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aphorism-list.com/autors.php?page=volter&amp;tkautors=volter" TargetMode="Externa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60648"/>
            <a:ext cx="6984776" cy="2376264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Спрос на труд и его факторы. Предложение труда. Факторы предложения труда.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5" descr="http://www.kirovnet.ru/files/img/news/6188/8918.jpg">
            <a:extLst>
              <a:ext uri="{FF2B5EF4-FFF2-40B4-BE49-F238E27FC236}">
                <a16:creationId xmlns="" xmlns:lc="http://schemas.openxmlformats.org/drawingml/2006/lockedCanvas" xmlns:a16="http://schemas.microsoft.com/office/drawing/2014/main" id="{BAC1367F-C95C-497F-9E15-38C52911C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924944"/>
            <a:ext cx="6552728" cy="2664296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12879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Под профессиональной мобильностью рабочей силы понимается способность человека овладевать разными профессиями и переучиваться в течение жизни. Естественно, человек делает такой шаг только в том случае, если его принуждают обстоятельства или ему это выгодно.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764704"/>
            <a:ext cx="56886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Под территориальной мобильностью рабочей силы мы понимаем способность и готовность людей менять место жительства ради получения работы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Существенная особенность рынка труда состоит в том, что на этом рынке есть </a:t>
            </a:r>
            <a:r>
              <a:rPr lang="ru-RU" dirty="0" smtClean="0">
                <a:solidFill>
                  <a:srgbClr val="C00000"/>
                </a:solidFill>
              </a:rPr>
              <a:t>предел падения цен.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32488"/>
          </a:xfrm>
        </p:spPr>
        <p:txBody>
          <a:bodyPr>
            <a:normAutofit fontScale="92500" lnSpcReduction="10000"/>
          </a:bodyPr>
          <a:lstStyle/>
          <a:p>
            <a:r>
              <a:rPr lang="ru-RU" sz="3600" dirty="0" smtClean="0"/>
              <a:t>МРОТ- Прожиточный минимум — сумма денег, необходимая для приобретения человеком объема продуктов питания не ниже физиологических норм, а также удовлетворения на минимально необходимом уровне его потребностей в одежде, обуви, жилье, транспортных услугах, предметах санитарии и гигиены.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4664"/>
            <a:ext cx="88204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26-я статья российского Закона «О предприятиях и предпринимательской деятельности» устанавливает: </a:t>
            </a:r>
            <a:r>
              <a:rPr lang="ru-RU" sz="2800" dirty="0" smtClean="0"/>
              <a:t>«Предприятие обеспечивает гарантированный законом минимальный размер, оплаты труда, условия труда и меры социальной защиты работников независимо от видов собственности и организационно-правовых форм предприятия». Если же предприятию не по силам платить минимальную заработную плату, оно объявляется банкротом и его по закону следует ликвидировать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Безработица</a:t>
            </a:r>
            <a:endParaRPr lang="ru-RU" dirty="0"/>
          </a:p>
        </p:txBody>
      </p:sp>
      <p:pic>
        <p:nvPicPr>
          <p:cNvPr id="22530" name="Picture 2" descr="C:\Users\user\Desktop\безработица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005064"/>
            <a:ext cx="4644008" cy="2852936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173462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Безработица — наличие в стране людей, которые способны и желают трудиться по найму при сложившемся уровне оплаты труда, но не могут найти работу по своей специальности или трудоустроиться вообще.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764704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Безработицу относят к </a:t>
            </a:r>
            <a:r>
              <a:rPr lang="ru-RU" sz="3600" dirty="0" smtClean="0">
                <a:solidFill>
                  <a:srgbClr val="C00000"/>
                </a:solidFill>
              </a:rPr>
              <a:t>макроэкономическим проблемам </a:t>
            </a:r>
            <a:r>
              <a:rPr lang="ru-RU" sz="3600" dirty="0" smtClean="0"/>
              <a:t>потому, что она: 1) порождается процессами, происходящими в масштабах всей экономики страны; 2) сама оказывает влияние, ощущаемое в масштабах всего хозяйства страны.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безработицы . </a:t>
            </a:r>
            <a:r>
              <a:rPr lang="ru-RU" dirty="0" smtClean="0">
                <a:solidFill>
                  <a:srgbClr val="C00000"/>
                </a:solidFill>
              </a:rPr>
              <a:t>Фрикционная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772817"/>
            <a:ext cx="7704856" cy="4175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существует даже в странах, переживающих бурный экономический расцвет. Ее причина состоит в том, что работнику, уволенному со своего предприятия или покинувшему его по своей воле, требуется некоторое время для того, чтобы найти новое рабочее место. Оно должно устроить его и по роду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60649"/>
            <a:ext cx="67687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деятельности, и по уровню оплаты, а нередко и по многим другим критериям. Даже если на рынке труда такие места есть, найти их удается обычно не сразу. Кроме того, на рынке труда всегда существуют безработные, которые ищут работу в первый раз (молодежь, женщины, вырастившие детей, и др.). Такие «новички» также учитываются при определении уровня фрикционной безработицы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36712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Экономическая наука считает </a:t>
            </a:r>
            <a:r>
              <a:rPr lang="ru-RU" sz="3600" dirty="0" smtClean="0">
                <a:solidFill>
                  <a:srgbClr val="C00000"/>
                </a:solidFill>
              </a:rPr>
              <a:t>фрикционную безработицу </a:t>
            </a:r>
            <a:r>
              <a:rPr lang="ru-RU" sz="3600" dirty="0" smtClean="0"/>
              <a:t>явлением нормальным и не вызывающим тревоги (тем более что обычно она носит кратковременный характер). Более того, фрикционная безработица просто неизбежна в нормально организованной экономике, поскольку в ней отражается свобода выбора людьми места работ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0"/>
            <a:ext cx="65527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 </a:t>
            </a:r>
            <a:r>
              <a:rPr lang="ru-RU" sz="2800" dirty="0" smtClean="0">
                <a:solidFill>
                  <a:srgbClr val="C00000"/>
                </a:solidFill>
              </a:rPr>
              <a:t>Структурная</a:t>
            </a:r>
            <a:r>
              <a:rPr lang="ru-RU" sz="2800" dirty="0" smtClean="0"/>
              <a:t> безработица возникает в результате технического прогресса, сокращающего спрос на работников одних профессий и увеличивающего спрос на работников других профессий. Иными словами, структурная безработица порождается невозможностью трудоустройства из-за различий в структуре спроса и предложения рабочей силы на рынках труда различных профессий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14402"/>
          </a:xfrm>
        </p:spPr>
        <p:txBody>
          <a:bodyPr>
            <a:normAutofit/>
          </a:bodyPr>
          <a:lstStyle/>
          <a:p>
            <a:r>
              <a:rPr lang="ru-RU" altLang="en-US" sz="3600" dirty="0" smtClean="0"/>
              <a:t>Труд избавляет человека от трех главных зол - скуки, порока и нужды</a:t>
            </a:r>
            <a:r>
              <a:rPr lang="ru-RU" altLang="en-US" dirty="0" smtClean="0"/>
              <a:t>.</a:t>
            </a:r>
            <a:r>
              <a:rPr lang="ru-RU" altLang="en-US" dirty="0" smtClean="0">
                <a:hlinkClick r:id="rId2"/>
              </a:rPr>
              <a:t/>
            </a:r>
            <a:br>
              <a:rPr lang="ru-RU" altLang="en-US" dirty="0" smtClean="0">
                <a:hlinkClick r:id="rId2"/>
              </a:rPr>
            </a:br>
            <a:r>
              <a:rPr lang="ru-RU" altLang="en-US" sz="3600" dirty="0" smtClean="0">
                <a:hlinkClick r:id="rId2"/>
              </a:rPr>
              <a:t>Вольтер</a:t>
            </a:r>
            <a:r>
              <a:rPr lang="ru-RU" altLang="en-US" sz="4000" dirty="0" smtClean="0"/>
              <a:t/>
            </a:r>
            <a:br>
              <a:rPr lang="ru-RU" altLang="en-US" sz="4000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3152000"/>
            <a:ext cx="741682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altLang="en-US" sz="3600" dirty="0" smtClean="0"/>
              <a:t>Неусыпный труд- препятствия преодолевает</a:t>
            </a:r>
          </a:p>
          <a:p>
            <a:pPr algn="r">
              <a:buFontTx/>
              <a:buNone/>
            </a:pPr>
            <a:r>
              <a:rPr lang="ru-RU" altLang="en-US" sz="3200" i="1" dirty="0" smtClean="0"/>
              <a:t>(Михаил Ломоносов</a:t>
            </a:r>
            <a:endParaRPr lang="ru-RU" sz="3200" dirty="0"/>
          </a:p>
        </p:txBody>
      </p:sp>
      <p:pic>
        <p:nvPicPr>
          <p:cNvPr id="4" name="Picture 5" descr="http://wiki.iteach.ru/images/c/c4/Www.donnews.ru.jpg">
            <a:extLst>
              <a:ext uri="{FF2B5EF4-FFF2-40B4-BE49-F238E27FC236}">
                <a16:creationId xmlns="" xmlns:lc="http://schemas.openxmlformats.org/drawingml/2006/lockedCanvas" xmlns:a16="http://schemas.microsoft.com/office/drawing/2014/main" id="{9C6E0233-3235-43FB-9AC4-DB91A6158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50000" contrast="-50000"/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221088"/>
            <a:ext cx="3240359" cy="2636912"/>
          </a:xfrm>
          <a:prstGeom prst="rect">
            <a:avLst/>
          </a:prstGeom>
          <a:noFill/>
          <a:extLst>
            <a:ext uri="{909E8E84-426E-40DD-AFC4-6F175D3DCCD1}">
              <a14:hiddenFill xmlns="" xmlns:lc="http://schemas.openxmlformats.org/drawingml/2006/lockedCanvas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32656"/>
            <a:ext cx="5886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Циклическая</a:t>
            </a:r>
            <a:r>
              <a:rPr lang="ru-RU" sz="2800" dirty="0" smtClean="0"/>
              <a:t> безработица присуща странам, переживающим общий экономический спад, В этом случае кризисные явления возникают Не на отдельных, а практически на всех товарных рынках. Трудности переживает большинство фирм страны, а потому массовые увольнения начинаются почти одновременно и повсеместно. В итоге общее число свободных рабочих мест в стране оказывается меныце числа безработных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949280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Практическая работа </a:t>
            </a:r>
            <a:br>
              <a:rPr lang="ru-RU" sz="3200" dirty="0" smtClean="0"/>
            </a:br>
            <a:r>
              <a:rPr lang="ru-RU" sz="3200" dirty="0" smtClean="0"/>
              <a:t>а) </a:t>
            </a:r>
            <a:r>
              <a:rPr lang="ru-RU" sz="2800" dirty="0" smtClean="0"/>
              <a:t>Гражданин А. уволился и ищет работу на более выгодных условиях</a:t>
            </a:r>
            <a:br>
              <a:rPr lang="ru-RU" sz="2800" dirty="0" smtClean="0"/>
            </a:br>
            <a:r>
              <a:rPr lang="ru-RU" sz="2800" dirty="0" smtClean="0"/>
              <a:t>б)Гражданин Б. потерял работу в условиях экономической депрессии </a:t>
            </a:r>
            <a:br>
              <a:rPr lang="ru-RU" sz="2800" dirty="0" smtClean="0"/>
            </a:br>
            <a:r>
              <a:rPr lang="ru-RU" sz="2800" dirty="0" smtClean="0"/>
              <a:t>в) В связи с переходом на новые виды топлива были закрыты угледобывающие предприятия, и гражданин В. Потерял работу</a:t>
            </a:r>
            <a:br>
              <a:rPr lang="ru-RU" sz="2800" dirty="0" smtClean="0"/>
            </a:br>
            <a:r>
              <a:rPr lang="ru-RU" sz="2800" dirty="0" smtClean="0"/>
              <a:t>г) Выпускники высших учебных заведений ищут работу по специальности</a:t>
            </a:r>
            <a:br>
              <a:rPr lang="ru-RU" sz="2800" dirty="0" smtClean="0"/>
            </a:br>
            <a:r>
              <a:rPr lang="ru-RU" sz="2800" dirty="0" smtClean="0"/>
              <a:t>д.) Гражданин С. Был уволен с работы в связи с реорганизацией производства </a:t>
            </a:r>
            <a:br>
              <a:rPr lang="ru-RU" sz="2800" dirty="0" smtClean="0"/>
            </a:br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</a:t>
            </a:r>
            <a:endParaRPr lang="ru-RU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4357718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Практическая работа </a:t>
            </a:r>
            <a:br>
              <a:rPr lang="ru-RU" sz="4000" dirty="0" smtClean="0"/>
            </a:br>
            <a:r>
              <a:rPr lang="ru-RU" sz="3600" dirty="0" smtClean="0"/>
              <a:t>В приведенном ниже ряду понятий найдите обобщающее</a:t>
            </a:r>
            <a:br>
              <a:rPr lang="ru-RU" sz="3600" dirty="0" smtClean="0"/>
            </a:br>
            <a:r>
              <a:rPr lang="ru-RU" sz="3600" b="1" dirty="0" smtClean="0">
                <a:solidFill>
                  <a:srgbClr val="C00000"/>
                </a:solidFill>
              </a:rPr>
              <a:t>Величина спроса, равновесная цена , рыночная экономика, предпринимательские способности, рынок труда.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Факторы производства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Труд- работник квалификация</a:t>
            </a:r>
          </a:p>
          <a:p>
            <a:r>
              <a:rPr lang="ru-RU" sz="3600" dirty="0" smtClean="0"/>
              <a:t>Земля- участок </a:t>
            </a:r>
          </a:p>
          <a:p>
            <a:r>
              <a:rPr lang="ru-RU" sz="3600" dirty="0" smtClean="0"/>
              <a:t>Капитал- помещение, станки</a:t>
            </a:r>
          </a:p>
          <a:p>
            <a:r>
              <a:rPr lang="ru-RU" sz="3600" dirty="0" smtClean="0"/>
              <a:t>Предпринимательские способности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altLang="en-US" sz="3600" dirty="0" smtClean="0">
                <a:solidFill>
                  <a:srgbClr val="C00000"/>
                </a:solidFill>
              </a:rPr>
              <a:t>Рынок труда – важнейший элемент рыночной экономики, представляющий собой систему общественных отношений, призванных обеспечить нормальное воспроизводство и эффективное использование товара – «рабочая сила».</a:t>
            </a:r>
            <a:r>
              <a:rPr lang="ru-RU" altLang="en-US" sz="4400" dirty="0" smtClean="0">
                <a:solidFill>
                  <a:srgbClr val="C00000"/>
                </a:solidFill>
              </a:rPr>
              <a:t/>
            </a:r>
            <a:br>
              <a:rPr lang="ru-RU" altLang="en-US" sz="4400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user\Desktop\к презентаци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301208"/>
            <a:ext cx="2880320" cy="1556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рынок 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Рынок труда . Спрос и предложение </a:t>
            </a:r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3126519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3600" dirty="0" smtClean="0"/>
              <a:t> </a:t>
            </a:r>
            <a:endParaRPr lang="ru-RU" sz="36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740486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Производный спрос — это  спрос на факторы производства, порождаемый необходимостью их использования для производства товаров и услуг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00635" y="2198058"/>
            <a:ext cx="24878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 smtClean="0">
                <a:solidFill>
                  <a:prstClr val="white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Рынок труда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Спрос зависит от ставки заработной платы</a:t>
            </a:r>
          </a:p>
          <a:p>
            <a:r>
              <a:rPr lang="ru-RU" sz="4000" dirty="0" smtClean="0"/>
              <a:t>Снижение спроса на труд сокращение заработной платы</a:t>
            </a:r>
          </a:p>
          <a:p>
            <a:r>
              <a:rPr lang="ru-RU" sz="4000" dirty="0" smtClean="0"/>
              <a:t>Дефицит труда-  увеличение спроса  труда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Спрос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84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От чего зависит спрос на рынке труда. Спрос на рынке труда является производным от спроса на товары и услуги, для изготовления которых работодателям нужно нанимать работников. Поэтому величина спроса на рынке труда вообще и на рынках отдельных профессий зависит от экономической ситуации в стране и степени насыщенности спроса на отдельные виды товаров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Факторы спроса и предложения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/>
              <a:t>Мобильность рабочей силы </a:t>
            </a:r>
            <a:endParaRPr lang="ru-RU" sz="3600" dirty="0" smtClean="0"/>
          </a:p>
          <a:p>
            <a:r>
              <a:rPr lang="ru-RU" sz="3600" dirty="0" smtClean="0"/>
              <a:t>профессиональная; </a:t>
            </a:r>
          </a:p>
          <a:p>
            <a:r>
              <a:rPr lang="ru-RU" sz="3600" dirty="0" smtClean="0"/>
              <a:t>территориальная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699</Words>
  <Application>Microsoft Office PowerPoint</Application>
  <PresentationFormat>Экран (4:3)</PresentationFormat>
  <Paragraphs>40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Спрос на труд и его факторы. Предложение труда. Факторы предложения труда.</vt:lpstr>
      <vt:lpstr>Труд избавляет человека от трех главных зол - скуки, порока и нужды. Вольтер </vt:lpstr>
      <vt:lpstr>Факторы производства</vt:lpstr>
      <vt:lpstr>Рынок труда – важнейший элемент рыночной экономики, представляющий собой систему общественных отношений, призванных обеспечить нормальное воспроизводство и эффективное использование товара – «рабочая сила». </vt:lpstr>
      <vt:lpstr>Слайд 5</vt:lpstr>
      <vt:lpstr>Рынок труда . Спрос и предложение </vt:lpstr>
      <vt:lpstr>Рынок труда</vt:lpstr>
      <vt:lpstr>Спрос </vt:lpstr>
      <vt:lpstr>Факторы спроса и предложения</vt:lpstr>
      <vt:lpstr>Слайд 10</vt:lpstr>
      <vt:lpstr>Слайд 11</vt:lpstr>
      <vt:lpstr>Существенная особенность рынка труда состоит в том, что на этом рынке есть предел падения цен.</vt:lpstr>
      <vt:lpstr>Слайд 13</vt:lpstr>
      <vt:lpstr>Безработица</vt:lpstr>
      <vt:lpstr>Слайд 15</vt:lpstr>
      <vt:lpstr>Виды безработицы . Фрикционная </vt:lpstr>
      <vt:lpstr>Слайд 17</vt:lpstr>
      <vt:lpstr>Слайд 18</vt:lpstr>
      <vt:lpstr>Слайд 19</vt:lpstr>
      <vt:lpstr>Слайд 20</vt:lpstr>
      <vt:lpstr>Практическая работа  а) Гражданин А. уволился и ищет работу на более выгодных условиях б)Гражданин Б. потерял работу в условиях экономической депрессии  в) В связи с переходом на новые виды топлива были закрыты угледобывающие предприятия, и гражданин В. Потерял работу г) Выпускники высших учебных заведений ищут работу по специальности д.) Гражданин С. Был уволен с работы в связи с реорганизацией производства       </vt:lpstr>
      <vt:lpstr>Практическая работа  В приведенном ниже ряду понятий найдите обобщающее Величина спроса, равновесная цена , рыночная экономика, предпринимательские способности, рынок труда.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Сергей</cp:lastModifiedBy>
  <cp:revision>27</cp:revision>
  <dcterms:created xsi:type="dcterms:W3CDTF">2017-10-16T08:22:22Z</dcterms:created>
  <dcterms:modified xsi:type="dcterms:W3CDTF">2021-12-15T13:34:22Z</dcterms:modified>
</cp:coreProperties>
</file>