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4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5448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17020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9517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22233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86608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2506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57341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418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19977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9737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23489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C5C11-8664-46FD-A089-C4412DF9761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899D-FDDB-4085-87FB-E7CD0E873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0819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video/preview/451596243400599913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7772400" cy="161013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212976"/>
            <a:ext cx="6400800" cy="1752600"/>
          </a:xfrm>
        </p:spPr>
        <p:txBody>
          <a:bodyPr>
            <a:normAutofit/>
          </a:bodyPr>
          <a:lstStyle/>
          <a:p>
            <a:r>
              <a:rPr lang="en-US" sz="7200" dirty="0" smtClean="0"/>
              <a:t>Skeleton</a:t>
            </a:r>
            <a:endParaRPr lang="ru-RU" sz="7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The Skeletal System || Human Skeleton || Class 5 || Science - </a:t>
            </a:r>
            <a:r>
              <a:rPr lang="ru-RU" dirty="0" smtClean="0">
                <a:hlinkClick r:id="rId2"/>
              </a:rPr>
              <a:t>смотреть </a:t>
            </a:r>
            <a:r>
              <a:rPr lang="ru-RU" dirty="0" err="1" smtClean="0">
                <a:hlinkClick r:id="rId2"/>
              </a:rPr>
              <a:t>онлайн</a:t>
            </a:r>
            <a:r>
              <a:rPr lang="ru-RU" dirty="0" smtClean="0">
                <a:hlinkClick r:id="rId2"/>
              </a:rPr>
              <a:t> в поиске </a:t>
            </a:r>
            <a:r>
              <a:rPr lang="ru-RU" dirty="0" err="1" smtClean="0">
                <a:hlinkClick r:id="rId2"/>
              </a:rPr>
              <a:t>Яндекса</a:t>
            </a:r>
            <a:r>
              <a:rPr lang="ru-RU" dirty="0" smtClean="0">
                <a:hlinkClick r:id="rId2"/>
              </a:rPr>
              <a:t> по Видео (</a:t>
            </a:r>
            <a:r>
              <a:rPr lang="en-US" dirty="0" smtClean="0">
                <a:hlinkClick r:id="rId2"/>
              </a:rPr>
              <a:t>yandex.ru)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965089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Latin Terminology     versus   English Terminology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sceletum</a:t>
            </a:r>
            <a:r>
              <a:rPr lang="en-US" sz="2400" dirty="0" smtClean="0"/>
              <a:t> /</a:t>
            </a:r>
            <a:r>
              <a:rPr lang="en-US" sz="2400" dirty="0" err="1" smtClean="0"/>
              <a:t>sceleton</a:t>
            </a:r>
            <a:r>
              <a:rPr lang="en-US" sz="2400" dirty="0" smtClean="0"/>
              <a:t>                            skeleton</a:t>
            </a:r>
          </a:p>
          <a:p>
            <a:r>
              <a:rPr lang="en-US" sz="2400" dirty="0" smtClean="0"/>
              <a:t>thorax                                                  </a:t>
            </a:r>
            <a:r>
              <a:rPr lang="en-US" sz="2400" dirty="0" err="1" smtClean="0"/>
              <a:t>thorax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cervicalis</a:t>
            </a:r>
            <a:r>
              <a:rPr lang="en-US" sz="2400" dirty="0" smtClean="0"/>
              <a:t>                                              cervical</a:t>
            </a:r>
          </a:p>
          <a:p>
            <a:r>
              <a:rPr lang="en-US" sz="2400" dirty="0" err="1" smtClean="0"/>
              <a:t>thoracalis</a:t>
            </a:r>
            <a:r>
              <a:rPr lang="en-US" sz="2400" dirty="0" smtClean="0"/>
              <a:t>                                             </a:t>
            </a:r>
            <a:r>
              <a:rPr lang="en-US" sz="2400" dirty="0" err="1" smtClean="0"/>
              <a:t>thoratic</a:t>
            </a:r>
            <a:endParaRPr lang="en-US" sz="2400" dirty="0" smtClean="0"/>
          </a:p>
          <a:p>
            <a:r>
              <a:rPr lang="en-US" sz="2400" dirty="0" err="1"/>
              <a:t>s</a:t>
            </a:r>
            <a:r>
              <a:rPr lang="en-US" sz="2400" dirty="0" err="1" smtClean="0"/>
              <a:t>acralis</a:t>
            </a:r>
            <a:r>
              <a:rPr lang="en-US" sz="2400" dirty="0" smtClean="0"/>
              <a:t>                                                  sacral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occyx                                                   coccyx</a:t>
            </a:r>
          </a:p>
          <a:p>
            <a:r>
              <a:rPr lang="en-US" sz="2400" dirty="0" err="1"/>
              <a:t>f</a:t>
            </a:r>
            <a:r>
              <a:rPr lang="en-US" sz="2400" dirty="0" err="1" smtClean="0"/>
              <a:t>rontalis</a:t>
            </a:r>
            <a:r>
              <a:rPr lang="en-US" sz="2400" dirty="0" smtClean="0"/>
              <a:t>                                                frontal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emporalis                                            temporal</a:t>
            </a:r>
          </a:p>
          <a:p>
            <a:r>
              <a:rPr lang="en-US" sz="2400" dirty="0" err="1"/>
              <a:t>o</a:t>
            </a:r>
            <a:r>
              <a:rPr lang="en-US" sz="2400" dirty="0" err="1" smtClean="0"/>
              <a:t>ccipitalis</a:t>
            </a:r>
            <a:r>
              <a:rPr lang="en-US" sz="2400" dirty="0" smtClean="0"/>
              <a:t>                                             occipital</a:t>
            </a:r>
          </a:p>
          <a:p>
            <a:r>
              <a:rPr lang="en-US" sz="2400" dirty="0" err="1"/>
              <a:t>p</a:t>
            </a:r>
            <a:r>
              <a:rPr lang="en-US" sz="2400" dirty="0" err="1" smtClean="0"/>
              <a:t>arietalis</a:t>
            </a:r>
            <a:r>
              <a:rPr lang="en-US" sz="2400" dirty="0" smtClean="0"/>
              <a:t>                                               parietal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860608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32657"/>
            <a:ext cx="5688632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Literature: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1.</a:t>
            </a:r>
            <a:r>
              <a:rPr lang="ru-RU" sz="2400" dirty="0" smtClean="0"/>
              <a:t>Козырева Л.Г. , Шадская Т.В. Английский язык для медицинских колледжей и училищ. Учебное пособие- Ростов Н. Д. изд-во «Феникс» 2002 </a:t>
            </a:r>
            <a:endParaRPr lang="en-US" sz="2400" dirty="0" smtClean="0"/>
          </a:p>
          <a:p>
            <a:pPr algn="l"/>
            <a:r>
              <a:rPr lang="en-US" sz="2400" dirty="0" smtClean="0"/>
              <a:t>2. </a:t>
            </a:r>
            <a:r>
              <a:rPr lang="ru-RU" sz="2400" dirty="0" smtClean="0"/>
              <a:t>Мюллер В.К., </a:t>
            </a:r>
            <a:r>
              <a:rPr lang="ru-RU" sz="2400" dirty="0" err="1" smtClean="0"/>
              <a:t>Дашевская</a:t>
            </a:r>
            <a:r>
              <a:rPr lang="ru-RU" sz="2400" dirty="0" smtClean="0"/>
              <a:t> </a:t>
            </a:r>
            <a:r>
              <a:rPr lang="ru-RU" sz="2400" dirty="0" err="1" smtClean="0"/>
              <a:t>В.Л.,Каплан</a:t>
            </a:r>
            <a:r>
              <a:rPr lang="ru-RU" sz="2400" dirty="0" smtClean="0"/>
              <a:t> В.А. </a:t>
            </a:r>
            <a:r>
              <a:rPr lang="ru-RU" sz="2400" dirty="0" err="1" smtClean="0"/>
              <a:t>Новоый</a:t>
            </a:r>
            <a:r>
              <a:rPr lang="ru-RU" sz="2400" dirty="0" smtClean="0"/>
              <a:t> англо-русский словарь.- 8-е издание.- М: Рус.яз.,2011.- 880с.</a:t>
            </a:r>
            <a:endParaRPr lang="ru-RU" sz="2400" dirty="0"/>
          </a:p>
          <a:p>
            <a:pPr algn="l"/>
            <a:r>
              <a:rPr lang="ru-RU" sz="2400" dirty="0" smtClean="0"/>
              <a:t>3.Сапин М. Р. Анатомия человека</a:t>
            </a:r>
            <a:r>
              <a:rPr lang="en-US" sz="2400" dirty="0" smtClean="0"/>
              <a:t>:</a:t>
            </a:r>
            <a:endParaRPr lang="ru-RU" sz="2400" dirty="0" smtClean="0"/>
          </a:p>
          <a:p>
            <a:pPr algn="l"/>
            <a:r>
              <a:rPr lang="ru-RU" sz="2400" dirty="0" smtClean="0"/>
              <a:t>Учебное для студентов высшего учебного заведения</a:t>
            </a:r>
            <a:r>
              <a:rPr lang="en-US" sz="2400" dirty="0" smtClean="0"/>
              <a:t>:</a:t>
            </a:r>
            <a:r>
              <a:rPr lang="ru-RU" sz="2400" dirty="0" smtClean="0"/>
              <a:t> В 2 кн., 2003.</a:t>
            </a:r>
          </a:p>
          <a:p>
            <a:pPr algn="l"/>
            <a:r>
              <a:rPr lang="ru-RU" sz="2400" dirty="0" smtClean="0"/>
              <a:t>М</a:t>
            </a:r>
            <a:r>
              <a:rPr lang="en-US" sz="2400" dirty="0" smtClean="0"/>
              <a:t>:</a:t>
            </a:r>
            <a:r>
              <a:rPr lang="ru-RU" sz="2400" dirty="0"/>
              <a:t> </a:t>
            </a:r>
            <a:r>
              <a:rPr lang="ru-RU" sz="2400" dirty="0" smtClean="0"/>
              <a:t>ООО Издательство « Мир и образование»</a:t>
            </a:r>
          </a:p>
          <a:p>
            <a:pPr algn="l"/>
            <a:r>
              <a:rPr lang="ru-RU" sz="2400" dirty="0" smtClean="0"/>
              <a:t>4.Тылкина </a:t>
            </a:r>
            <a:r>
              <a:rPr lang="ru-RU" sz="2400" dirty="0"/>
              <a:t>С.А. </a:t>
            </a:r>
            <a:r>
              <a:rPr lang="ru-RU" sz="2400" dirty="0" err="1"/>
              <a:t>Темчина</a:t>
            </a:r>
            <a:r>
              <a:rPr lang="ru-RU" sz="2400" dirty="0"/>
              <a:t> Н.А. </a:t>
            </a:r>
            <a:r>
              <a:rPr lang="ru-RU" sz="2400" dirty="0" smtClean="0"/>
              <a:t>Пособие </a:t>
            </a:r>
            <a:r>
              <a:rPr lang="ru-RU" sz="2400" dirty="0"/>
              <a:t>по английскому языку для медицинских училищ М</a:t>
            </a:r>
            <a:r>
              <a:rPr lang="en-US" sz="2400" dirty="0"/>
              <a:t>:</a:t>
            </a:r>
            <a:r>
              <a:rPr lang="ru-RU" sz="2400" dirty="0"/>
              <a:t>АНМИ. 1998.</a:t>
            </a:r>
          </a:p>
          <a:p>
            <a:pPr algn="l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1329061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en-US" sz="3200" dirty="0" smtClean="0"/>
              <a:t>THANKS  FOR ATTENTION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38349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3008313" cy="11620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Skeleton is composed of bones. In the adult the skeleton has over 200 bones.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3008313" cy="469106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It performs several functions 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4800" dirty="0" smtClean="0"/>
              <a:t>Supporting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4800" dirty="0" smtClean="0"/>
              <a:t>Protectve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4800" dirty="0" smtClean="0"/>
              <a:t>Locomotor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4800" dirty="0" smtClean="0"/>
              <a:t>Formative</a:t>
            </a:r>
          </a:p>
          <a:p>
            <a:endParaRPr lang="en-US" sz="2800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800" dirty="0" smtClean="0"/>
          </a:p>
          <a:p>
            <a:endParaRPr lang="en-US" sz="2800" dirty="0" smtClean="0"/>
          </a:p>
          <a:p>
            <a:r>
              <a:rPr lang="en-US" sz="2400" dirty="0" smtClean="0"/>
              <a:t> </a:t>
            </a:r>
            <a:endParaRPr lang="ru-RU" sz="2400" dirty="0"/>
          </a:p>
        </p:txBody>
      </p:sp>
      <p:pic>
        <p:nvPicPr>
          <p:cNvPr id="1026" name="Picture 2" descr="I:\для презентации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5030"/>
            <a:ext cx="4846525" cy="62783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659987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Skeleton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97812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Axial   skeleton                   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Spine</a:t>
            </a:r>
          </a:p>
          <a:p>
            <a:r>
              <a:rPr lang="en-US" dirty="0" smtClean="0"/>
              <a:t>Skull</a:t>
            </a:r>
          </a:p>
          <a:p>
            <a:r>
              <a:rPr lang="en-US" dirty="0"/>
              <a:t>T</a:t>
            </a:r>
            <a:r>
              <a:rPr lang="en-US" dirty="0" smtClean="0"/>
              <a:t>horax 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Appendicular skeleton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Upper limbs bones </a:t>
            </a:r>
          </a:p>
          <a:p>
            <a:r>
              <a:rPr lang="en-US" dirty="0" smtClean="0"/>
              <a:t>Lower limbs bones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243380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Spine is composed of 33 </a:t>
            </a:r>
            <a:r>
              <a:rPr lang="en-US" sz="2400" dirty="0" err="1" smtClean="0"/>
              <a:t>seperate</a:t>
            </a:r>
            <a:r>
              <a:rPr lang="en-US" sz="2400" dirty="0" smtClean="0"/>
              <a:t> vertebrae</a:t>
            </a:r>
            <a:r>
              <a:rPr lang="ru-RU" sz="2400" dirty="0"/>
              <a:t>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7 cervical vertebrae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12 thoracic vertebrae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5 lumbar vertebrae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5 sacral vertebrae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1-5 coccyx </a:t>
            </a:r>
          </a:p>
          <a:p>
            <a:r>
              <a:rPr lang="en-US" sz="2400" dirty="0" smtClean="0"/>
              <a:t>( * The vertebra is a small bone which is formed by the body and the arch)</a:t>
            </a:r>
            <a:endParaRPr lang="ru-RU" sz="2400" dirty="0"/>
          </a:p>
        </p:txBody>
      </p:sp>
      <p:pic>
        <p:nvPicPr>
          <p:cNvPr id="2050" name="Picture 2" descr="I:\для презентации\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080" y="273050"/>
            <a:ext cx="1629690" cy="5853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69457811"/>
      </p:ext>
    </p:extLst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71579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Skull has two departments:</a:t>
            </a:r>
            <a:br>
              <a:rPr lang="en-US" sz="2400" dirty="0" smtClean="0"/>
            </a:br>
            <a:r>
              <a:rPr lang="en-US" sz="2400" dirty="0" smtClean="0"/>
              <a:t>-  </a:t>
            </a:r>
            <a:r>
              <a:rPr lang="en-US" sz="2400" b="0" dirty="0" smtClean="0"/>
              <a:t>back skull</a:t>
            </a:r>
            <a:br>
              <a:rPr lang="en-US" sz="2400" b="0" dirty="0" smtClean="0"/>
            </a:br>
            <a:r>
              <a:rPr lang="en-US" sz="2400" b="0" dirty="0" smtClean="0"/>
              <a:t>- facial skull</a:t>
            </a:r>
            <a:endParaRPr lang="ru-RU" sz="2400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Skull bones: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Frontal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Parietal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Occipital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Temporal</a:t>
            </a:r>
            <a:endParaRPr lang="ru-RU" sz="2400" dirty="0"/>
          </a:p>
        </p:txBody>
      </p:sp>
      <p:pic>
        <p:nvPicPr>
          <p:cNvPr id="3074" name="Picture 2" descr="I:\для презентации\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0648"/>
            <a:ext cx="5112568" cy="5328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312218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Thorax is supported by the spine.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It is composed of 12 thoracic vertebrae, the breastbone, and 12 pairs of ribs.</a:t>
            </a:r>
          </a:p>
          <a:p>
            <a:r>
              <a:rPr lang="en-US" sz="2400" dirty="0" smtClean="0"/>
              <a:t>The breastbone is a long bone in the middle of the chest.</a:t>
            </a:r>
          </a:p>
          <a:p>
            <a:r>
              <a:rPr lang="en-US" sz="2400" dirty="0" smtClean="0"/>
              <a:t>Each rib consists of a head, neck and  body.</a:t>
            </a:r>
            <a:endParaRPr lang="ru-RU" sz="2400" dirty="0"/>
          </a:p>
        </p:txBody>
      </p:sp>
      <p:pic>
        <p:nvPicPr>
          <p:cNvPr id="4098" name="Picture 2" descr="I:\для презентации\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5890"/>
            <a:ext cx="5472608" cy="59926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0792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Upper limbs are formed by: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Clavicle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Scapula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Ulna bone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Radius bone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Phalanges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/>
          </a:p>
        </p:txBody>
      </p:sp>
      <p:pic>
        <p:nvPicPr>
          <p:cNvPr id="5122" name="Picture 2" descr="I:\для презентации\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8640"/>
            <a:ext cx="5904656" cy="65165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05253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Lower limbs are composed of: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Femur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Fibula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Tibia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Phalanges</a:t>
            </a:r>
            <a:endParaRPr lang="ru-RU" sz="2400" dirty="0"/>
          </a:p>
        </p:txBody>
      </p:sp>
      <p:pic>
        <p:nvPicPr>
          <p:cNvPr id="6146" name="Picture 2" descr="I:\для презентации\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6632"/>
            <a:ext cx="4824536" cy="6624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716082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Pelvis connects lower limbs with the trunk.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Bones of the trunk are connected together by </a:t>
            </a:r>
            <a:r>
              <a:rPr lang="en-US" sz="4000" dirty="0" smtClean="0">
                <a:solidFill>
                  <a:srgbClr val="FF0000"/>
                </a:solidFill>
              </a:rPr>
              <a:t>joints, cartilages </a:t>
            </a:r>
            <a:r>
              <a:rPr lang="en-US" sz="2400" dirty="0" smtClean="0"/>
              <a:t>and ligaments.</a:t>
            </a:r>
          </a:p>
          <a:p>
            <a:r>
              <a:rPr lang="en-US" sz="2400" dirty="0" smtClean="0"/>
              <a:t>The bones consist of organic and inorganic substance. </a:t>
            </a:r>
            <a:endParaRPr lang="ru-RU" sz="2400" dirty="0"/>
          </a:p>
        </p:txBody>
      </p:sp>
      <p:pic>
        <p:nvPicPr>
          <p:cNvPr id="7170" name="Picture 2" descr="I:\для презентации\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2057"/>
            <a:ext cx="4464496" cy="64973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49171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Click="0" advTm="20000"/>
    </mc:Choice>
    <mc:Fallback>
      <p:transition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356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The Skeleton is composed of bones. In the adult the skeleton has over 200 bones.</vt:lpstr>
      <vt:lpstr>Skeleton</vt:lpstr>
      <vt:lpstr>The Spine is composed of 33 seperate vertebrae:</vt:lpstr>
      <vt:lpstr>Skull has two departments: -  back skull - facial skull</vt:lpstr>
      <vt:lpstr>Thorax is supported by the spine.</vt:lpstr>
      <vt:lpstr>Upper limbs are formed by:</vt:lpstr>
      <vt:lpstr>Lower limbs are composed of:</vt:lpstr>
      <vt:lpstr>Pelvis connects lower limbs with the trunk.</vt:lpstr>
      <vt:lpstr>Latin Terminology     versus   English Terminology</vt:lpstr>
      <vt:lpstr>Literature:</vt:lpstr>
      <vt:lpstr>THANKS  FOR ATTENTION.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ГБПОУ «Кашинский медицинский колледж»</dc:title>
  <dc:creator>Виталик</dc:creator>
  <cp:lastModifiedBy>пк</cp:lastModifiedBy>
  <cp:revision>38</cp:revision>
  <dcterms:created xsi:type="dcterms:W3CDTF">2016-03-14T19:05:54Z</dcterms:created>
  <dcterms:modified xsi:type="dcterms:W3CDTF">2024-10-31T05:58:13Z</dcterms:modified>
</cp:coreProperties>
</file>