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56" r:id="rId12"/>
    <p:sldId id="269" r:id="rId13"/>
    <p:sldId id="270" r:id="rId14"/>
    <p:sldId id="271" r:id="rId15"/>
    <p:sldId id="272" r:id="rId16"/>
    <p:sldId id="285" r:id="rId17"/>
    <p:sldId id="273" r:id="rId18"/>
    <p:sldId id="274" r:id="rId19"/>
    <p:sldId id="275" r:id="rId20"/>
    <p:sldId id="276" r:id="rId21"/>
    <p:sldId id="278" r:id="rId22"/>
    <p:sldId id="279" r:id="rId23"/>
    <p:sldId id="277" r:id="rId24"/>
    <p:sldId id="280" r:id="rId25"/>
    <p:sldId id="282" r:id="rId26"/>
    <p:sldId id="286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6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075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07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601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70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52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133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621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678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24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32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2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6CEFA04-07FD-4849-BA5C-D9BAD5679180}" type="datetimeFigureOut">
              <a:rPr lang="ru-RU" smtClean="0"/>
              <a:pPr/>
              <a:t>06.12.2025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B04D432-5B9F-4F9B-A7F3-058006734A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56113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25" t="8398" r="19264" b="7252"/>
          <a:stretch/>
        </p:blipFill>
        <p:spPr bwMode="auto">
          <a:xfrm>
            <a:off x="8284193" y="2609986"/>
            <a:ext cx="3136945" cy="40637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4149" y="665413"/>
            <a:ext cx="11066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dirty="0">
                <a:cs typeface="Tahoma" panose="020B0604030504040204" pitchFamily="34" charset="0"/>
              </a:rPr>
              <a:t>ГОСУДАРСТВЕННОЕ БЮДЖЕТНОЕ ПРОФЕССИОНАЛЬНОЕ ОБРАЗОВАТЕЛЬНОЕ УЧРЕЖДЕНИЕ </a:t>
            </a:r>
            <a:br>
              <a:rPr lang="ru-RU" altLang="ru-RU" sz="1600" dirty="0">
                <a:cs typeface="Tahoma" panose="020B0604030504040204" pitchFamily="34" charset="0"/>
              </a:rPr>
            </a:br>
            <a:r>
              <a:rPr lang="ru-RU" altLang="ru-RU" sz="1600" dirty="0">
                <a:cs typeface="Tahoma" panose="020B0604030504040204" pitchFamily="34" charset="0"/>
              </a:rPr>
              <a:t>КУРГАНСКИЙ БАЗОВЫЙ МЕДИЦИНСКИЙ КОЛЛЕДЖ </a:t>
            </a:r>
            <a:endParaRPr lang="ru-RU" alt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8489" y="1949092"/>
            <a:ext cx="9119639" cy="1454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accent2"/>
                </a:solidFill>
              </a:rPr>
              <a:t> ДИАГНОСТИКА И ЛЕЧЕНИЕ ЗАБОЛЕВАНИЙ ОРГАНОВ КРОВООБРАЩЕНИЯ: ИНФАРКТ МИОКАРДА, ПОСТИНФАРКТНЫЙ КАРДИОСКЛЕРОЗ </a:t>
            </a:r>
            <a:endParaRPr lang="ru-RU" sz="2800" b="1" kern="100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348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BA5652-99C6-9D31-E29E-6537EDD296C5}"/>
              </a:ext>
            </a:extLst>
          </p:cNvPr>
          <p:cNvSpPr txBox="1"/>
          <p:nvPr/>
        </p:nvSpPr>
        <p:spPr>
          <a:xfrm>
            <a:off x="1150374" y="-78659"/>
            <a:ext cx="989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Дифференциальная </a:t>
            </a:r>
            <a:r>
              <a:rPr lang="ru-RU" sz="3200" b="1" dirty="0" err="1">
                <a:solidFill>
                  <a:schemeClr val="accent2"/>
                </a:solidFill>
              </a:rPr>
              <a:t>диагностикка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="" xmlns:a16="http://schemas.microsoft.com/office/drawing/2014/main" id="{18F03A11-45BD-3D4F-90C0-AC995E7C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99" y="697167"/>
            <a:ext cx="10030900" cy="6233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500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90E706E-FA2F-CB02-1586-D770245078A4}"/>
              </a:ext>
            </a:extLst>
          </p:cNvPr>
          <p:cNvSpPr txBox="1"/>
          <p:nvPr/>
        </p:nvSpPr>
        <p:spPr>
          <a:xfrm>
            <a:off x="2374490" y="-54321"/>
            <a:ext cx="7443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Ранние осложнения ИМ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19EA74A-1D19-A695-7C91-A03280D29C72}"/>
              </a:ext>
            </a:extLst>
          </p:cNvPr>
          <p:cNvSpPr txBox="1"/>
          <p:nvPr/>
        </p:nvSpPr>
        <p:spPr>
          <a:xfrm>
            <a:off x="68826" y="432729"/>
            <a:ext cx="11788877" cy="6697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Ранние осложнения (развиваются в первые 3 суток):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chemeClr val="accent2"/>
                </a:solidFill>
              </a:rPr>
              <a:t>1) Кардиогенный шок </a:t>
            </a:r>
            <a:r>
              <a:rPr lang="ru-RU" sz="1800" dirty="0"/>
              <a:t>- возникает вследствие резкого снижения сократительной способности миокарда, что связано с развитием обширного некроза мышцы сердца (истинный кардио­генный шок).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1800" dirty="0"/>
              <a:t>    Симптомы: снижение АД ниже 80/60 мм рт. ст., резкое уменьшение выделения мочи почками с развитием олигурии, анурии. Резко выражены периферические симптомы, характерные для любого шока: заторможенность, бледность кожных покровов, появление мраморности кожи, похолодание рук и ног, цианоз конечностей, губ, пульс нитевидный, часто аритмичный. Высокая летальность. 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solidFill>
                  <a:schemeClr val="accent2"/>
                </a:solidFill>
              </a:rPr>
              <a:t>2) Острая левожелудочковая недостаточность </a:t>
            </a:r>
            <a:r>
              <a:rPr lang="ru-RU" dirty="0"/>
              <a:t>- некроз миокарда ведет к снижению сократительной способности левого желудочка. Происходит переполнение сосудистого русла в малом круге кровообращения избыточным объемом крови. Избыточный объем плазмы пропотевает через стенки сосудов в альвеолы легких и, смешиваясь с кислородом, вспенивает ее, приводя к образованию пены и отеку легких. </a:t>
            </a:r>
          </a:p>
          <a:p>
            <a:pPr indent="457200">
              <a:lnSpc>
                <a:spcPct val="150000"/>
              </a:lnSpc>
            </a:pPr>
            <a:r>
              <a:rPr lang="ru-RU" dirty="0"/>
              <a:t>    Пациенты жалуются на затруднение дыхания — как вдоха, так и выдоха. Положение больного — </a:t>
            </a:r>
            <a:r>
              <a:rPr lang="ru-RU" dirty="0" err="1"/>
              <a:t>ортопноэ</a:t>
            </a:r>
            <a:r>
              <a:rPr lang="ru-RU" dirty="0"/>
              <a:t>. ЧДД до 40—60 в/мин. Стремительно нарастая, одышка переходит в хриплое дыхание, слышны разнокалиберные хрипы на расстоянии. Появляется отечная жидкость из верхних дыхательных путей в виде густой пены, окрашенной кровью в розовый цвет.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61192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8FDAD42-FAB6-1B6F-4B60-1502FFC5B5B5}"/>
              </a:ext>
            </a:extLst>
          </p:cNvPr>
          <p:cNvSpPr txBox="1"/>
          <p:nvPr/>
        </p:nvSpPr>
        <p:spPr>
          <a:xfrm>
            <a:off x="2374490" y="-54321"/>
            <a:ext cx="7443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Ранние осложнения ИМ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C67526-3DF0-227C-D14A-685B801DEAA7}"/>
              </a:ext>
            </a:extLst>
          </p:cNvPr>
          <p:cNvSpPr txBox="1"/>
          <p:nvPr/>
        </p:nvSpPr>
        <p:spPr>
          <a:xfrm>
            <a:off x="383458" y="825171"/>
            <a:ext cx="11572568" cy="4568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3) Нарушение сердечного ритма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i="1" dirty="0"/>
              <a:t>- </a:t>
            </a:r>
            <a:r>
              <a:rPr lang="ru-RU" sz="2000" dirty="0"/>
              <a:t>отмечаются аритмии: экстрасистолия предсердная и желудочковая. Желудочковые тахикардии, фибрилляция желудочков -приводят к клинической смерти.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8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4) Нарушение атриовентрикулярной проводимости (блокада сердца) </a:t>
            </a:r>
            <a:r>
              <a:rPr lang="ru-RU" sz="2000" dirty="0"/>
              <a:t>- резкое уменьшение ЧСС менее 40 в 1 минуту и потеря сознания при частоте сердечных сокращений менее 20 в 1 минуту.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800" dirty="0"/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5) Разрыв миокарда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— с излиянием крови в околосердечную сумку, с тампонадой сердца и его полной остановкой. При его возникновении пациент успевает пожаловаться на сильнейшую боль в области сердца и быстро теряет сознание. АД падает, развивается цианоз лица и верхней половины туловища. </a:t>
            </a:r>
          </a:p>
        </p:txBody>
      </p:sp>
    </p:spTree>
    <p:extLst>
      <p:ext uri="{BB962C8B-B14F-4D97-AF65-F5344CB8AC3E}">
        <p14:creationId xmlns="" xmlns:p14="http://schemas.microsoft.com/office/powerpoint/2010/main" val="274958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0B69C1-964F-E494-D7AC-C01F7CB372AD}"/>
              </a:ext>
            </a:extLst>
          </p:cNvPr>
          <p:cNvSpPr txBox="1"/>
          <p:nvPr/>
        </p:nvSpPr>
        <p:spPr>
          <a:xfrm>
            <a:off x="2374490" y="-54321"/>
            <a:ext cx="7443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Поздние осложнения ИМ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19FF3-8E57-C3BB-6E4A-517E1D01B6C2}"/>
              </a:ext>
            </a:extLst>
          </p:cNvPr>
          <p:cNvSpPr txBox="1"/>
          <p:nvPr/>
        </p:nvSpPr>
        <p:spPr>
          <a:xfrm>
            <a:off x="304800" y="954686"/>
            <a:ext cx="11582400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1) Перикардит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2) Формирование острой аневризмы сердца </a:t>
            </a:r>
            <a:r>
              <a:rPr lang="ru-RU" sz="2000" dirty="0"/>
              <a:t>- характеризуется истончением стенки сердца с выключением ее из сократительных движений.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3) Тромбоэмболия в систему легочной артерии (ТЭЛА) </a:t>
            </a:r>
            <a:r>
              <a:rPr lang="ru-RU" sz="2000" dirty="0"/>
              <a:t>может быть как в раннем периоде острого инфаркта, так и в позднем. Возникает вследствие формирования тромбов в венах нижних конечностей и венозных сплетениях малого таза, при длительном постельном режиме на фоне тяжелых форм ИМ. Самая характерная клиническая картина при тромбоэмболии в систему легочной артерии: острая боль в грудной клетке при вдохе, резкое удушье, кровохарканье, симптомы шока.</a:t>
            </a:r>
          </a:p>
        </p:txBody>
      </p:sp>
    </p:spTree>
    <p:extLst>
      <p:ext uri="{BB962C8B-B14F-4D97-AF65-F5344CB8AC3E}">
        <p14:creationId xmlns="" xmlns:p14="http://schemas.microsoft.com/office/powerpoint/2010/main" val="6002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E37C68-D69C-F2C6-0BED-5CDE6FD22178}"/>
              </a:ext>
            </a:extLst>
          </p:cNvPr>
          <p:cNvSpPr txBox="1"/>
          <p:nvPr/>
        </p:nvSpPr>
        <p:spPr>
          <a:xfrm>
            <a:off x="452282" y="962317"/>
            <a:ext cx="11425085" cy="4199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i="0" dirty="0">
                <a:effectLst/>
              </a:rPr>
              <a:t>Смертность от острого инфаркта миокарда</a:t>
            </a:r>
            <a:r>
              <a:rPr lang="ru-RU" sz="2000" b="0" i="0" dirty="0">
                <a:effectLst/>
              </a:rPr>
              <a:t> составляет примерно 30%, ещё 5–10% переживших инфаркт миокарда умирают в течение года после него. Большая часть летальных исходов развивается в первые сутки после инфаркта миокарда. </a:t>
            </a:r>
          </a:p>
          <a:p>
            <a:pPr indent="457200">
              <a:lnSpc>
                <a:spcPct val="150000"/>
              </a:lnSpc>
            </a:pPr>
            <a:r>
              <a:rPr lang="ru-RU" sz="2000" b="1" dirty="0"/>
              <a:t>Факторы, благоприятно влияющие на прогноз</a:t>
            </a:r>
            <a:r>
              <a:rPr lang="ru-RU" sz="2000" dirty="0"/>
              <a:t>: успешная ранняя </a:t>
            </a:r>
            <a:r>
              <a:rPr lang="ru-RU" sz="2000" dirty="0" err="1"/>
              <a:t>реперфузия</a:t>
            </a:r>
            <a:r>
              <a:rPr lang="ru-RU" sz="2000" dirty="0"/>
              <a:t>, сохранная функция левого желудочка сердца. </a:t>
            </a:r>
          </a:p>
          <a:p>
            <a:pPr indent="457200">
              <a:lnSpc>
                <a:spcPct val="150000"/>
              </a:lnSpc>
            </a:pPr>
            <a:r>
              <a:rPr lang="ru-RU" sz="2000" b="1" dirty="0"/>
              <a:t>Факторы, ухудшающие прогноз</a:t>
            </a:r>
            <a:r>
              <a:rPr lang="ru-RU" sz="2000" dirty="0"/>
              <a:t>: пожилой возраст, другие сопутствующие сердечно-сосудистые заболевания, сахарный диабет, отсроченная или неудачная </a:t>
            </a:r>
            <a:r>
              <a:rPr lang="ru-RU" sz="2000" dirty="0" err="1"/>
              <a:t>реперфузия</a:t>
            </a:r>
            <a:r>
              <a:rPr lang="ru-RU" sz="2000" dirty="0"/>
              <a:t>, плохо сохранённая функция левого желудочка, депрессия.</a:t>
            </a:r>
          </a:p>
          <a:p>
            <a:pPr indent="457200">
              <a:lnSpc>
                <a:spcPct val="150000"/>
              </a:lnSpc>
            </a:pP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9EB8EE-E917-DC01-E861-355637BA73B3}"/>
              </a:ext>
            </a:extLst>
          </p:cNvPr>
          <p:cNvSpPr txBox="1"/>
          <p:nvPr/>
        </p:nvSpPr>
        <p:spPr>
          <a:xfrm>
            <a:off x="3608439" y="-127819"/>
            <a:ext cx="465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Исход</a:t>
            </a:r>
          </a:p>
        </p:txBody>
      </p:sp>
    </p:spTree>
    <p:extLst>
      <p:ext uri="{BB962C8B-B14F-4D97-AF65-F5344CB8AC3E}">
        <p14:creationId xmlns="" xmlns:p14="http://schemas.microsoft.com/office/powerpoint/2010/main" val="323748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F3DB72-6CC7-EAE8-931C-FE087EE8E7F6}"/>
              </a:ext>
            </a:extLst>
          </p:cNvPr>
          <p:cNvSpPr txBox="1"/>
          <p:nvPr/>
        </p:nvSpPr>
        <p:spPr>
          <a:xfrm>
            <a:off x="142567" y="0"/>
            <a:ext cx="11906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13FEF46-2768-FE14-209E-D5D5805C570B}"/>
              </a:ext>
            </a:extLst>
          </p:cNvPr>
          <p:cNvSpPr txBox="1"/>
          <p:nvPr/>
        </p:nvSpPr>
        <p:spPr>
          <a:xfrm>
            <a:off x="142567" y="718035"/>
            <a:ext cx="11906865" cy="5635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1) ОАК: </a:t>
            </a:r>
            <a:r>
              <a:rPr lang="ru-RU" sz="2000" dirty="0"/>
              <a:t>лейкоцитоз, увеличение СОЭ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2)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сыворотке крови </a:t>
            </a:r>
            <a:r>
              <a:rPr lang="ru-RU" sz="2000" dirty="0"/>
              <a:t>увеличивается количество трансаминаз (</a:t>
            </a:r>
            <a:r>
              <a:rPr lang="ru-RU" sz="2000" dirty="0" err="1"/>
              <a:t>АсЛТ</a:t>
            </a:r>
            <a:r>
              <a:rPr lang="ru-RU" sz="2000" dirty="0"/>
              <a:t>, </a:t>
            </a:r>
            <a:r>
              <a:rPr lang="ru-RU" sz="2000" dirty="0" err="1"/>
              <a:t>АсСТ</a:t>
            </a:r>
            <a:r>
              <a:rPr lang="ru-RU" sz="2000" dirty="0"/>
              <a:t>)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3) Исследование крови на маркеры некроза: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   - миоглобин сыворотки крови — ранний маркер (первые часы);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  - КФК (</a:t>
            </a:r>
            <a:r>
              <a:rPr lang="ru-RU" sz="2000" dirty="0" err="1"/>
              <a:t>креатинфосфокиназа</a:t>
            </a:r>
            <a:r>
              <a:rPr lang="ru-RU" sz="2000" dirty="0"/>
              <a:t>) — ранний признак;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  - сердечные тропонины (</a:t>
            </a:r>
            <a:r>
              <a:rPr lang="en-US" sz="2000" dirty="0"/>
              <a:t>J</a:t>
            </a:r>
            <a:r>
              <a:rPr lang="ru-RU" sz="2000" dirty="0"/>
              <a:t>, Т) повышены в пределах 24 часов после острого ИМ и до 14 суток.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4) ЭКГ </a:t>
            </a:r>
            <a:r>
              <a:rPr lang="ru-RU" sz="2000" dirty="0"/>
              <a:t>- формирование отрицательного зубца Т (при мелкоочаговом субэндокардиальном или </a:t>
            </a:r>
            <a:r>
              <a:rPr lang="ru-RU" sz="2000" dirty="0" err="1"/>
              <a:t>интрамуральном</a:t>
            </a:r>
            <a:r>
              <a:rPr lang="ru-RU" sz="2000" dirty="0"/>
              <a:t> инфаркте миокарда), патологического комплекса QRS или зубца Q, подъем сегмента </a:t>
            </a:r>
            <a:r>
              <a:rPr lang="en-US" sz="2000" dirty="0"/>
              <a:t>ST</a:t>
            </a:r>
            <a:r>
              <a:rPr lang="ru-RU" sz="2000" dirty="0"/>
              <a:t> выше изолинии  (при крупноочаговом трансмуральном инфаркте миокарда).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5)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ЭхоКГ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dirty="0"/>
              <a:t>выявляется нарушение локальной сократимости желудочка, истончение его стенки. </a:t>
            </a:r>
          </a:p>
          <a:p>
            <a:pPr indent="457200">
              <a:lnSpc>
                <a:spcPct val="15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6) Коронарография </a:t>
            </a:r>
            <a:r>
              <a:rPr lang="ru-RU" sz="2000" dirty="0"/>
              <a:t>- для оценки локализации, распространенности поражения артерий сердца.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617868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E785E8-D579-F4CF-E5CF-159847288520}"/>
              </a:ext>
            </a:extLst>
          </p:cNvPr>
          <p:cNvSpPr txBox="1"/>
          <p:nvPr/>
        </p:nvSpPr>
        <p:spPr>
          <a:xfrm>
            <a:off x="9075175" y="6154993"/>
            <a:ext cx="3038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Рис: ЭКГ инфаркт миокарда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40221A0-3864-5A7A-CB55-BEC1804B5B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97" t="15771" r="33951" b="14552"/>
          <a:stretch>
            <a:fillRect/>
          </a:stretch>
        </p:blipFill>
        <p:spPr>
          <a:xfrm>
            <a:off x="393291" y="560437"/>
            <a:ext cx="8485238" cy="6164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769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5F71AAD-4B52-D308-6422-904564EF3491}"/>
              </a:ext>
            </a:extLst>
          </p:cNvPr>
          <p:cNvSpPr txBox="1"/>
          <p:nvPr/>
        </p:nvSpPr>
        <p:spPr>
          <a:xfrm>
            <a:off x="285135" y="0"/>
            <a:ext cx="11621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 Принципы немедикаментозного и медикаментозного лечения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B3602E-0B3A-0A51-5E0E-5B6D697781AD}"/>
              </a:ext>
            </a:extLst>
          </p:cNvPr>
          <p:cNvSpPr txBox="1"/>
          <p:nvPr/>
        </p:nvSpPr>
        <p:spPr>
          <a:xfrm>
            <a:off x="186813" y="845513"/>
            <a:ext cx="117200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Пациент нуждается в срочной госпитализации, транспортировка осуществляется на носилках.</a:t>
            </a:r>
          </a:p>
          <a:p>
            <a:pPr indent="450215">
              <a:spcAft>
                <a:spcPts val="0"/>
              </a:spcAft>
            </a:pPr>
            <a:endParaRPr lang="ru-RU" sz="2000" dirty="0">
              <a:effectLst/>
            </a:endParaRPr>
          </a:p>
          <a:p>
            <a:pPr indent="450215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Лечение на до госпитальном этапе:</a:t>
            </a:r>
            <a:endParaRPr lang="ru-RU" sz="2000" dirty="0">
              <a:effectLst/>
            </a:endParaRPr>
          </a:p>
          <a:p>
            <a:pPr indent="450215"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Наркотические анальгетики: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морфин в\в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2-3 этапа в общей дозе до 10 мг(1 мл 1% р-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после разведения в 10-20 мл натрия хлорида в разведении дробно, или </a:t>
            </a:r>
            <a:r>
              <a:rPr lang="ru-RU" sz="2000" u="sng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нейролептанальгезия</a:t>
            </a:r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фентанил и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дроперидол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</a:t>
            </a:r>
          </a:p>
          <a:p>
            <a:pPr indent="450215"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000" u="sng" dirty="0" err="1">
                <a:solidFill>
                  <a:srgbClr val="000000"/>
                </a:solidFill>
              </a:rPr>
              <a:t>Тромболитическая</a:t>
            </a:r>
            <a:r>
              <a:rPr lang="ru-RU" sz="2000" u="sng" dirty="0">
                <a:solidFill>
                  <a:srgbClr val="000000"/>
                </a:solidFill>
              </a:rPr>
              <a:t> терапия</a:t>
            </a:r>
            <a:r>
              <a:rPr lang="ru-RU" sz="2000" dirty="0">
                <a:solidFill>
                  <a:srgbClr val="000000"/>
                </a:solidFill>
              </a:rPr>
              <a:t>: </a:t>
            </a:r>
            <a:r>
              <a:rPr lang="ru-RU" sz="2000" dirty="0" err="1">
                <a:solidFill>
                  <a:srgbClr val="000000"/>
                </a:solidFill>
              </a:rPr>
              <a:t>стрептокиназа</a:t>
            </a:r>
            <a:r>
              <a:rPr lang="ru-RU" sz="2000" dirty="0">
                <a:solidFill>
                  <a:srgbClr val="000000"/>
                </a:solidFill>
              </a:rPr>
              <a:t> 1 500 000МЕ на 100 мл ф-р в течении часа в\в</a:t>
            </a:r>
          </a:p>
          <a:p>
            <a:pPr indent="450215">
              <a:spcAft>
                <a:spcPts val="0"/>
              </a:spcAft>
            </a:pPr>
            <a:endParaRPr lang="ru-RU" sz="2000" dirty="0">
              <a:effectLst/>
            </a:endParaRPr>
          </a:p>
          <a:p>
            <a:pPr indent="450215"/>
            <a:r>
              <a:rPr lang="ru-RU" sz="2000" u="sng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Антиагреганты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(предупреждение повторного тромбоза коронарных артерий): аспирин 160-325 мг или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клопидогрел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75 мг</a:t>
            </a:r>
          </a:p>
          <a:p>
            <a:pPr indent="450215"/>
            <a:endParaRPr lang="ru-RU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450215"/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Нитраты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(ограничение зоны некроза): нитроглицерин – спрей под язык по 0,4 мг до 3 раз каждые 3-5 минут (под контролем АД)</a:t>
            </a:r>
            <a:endParaRPr lang="ru-RU" sz="2000" u="sng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450215"/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450215"/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Ингаляции кислородом</a:t>
            </a:r>
            <a:endParaRPr lang="ru-RU" sz="2000" u="sng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8072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A1B9EE1-F019-00A5-63BE-88CC0B76BA05}"/>
              </a:ext>
            </a:extLst>
          </p:cNvPr>
          <p:cNvSpPr txBox="1"/>
          <p:nvPr/>
        </p:nvSpPr>
        <p:spPr>
          <a:xfrm>
            <a:off x="285135" y="0"/>
            <a:ext cx="11621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 Принципы немедикаментозного и медикаментозного лечения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E8FF87-40E2-D736-5388-EC288EE8F135}"/>
              </a:ext>
            </a:extLst>
          </p:cNvPr>
          <p:cNvSpPr txBox="1"/>
          <p:nvPr/>
        </p:nvSpPr>
        <p:spPr>
          <a:xfrm>
            <a:off x="137651" y="851953"/>
            <a:ext cx="11936362" cy="5456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i="1" dirty="0">
                <a:effectLst/>
              </a:rPr>
              <a:t>Лечение в стационаре:</a:t>
            </a:r>
          </a:p>
          <a:p>
            <a:pPr indent="450215">
              <a:lnSpc>
                <a:spcPts val="2800"/>
              </a:lnSpc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Строгий постельный режим. Индивидуальный пост</a:t>
            </a:r>
            <a:r>
              <a:rPr lang="ru-RU" sz="2000" dirty="0"/>
              <a:t>, д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иета № 10</a:t>
            </a:r>
          </a:p>
          <a:p>
            <a:pPr indent="450215">
              <a:lnSpc>
                <a:spcPts val="2800"/>
              </a:lnSpc>
            </a:pPr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Наркотические анальгетики: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морфин в\в медленно 0,05-0,1 мг в 10-20 мл ф-р</a:t>
            </a:r>
          </a:p>
          <a:p>
            <a:pPr indent="450215">
              <a:lnSpc>
                <a:spcPts val="2800"/>
              </a:lnSpc>
            </a:pPr>
            <a:r>
              <a:rPr lang="ru-RU" sz="2000" u="sng" dirty="0" err="1">
                <a:solidFill>
                  <a:srgbClr val="000000"/>
                </a:solidFill>
              </a:rPr>
              <a:t>Тромболитическая</a:t>
            </a:r>
            <a:r>
              <a:rPr lang="ru-RU" sz="2000" u="sng" dirty="0">
                <a:solidFill>
                  <a:srgbClr val="000000"/>
                </a:solidFill>
              </a:rPr>
              <a:t> терапия</a:t>
            </a:r>
            <a:r>
              <a:rPr lang="ru-RU" sz="2000" dirty="0">
                <a:solidFill>
                  <a:srgbClr val="000000"/>
                </a:solidFill>
              </a:rPr>
              <a:t>: </a:t>
            </a:r>
            <a:r>
              <a:rPr lang="ru-RU" sz="2000" dirty="0" err="1">
                <a:solidFill>
                  <a:srgbClr val="000000"/>
                </a:solidFill>
              </a:rPr>
              <a:t>альтеплаза</a:t>
            </a:r>
            <a:r>
              <a:rPr lang="ru-RU" sz="2000" dirty="0">
                <a:solidFill>
                  <a:srgbClr val="000000"/>
                </a:solidFill>
              </a:rPr>
              <a:t> в\в 100 мг в течении 90 минут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u="sng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Фибринолитическая</a:t>
            </a:r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терапия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стрептокиназа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в\в 1,5 млн ЕД в течении 30-60 минут,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урокиназа</a:t>
            </a:r>
            <a:endParaRPr lang="ru-RU" sz="2000" dirty="0">
              <a:effectLst/>
            </a:endParaRP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Антикоагулянты прямого действия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гепарин в\в 60 ЕД\кг</a:t>
            </a:r>
            <a:endParaRPr lang="ru-RU" sz="2000" dirty="0">
              <a:effectLst/>
            </a:endParaRP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u="sng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Дезагреганты</a:t>
            </a:r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курантил, ацетилсалициловая кислота 160-325 мг</a:t>
            </a: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</a:rPr>
              <a:t>Бета-адреноблокаторы</a:t>
            </a:r>
            <a:r>
              <a:rPr lang="ru-RU" sz="2000" dirty="0">
                <a:solidFill>
                  <a:srgbClr val="000000"/>
                </a:solidFill>
              </a:rPr>
              <a:t>: метопролол в\в по 5 мг в течении 2-3 минут, повторяя инъекции с интервалом в 5 минут до достижение эффекта. </a:t>
            </a: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</a:rPr>
              <a:t>Ингибиторы АПФ</a:t>
            </a:r>
            <a:r>
              <a:rPr lang="ru-RU" sz="2000" dirty="0">
                <a:solidFill>
                  <a:srgbClr val="000000"/>
                </a:solidFill>
                <a:effectLst/>
              </a:rPr>
              <a:t>: каптоприл 3-4 р\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сут</a:t>
            </a:r>
            <a:r>
              <a:rPr lang="ru-RU" sz="2000" dirty="0">
                <a:solidFill>
                  <a:srgbClr val="000000"/>
                </a:solidFill>
                <a:effectLst/>
              </a:rPr>
              <a:t> по 6,25-12,5мг</a:t>
            </a: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</a:rPr>
              <a:t>Статины:</a:t>
            </a:r>
            <a:r>
              <a:rPr lang="ru-RU" sz="2000" dirty="0">
                <a:solidFill>
                  <a:srgbClr val="000000"/>
                </a:solidFill>
                <a:effectLst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</a:rPr>
              <a:t>аторвастатин</a:t>
            </a:r>
            <a:endParaRPr lang="ru-RU" sz="2000" dirty="0">
              <a:effectLst/>
            </a:endParaRP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u="sng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Нитраты пролонгированного действия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изосорбид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- 5 -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мононитрат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нитросорбид, </a:t>
            </a:r>
            <a:r>
              <a:rPr lang="ru-RU" sz="20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нитронг</a:t>
            </a:r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endParaRPr lang="ru-RU" sz="2000" dirty="0">
              <a:effectLst/>
            </a:endParaRPr>
          </a:p>
          <a:p>
            <a:pPr indent="450215">
              <a:lnSpc>
                <a:spcPts val="28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После стационарного лечения пациента переводят в санаторий кардиологического профиля для проведения реабилитации, затем он находится на диспансерном наблюдении в поликлинике.</a:t>
            </a:r>
          </a:p>
        </p:txBody>
      </p:sp>
    </p:spTree>
    <p:extLst>
      <p:ext uri="{BB962C8B-B14F-4D97-AF65-F5344CB8AC3E}">
        <p14:creationId xmlns="" xmlns:p14="http://schemas.microsoft.com/office/powerpoint/2010/main" val="3388911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ADE495-9169-F71B-AE43-42B587F1F0A0}"/>
              </a:ext>
            </a:extLst>
          </p:cNvPr>
          <p:cNvSpPr txBox="1"/>
          <p:nvPr/>
        </p:nvSpPr>
        <p:spPr>
          <a:xfrm>
            <a:off x="1494502" y="-106008"/>
            <a:ext cx="8740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Постинфарктный кардиосклероз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B61926-D509-4261-37BE-6DDAACB8B983}"/>
              </a:ext>
            </a:extLst>
          </p:cNvPr>
          <p:cNvSpPr txBox="1"/>
          <p:nvPr/>
        </p:nvSpPr>
        <p:spPr>
          <a:xfrm>
            <a:off x="339213" y="864671"/>
            <a:ext cx="11513574" cy="12958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b="1" dirty="0">
                <a:solidFill>
                  <a:schemeClr val="accent2"/>
                </a:solidFill>
              </a:rPr>
              <a:t>Постинфарктный кардиосклероз (ПИКС) </a:t>
            </a:r>
            <a:r>
              <a:rPr lang="ru-RU" sz="1800" dirty="0"/>
              <a:t>— </a:t>
            </a:r>
            <a:r>
              <a:rPr lang="ru-RU" dirty="0"/>
              <a:t>это формирование рубца на месте погибших клеток сердечной мышцы после инфаркта миокарда. В среднем соединительная ткань появляется спустя 2–4 месяца после перенесённого инфаркта, она не рассасывается со временем и остаётся на всю жизнь.</a:t>
            </a:r>
            <a:endParaRPr lang="ru-RU" sz="1800" u="sng" dirty="0"/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="" xmlns:a16="http://schemas.microsoft.com/office/drawing/2014/main" id="{ACCA5F06-A875-60D1-11C0-5B1BCBA696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35"/>
          <a:stretch/>
        </p:blipFill>
        <p:spPr bwMode="auto">
          <a:xfrm>
            <a:off x="2458230" y="2299514"/>
            <a:ext cx="6813589" cy="44076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50899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A16191C-F5B9-245F-FA8A-00F6F9593C49}"/>
              </a:ext>
            </a:extLst>
          </p:cNvPr>
          <p:cNvSpPr txBox="1"/>
          <p:nvPr/>
        </p:nvSpPr>
        <p:spPr>
          <a:xfrm>
            <a:off x="345357" y="1016504"/>
            <a:ext cx="11501285" cy="438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accent2"/>
                </a:solidFill>
              </a:rPr>
              <a:t>План: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Инфаркт миокарда, постинфарктный кардиосклероз- определение, этиология, патогенез, классификация, клиническая картина заболеваний, дифференциальная диагностика, осложнения, исходы.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 Методы лабораторного, инструментального исследования.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 Принципы немедикаментозного и медикаментозного лечения.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 Оценка эффективности и безопасности проводимого лечения.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/>
              <a:t> Тактика ведения пациентов, показания к оказанию специализированной медицинской помощи в стационарных условиях. </a:t>
            </a:r>
          </a:p>
        </p:txBody>
      </p:sp>
    </p:spTree>
    <p:extLst>
      <p:ext uri="{BB962C8B-B14F-4D97-AF65-F5344CB8AC3E}">
        <p14:creationId xmlns="" xmlns:p14="http://schemas.microsoft.com/office/powerpoint/2010/main" val="1476486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4730A2F-B6ED-E384-C296-1EFE1B86FFAD}"/>
              </a:ext>
            </a:extLst>
          </p:cNvPr>
          <p:cNvSpPr txBox="1"/>
          <p:nvPr/>
        </p:nvSpPr>
        <p:spPr>
          <a:xfrm>
            <a:off x="206477" y="1105561"/>
            <a:ext cx="11779045" cy="446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b="0" i="0" dirty="0">
                <a:solidFill>
                  <a:srgbClr val="181D21"/>
                </a:solidFill>
                <a:effectLst/>
              </a:rPr>
              <a:t>Кардиосклероз развивается из-за гибели клеток сердечной мышцы. Отмершие участки миокарда заменяются соединительной тканью, что снижает качество работы сердца. </a:t>
            </a:r>
          </a:p>
          <a:p>
            <a:pPr indent="457200">
              <a:lnSpc>
                <a:spcPct val="150000"/>
              </a:lnSpc>
            </a:pPr>
            <a:r>
              <a:rPr lang="ru-RU" sz="2400" b="0" i="0" dirty="0">
                <a:solidFill>
                  <a:srgbClr val="181D21"/>
                </a:solidFill>
                <a:effectLst/>
              </a:rPr>
              <a:t>Дело в том, что клетки этой ткани, в отличие от клеток сердца (кардиомиоцитов), не обладают сократительной функцией и не способны проводить электрические импульсы. Это приводит к тому, что сердце начинает плохо справляться со своей работой. В частности снижается фракция выброса, нарушается сердечный ритм и внутрисердечная проводимость.</a:t>
            </a:r>
            <a:endParaRPr lang="ru-RU" sz="2400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A0FA92-7272-CEFF-EE3D-C966F929B86C}"/>
              </a:ext>
            </a:extLst>
          </p:cNvPr>
          <p:cNvSpPr txBox="1"/>
          <p:nvPr/>
        </p:nvSpPr>
        <p:spPr>
          <a:xfrm>
            <a:off x="2959509" y="-78659"/>
            <a:ext cx="5820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Этиология </a:t>
            </a:r>
          </a:p>
        </p:txBody>
      </p:sp>
    </p:spTree>
    <p:extLst>
      <p:ext uri="{BB962C8B-B14F-4D97-AF65-F5344CB8AC3E}">
        <p14:creationId xmlns="" xmlns:p14="http://schemas.microsoft.com/office/powerpoint/2010/main" val="3109329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B33CDD-473D-B472-A935-0074D6EE66B7}"/>
              </a:ext>
            </a:extLst>
          </p:cNvPr>
          <p:cNvSpPr txBox="1"/>
          <p:nvPr/>
        </p:nvSpPr>
        <p:spPr>
          <a:xfrm>
            <a:off x="265471" y="808556"/>
            <a:ext cx="11661058" cy="5584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None/>
            </a:pPr>
            <a:r>
              <a:rPr lang="ru-RU" sz="2000" b="0" i="0" dirty="0">
                <a:effectLst/>
              </a:rPr>
              <a:t>После инфаркта повреждённые участки миокарда не восстанавливаются. Вместо мёртвых тканей начинает формироваться соединительная ткань, что называют фиброзом. </a:t>
            </a:r>
          </a:p>
          <a:p>
            <a:pPr indent="457200" algn="l">
              <a:lnSpc>
                <a:spcPct val="150000"/>
              </a:lnSpc>
              <a:buNone/>
            </a:pPr>
            <a:r>
              <a:rPr lang="ru-RU" sz="2000" b="0" i="0" dirty="0">
                <a:effectLst/>
              </a:rPr>
              <a:t>После многоступенчатого каскада молекулярных превращений клетки соединительной ткани сердца (фибробласты) начинают активно размножаться и преобразуются в </a:t>
            </a:r>
            <a:r>
              <a:rPr lang="ru-RU" sz="2000" b="0" i="0" dirty="0" err="1">
                <a:effectLst/>
              </a:rPr>
              <a:t>миофибробласты</a:t>
            </a:r>
            <a:r>
              <a:rPr lang="ru-RU" sz="2000" b="0" i="0" dirty="0">
                <a:effectLst/>
              </a:rPr>
              <a:t>. Эти клетки производят большое количество коллагена и других белков внеклеточного матрикса, что способствует ещё большему разрастанию соединительной ткани и появлению рубцов на сердце.</a:t>
            </a:r>
          </a:p>
          <a:p>
            <a:pPr indent="457200" algn="l">
              <a:lnSpc>
                <a:spcPct val="150000"/>
              </a:lnSpc>
              <a:buNone/>
            </a:pPr>
            <a:r>
              <a:rPr lang="ru-RU" sz="2000" b="0" i="0" dirty="0">
                <a:effectLst/>
              </a:rPr>
              <a:t>Соединительная ткань не способна сокращаться как здоровый миокард. В результате этого уменьшается сократимость сердца, что может привести к </a:t>
            </a:r>
            <a:r>
              <a:rPr lang="ru-RU" sz="2000" dirty="0"/>
              <a:t>сердечной недостаточности</a:t>
            </a:r>
            <a:r>
              <a:rPr lang="ru-RU" sz="2000" b="0" i="0" dirty="0">
                <a:effectLst/>
              </a:rPr>
              <a:t>. Примечательно, что постинфарктный кардиосклероз может затрагивать и проводящую систему сердца, что приводит к нарушениям ритма. Кроме того, в зависимости от локализации патологического процесса и его распространения также может развиться хроническая сердечная недостаточность, </a:t>
            </a:r>
            <a:r>
              <a:rPr lang="ru-RU" sz="2000" dirty="0"/>
              <a:t>гипертония</a:t>
            </a:r>
            <a:r>
              <a:rPr lang="ru-RU" sz="2000" b="0" i="0" dirty="0">
                <a:effectLst/>
              </a:rPr>
              <a:t> и образоваться тромбы.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9DD8A0A-46DB-1B6B-C2EC-167F5286C086}"/>
              </a:ext>
            </a:extLst>
          </p:cNvPr>
          <p:cNvSpPr txBox="1"/>
          <p:nvPr/>
        </p:nvSpPr>
        <p:spPr>
          <a:xfrm>
            <a:off x="2753032" y="-97024"/>
            <a:ext cx="61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Патогенез</a:t>
            </a:r>
          </a:p>
        </p:txBody>
      </p:sp>
    </p:spTree>
    <p:extLst>
      <p:ext uri="{BB962C8B-B14F-4D97-AF65-F5344CB8AC3E}">
        <p14:creationId xmlns="" xmlns:p14="http://schemas.microsoft.com/office/powerpoint/2010/main" val="582042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D11E21-489A-26B7-32BB-F3A4C3F18EE6}"/>
              </a:ext>
            </a:extLst>
          </p:cNvPr>
          <p:cNvSpPr txBox="1"/>
          <p:nvPr/>
        </p:nvSpPr>
        <p:spPr>
          <a:xfrm>
            <a:off x="2576052" y="-137652"/>
            <a:ext cx="6833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Классификация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5FA5EE-CB2E-4192-0FE4-1F2249FAD099}"/>
              </a:ext>
            </a:extLst>
          </p:cNvPr>
          <p:cNvSpPr txBox="1"/>
          <p:nvPr/>
        </p:nvSpPr>
        <p:spPr>
          <a:xfrm>
            <a:off x="122903" y="671752"/>
            <a:ext cx="11946193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None/>
            </a:pPr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По причине возникновения выделяют такие формы, как: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Постинфарктный кардиосклероз — развивается после инфаркта миокарда, когда участок сердечной мышцы перестал получать кровь.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Постмиокардитический кардиосклероз — возникает в результате перенесённого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миокардита 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(воспаления в миокарде).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Первичный кардиосклероз — это достаточно редкий тип заболевания, который не связан с явными причинами, такими как инфаркт, миокардит или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атеросклероз</a:t>
            </a: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Его развитие обычно вызвано генетическими особенностями или иными неясными факторами, которые способствуют разрастанию соединительной ткани в сердечной мышце.</a:t>
            </a:r>
          </a:p>
          <a:p>
            <a:pPr indent="457200" algn="l">
              <a:lnSpc>
                <a:spcPct val="150000"/>
              </a:lnSpc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</a:t>
            </a:r>
            <a:r>
              <a:rPr lang="ru-RU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тадии кардиосклероза: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Начальная стадия — на этом этапе соединительная ткань только начинает формироваться на месте поражённого участка миокарда. Нередко эта стадия протекает без симптомов.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Прогрессирующая — соединительная ткань активно распространяется, а функция миокарда снижается. При этом могут усиливаться симптомы.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Терминальная — соединительная ткань полностью сформирована, работа сердца значительно нарушена.</a:t>
            </a:r>
          </a:p>
        </p:txBody>
      </p:sp>
    </p:spTree>
    <p:extLst>
      <p:ext uri="{BB962C8B-B14F-4D97-AF65-F5344CB8AC3E}">
        <p14:creationId xmlns="" xmlns:p14="http://schemas.microsoft.com/office/powerpoint/2010/main" val="2320270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E75D194-7E68-0859-B6BC-FA0A1F91442B}"/>
              </a:ext>
            </a:extLst>
          </p:cNvPr>
          <p:cNvSpPr txBox="1"/>
          <p:nvPr/>
        </p:nvSpPr>
        <p:spPr>
          <a:xfrm>
            <a:off x="2861187" y="-117987"/>
            <a:ext cx="646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Клиническая картина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14DEC8E-7F00-DAFB-0DBA-72406BAF74BA}"/>
              </a:ext>
            </a:extLst>
          </p:cNvPr>
          <p:cNvSpPr txBox="1"/>
          <p:nvPr/>
        </p:nvSpPr>
        <p:spPr>
          <a:xfrm>
            <a:off x="304800" y="740072"/>
            <a:ext cx="11887200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</a:rPr>
              <a:t>Клиническая картина </a:t>
            </a:r>
            <a:r>
              <a:rPr lang="ru-RU" sz="1800" dirty="0"/>
              <a:t>наблюдается при наличии крупного очага  постинфарктного склероза.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/>
              <a:t>1) Возможны экстрасистолия, мерцательная аритмия, приступы пароксизмальной тахикардии.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/>
              <a:t>2) Периодически наблюдаются признаки болей в сердце после физической нагрузки, эмоционального напряжения или в покое.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1800" dirty="0"/>
              <a:t>3) С течением времени, по мере истощения компенсаторных механизмов сердца появляются признаки хронической сердечной недостаточности: постепенно нарастающая одышка, отеки, асцит, анасарка.</a:t>
            </a:r>
            <a:r>
              <a:rPr lang="ru-RU" sz="1800" dirty="0">
                <a:effectLst/>
              </a:rPr>
              <a:t> 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161443C4-E0E1-A11E-2A36-E1184877D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10" t="29328" r="13921" b="6236"/>
          <a:stretch>
            <a:fillRect/>
          </a:stretch>
        </p:blipFill>
        <p:spPr bwMode="auto">
          <a:xfrm>
            <a:off x="442452" y="3282435"/>
            <a:ext cx="5574890" cy="3298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972107-291A-641C-68EE-D12B30AEC6EF}"/>
              </a:ext>
            </a:extLst>
          </p:cNvPr>
          <p:cNvSpPr txBox="1"/>
          <p:nvPr/>
        </p:nvSpPr>
        <p:spPr>
          <a:xfrm>
            <a:off x="6248400" y="5656263"/>
            <a:ext cx="5879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Рис: Анасарка — это тяжёлая форма отёка, при которой жидкость накапливается в подкожной клетчатке и полостях тела. </a:t>
            </a:r>
          </a:p>
        </p:txBody>
      </p:sp>
    </p:spTree>
    <p:extLst>
      <p:ext uri="{BB962C8B-B14F-4D97-AF65-F5344CB8AC3E}">
        <p14:creationId xmlns="" xmlns:p14="http://schemas.microsoft.com/office/powerpoint/2010/main" val="332869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186BC59-E99E-3984-C8ED-141E7154A859}"/>
              </a:ext>
            </a:extLst>
          </p:cNvPr>
          <p:cNvSpPr txBox="1"/>
          <p:nvPr/>
        </p:nvSpPr>
        <p:spPr>
          <a:xfrm>
            <a:off x="3190568" y="0"/>
            <a:ext cx="581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Осложнения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96E84A-A9F1-79A3-90E2-DF38D1C5AD5E}"/>
              </a:ext>
            </a:extLst>
          </p:cNvPr>
          <p:cNvSpPr txBox="1"/>
          <p:nvPr/>
        </p:nvSpPr>
        <p:spPr>
          <a:xfrm>
            <a:off x="481780" y="886637"/>
            <a:ext cx="11818374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Хроническая сердечная недостаточность</a:t>
            </a:r>
            <a:r>
              <a:rPr lang="ru-RU" b="0" i="0" dirty="0">
                <a:effectLst/>
              </a:rPr>
              <a:t>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Аритмия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Тромбообразование.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Разрыв сердца</a:t>
            </a:r>
            <a:endParaRPr lang="ru-RU" dirty="0"/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Аневризма миокарда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effectLst/>
              </a:rPr>
              <a:t>Синдром </a:t>
            </a:r>
            <a:r>
              <a:rPr lang="ru-RU" b="0" i="0" dirty="0" err="1">
                <a:effectLst/>
              </a:rPr>
              <a:t>Дресслера</a:t>
            </a:r>
            <a:endParaRPr lang="ru-RU" b="0" i="0" dirty="0"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F3165A-767B-1068-AF4A-035E10239C7A}"/>
              </a:ext>
            </a:extLst>
          </p:cNvPr>
          <p:cNvSpPr txBox="1"/>
          <p:nvPr/>
        </p:nvSpPr>
        <p:spPr>
          <a:xfrm>
            <a:off x="373626" y="4272398"/>
            <a:ext cx="11818373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None/>
            </a:pPr>
            <a:r>
              <a:rPr lang="ru-RU" b="0" i="0" dirty="0">
                <a:effectLst/>
              </a:rPr>
              <a:t>Прогноз при постинфарктном кардиосклерозе зависит от многих факторов, включая степень повреждения миокарда, общее состояние здоровья, а также готовность пациента следовать рекомендациям врача.</a:t>
            </a:r>
          </a:p>
          <a:p>
            <a:pPr indent="457200" algn="l">
              <a:lnSpc>
                <a:spcPct val="150000"/>
              </a:lnSpc>
              <a:buNone/>
            </a:pPr>
            <a:r>
              <a:rPr lang="ru-RU" b="0" i="0" dirty="0">
                <a:effectLst/>
              </a:rPr>
              <a:t>Умеренные и лёгкие формы патологии, как правило, имеют более благоприятный прогноз, чем тяжёлый кардиосклероз с большим объёмом отмершей ткани. Наличие других заболеваний, таких как </a:t>
            </a:r>
            <a:r>
              <a:rPr lang="ru-RU" dirty="0"/>
              <a:t>диабет</a:t>
            </a:r>
            <a:r>
              <a:rPr lang="ru-RU" b="0" i="0" dirty="0">
                <a:effectLst/>
              </a:rPr>
              <a:t>, </a:t>
            </a:r>
            <a:r>
              <a:rPr lang="ru-RU" dirty="0"/>
              <a:t>гипертония</a:t>
            </a:r>
            <a:r>
              <a:rPr lang="ru-RU" b="0" i="0" dirty="0">
                <a:effectLst/>
              </a:rPr>
              <a:t> или хронические болезни лёгких, может значительно ухудшить прогноз.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43A4ACA-6346-6094-F53D-6542C7243C74}"/>
              </a:ext>
            </a:extLst>
          </p:cNvPr>
          <p:cNvSpPr txBox="1"/>
          <p:nvPr/>
        </p:nvSpPr>
        <p:spPr>
          <a:xfrm>
            <a:off x="3416709" y="3352800"/>
            <a:ext cx="5584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Исход</a:t>
            </a:r>
          </a:p>
        </p:txBody>
      </p:sp>
    </p:spTree>
    <p:extLst>
      <p:ext uri="{BB962C8B-B14F-4D97-AF65-F5344CB8AC3E}">
        <p14:creationId xmlns="" xmlns:p14="http://schemas.microsoft.com/office/powerpoint/2010/main" val="2872735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6D61F57-C847-BA37-6CC3-EC3228AE3D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30" t="24230" r="41290" b="28459"/>
          <a:stretch>
            <a:fillRect/>
          </a:stretch>
        </p:blipFill>
        <p:spPr>
          <a:xfrm>
            <a:off x="4975119" y="2212258"/>
            <a:ext cx="7138221" cy="4461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D82A86B-A726-F464-175C-155D8A16EA29}"/>
              </a:ext>
            </a:extLst>
          </p:cNvPr>
          <p:cNvSpPr txBox="1"/>
          <p:nvPr/>
        </p:nvSpPr>
        <p:spPr>
          <a:xfrm>
            <a:off x="167148" y="-88490"/>
            <a:ext cx="118577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Методы лабораторного, инструментального исследования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0361A7-0488-5DE7-4612-7A7C63BD5395}"/>
              </a:ext>
            </a:extLst>
          </p:cNvPr>
          <p:cNvSpPr txBox="1"/>
          <p:nvPr/>
        </p:nvSpPr>
        <p:spPr>
          <a:xfrm>
            <a:off x="344128" y="769130"/>
            <a:ext cx="11503741" cy="3788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81D21"/>
                </a:solidFill>
                <a:effectLst/>
              </a:rPr>
              <a:t>Сбор анамнеза (истории болезни) и осмотр.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81D21"/>
                </a:solidFill>
                <a:effectLst/>
              </a:rPr>
              <a:t>Аускультация (выслушивание).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81D21"/>
                </a:solidFill>
                <a:effectLst/>
              </a:rPr>
              <a:t>Электрокардиография (ЭКГ).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181D21"/>
                </a:solidFill>
                <a:effectLst/>
              </a:rPr>
              <a:t>УЗИ сердца (эхокардиография).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Рентгенография грудной клетки.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Функциональные нагрузочные тесты 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(на беговой дорожке или велотренажёре — велоэргометрия).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Позитронно-эмиссионная томография (ПЭТ). 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Коронарография.</a:t>
            </a:r>
            <a:endParaRPr lang="ru-RU" b="0" i="0" dirty="0">
              <a:solidFill>
                <a:srgbClr val="181D2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204952-60F4-BD27-90C4-7E6CC7ADEB8C}"/>
              </a:ext>
            </a:extLst>
          </p:cNvPr>
          <p:cNvSpPr txBox="1"/>
          <p:nvPr/>
        </p:nvSpPr>
        <p:spPr>
          <a:xfrm>
            <a:off x="3539612" y="6369416"/>
            <a:ext cx="3814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Рис: тест на беговой дорожке</a:t>
            </a:r>
          </a:p>
        </p:txBody>
      </p:sp>
    </p:spTree>
    <p:extLst>
      <p:ext uri="{BB962C8B-B14F-4D97-AF65-F5344CB8AC3E}">
        <p14:creationId xmlns="" xmlns:p14="http://schemas.microsoft.com/office/powerpoint/2010/main" val="1687689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="" xmlns:a16="http://schemas.microsoft.com/office/drawing/2014/main" id="{01D21A8D-E9B7-027D-3065-6FDAE9870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2" y="686212"/>
            <a:ext cx="8006394" cy="6004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6C6711F-6F33-6CA0-5208-A90ABCAA6C1A}"/>
              </a:ext>
            </a:extLst>
          </p:cNvPr>
          <p:cNvSpPr txBox="1"/>
          <p:nvPr/>
        </p:nvSpPr>
        <p:spPr>
          <a:xfrm>
            <a:off x="8623036" y="5879225"/>
            <a:ext cx="402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Рис: ЭКГ постинфарктный кардиосклероз</a:t>
            </a:r>
          </a:p>
        </p:txBody>
      </p:sp>
    </p:spTree>
    <p:extLst>
      <p:ext uri="{BB962C8B-B14F-4D97-AF65-F5344CB8AC3E}">
        <p14:creationId xmlns="" xmlns:p14="http://schemas.microsoft.com/office/powerpoint/2010/main" val="1292441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13CA2B3-D4DE-9F49-ED1A-34B7516FEFD9}"/>
              </a:ext>
            </a:extLst>
          </p:cNvPr>
          <p:cNvSpPr txBox="1"/>
          <p:nvPr/>
        </p:nvSpPr>
        <p:spPr>
          <a:xfrm>
            <a:off x="216310" y="0"/>
            <a:ext cx="11602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 Принципы немедикаментозного лечения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06C522-74DD-FB3F-A79F-A010309EC865}"/>
              </a:ext>
            </a:extLst>
          </p:cNvPr>
          <p:cNvSpPr txBox="1"/>
          <p:nvPr/>
        </p:nvSpPr>
        <p:spPr>
          <a:xfrm>
            <a:off x="353961" y="867529"/>
            <a:ext cx="11720052" cy="600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l">
              <a:lnSpc>
                <a:spcPct val="150000"/>
              </a:lnSpc>
              <a:buNone/>
            </a:pPr>
            <a:r>
              <a:rPr lang="ru-RU" sz="2000" b="1" i="0" dirty="0">
                <a:solidFill>
                  <a:schemeClr val="accent2"/>
                </a:solidFill>
                <a:effectLst/>
              </a:rPr>
              <a:t>Изменение образа жизни</a:t>
            </a:r>
          </a:p>
          <a:p>
            <a:pPr indent="457200" algn="l">
              <a:lnSpc>
                <a:spcPct val="150000"/>
              </a:lnSpc>
              <a:buNone/>
            </a:pPr>
            <a:r>
              <a:rPr lang="ru-RU" sz="2000" b="1" i="0" dirty="0">
                <a:effectLst/>
              </a:rPr>
              <a:t>Пациентам рекомендуется: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u="sng" dirty="0">
                <a:effectLst/>
              </a:rPr>
              <a:t>правильно питаться </a:t>
            </a:r>
            <a:r>
              <a:rPr lang="ru-RU" sz="2000" b="0" i="0" dirty="0">
                <a:effectLst/>
              </a:rPr>
              <a:t>— придерживаться диеты с низким содержанием насыщенных жиров, холестерина, соли и есть больше овощей и фруктов;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u="sng" dirty="0">
                <a:effectLst/>
              </a:rPr>
              <a:t>нормализовать вес, если он избыточный </a:t>
            </a:r>
            <a:r>
              <a:rPr lang="ru-RU" sz="2000" b="0" i="0" dirty="0">
                <a:effectLst/>
              </a:rPr>
              <a:t>— рекомендуется уменьшить калораж рациона и добавить физические нагрузки;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u="sng" dirty="0">
                <a:effectLst/>
              </a:rPr>
              <a:t>прекратить курить </a:t>
            </a:r>
            <a:r>
              <a:rPr lang="ru-RU" sz="2000" b="0" i="0" dirty="0">
                <a:effectLst/>
              </a:rPr>
              <a:t>— </a:t>
            </a:r>
            <a:r>
              <a:rPr lang="ru-RU" sz="2000" dirty="0"/>
              <a:t>курение</a:t>
            </a:r>
            <a:r>
              <a:rPr lang="ru-RU" sz="2000" b="0" i="0" dirty="0">
                <a:effectLst/>
              </a:rPr>
              <a:t> усиливает риск развития внутрисосудистого воспаления, </a:t>
            </a:r>
            <a:r>
              <a:rPr lang="ru-RU" sz="2000" dirty="0"/>
              <a:t>атеросклероза</a:t>
            </a:r>
            <a:r>
              <a:rPr lang="ru-RU" sz="2000" b="0" i="0" dirty="0">
                <a:effectLst/>
              </a:rPr>
              <a:t> и тромбоза;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b="0" i="0" u="sng" dirty="0">
                <a:effectLst/>
              </a:rPr>
              <a:t>регулярно выполнять физические упражнения умеренной интенсивности </a:t>
            </a:r>
            <a:r>
              <a:rPr lang="ru-RU" sz="2000" b="0" i="0" dirty="0">
                <a:effectLst/>
              </a:rPr>
              <a:t>— быстрая ходьба или плавание улучшают работу сердца и снижают риск новых инфарктов, но нужно исключить интенсивные нагрузки (их допустимый уровень определяет врач после диагностики).</a:t>
            </a:r>
          </a:p>
          <a:p>
            <a:pPr indent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u="sng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Диета № 10,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ограничение поваренной соли и жидкости, добавление продуктов, богатых калием</a:t>
            </a:r>
          </a:p>
          <a:p>
            <a:pPr indent="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b="0" i="0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546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68F498-EF02-27B1-0EB7-501E0702CDA5}"/>
              </a:ext>
            </a:extLst>
          </p:cNvPr>
          <p:cNvSpPr txBox="1"/>
          <p:nvPr/>
        </p:nvSpPr>
        <p:spPr>
          <a:xfrm>
            <a:off x="216310" y="0"/>
            <a:ext cx="116020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</a:rPr>
              <a:t> Принципы медикаментозного лечения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B217EA-52BB-87BD-A758-52D48FEF1AC3}"/>
              </a:ext>
            </a:extLst>
          </p:cNvPr>
          <p:cNvSpPr txBox="1"/>
          <p:nvPr/>
        </p:nvSpPr>
        <p:spPr>
          <a:xfrm>
            <a:off x="216310" y="698030"/>
            <a:ext cx="11759380" cy="5758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Оксигенотерапия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Сердечные гликозиды: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коргликон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, строфантин (Для внутривенного введения используют 0.025% раствор препарата. Его разводят в 10-20 мл 5% раствора декстрозы (глюкозы) или 0.9% раствора натрия хлорида. Введение осуществляют медленно, в течение 5 - 6 минут (т.к. быстрое введение может вызвать шок). Раствор Строфантина К можно вводить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капельно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(в 100 мл 5% раствора глюкозы или 0.9% раствора натрия хлорида, поскольку при этой форме введения реже развивается токсический эффект.</a:t>
            </a:r>
          </a:p>
          <a:p>
            <a:pPr indent="4572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Высшие дозы Строфантина К для взрослых внутривенно: разовая - 2 мл (2 ампулы), суточная - 4 мл (4 ампулы).</a:t>
            </a: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Диуретики: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верошпирон, фуросемид (При в/в (струйном) или в/м 20-40 мг 1 раз/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сут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Нитраты пролонгированного действия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: изосорбид-5-мононитрат, 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нитронг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(Внутрь, не разжевывая, запивая небольшим количеством воды, перед едой по 1–2 табл. 2–3 раза в день (не более 39 мг в сутки)</a:t>
            </a:r>
          </a:p>
          <a:p>
            <a:pPr indent="457200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u="sng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Ингибиторы АПФ: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эналаприл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(При приеме внутрь начальная доза - 2.5-5 мг 1 раз/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сут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. Средняя доза - 10-20 мг/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сут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в 2 приема.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Максимальная суточная доза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 при приеме внутрь составляет 80 мг.),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рамиприл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.</a:t>
            </a:r>
          </a:p>
          <a:p>
            <a:pPr indent="457200" algn="l">
              <a:lnSpc>
                <a:spcPct val="150000"/>
              </a:lnSpc>
            </a:pPr>
            <a:r>
              <a:rPr lang="ru-RU" b="0" i="0" dirty="0">
                <a:solidFill>
                  <a:srgbClr val="181D2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0148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2002" y="-78658"/>
            <a:ext cx="3932487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00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Инфаркт миокарда</a:t>
            </a:r>
            <a:endParaRPr lang="ru-RU" sz="2400" kern="100" dirty="0">
              <a:solidFill>
                <a:schemeClr val="accent2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50" t="19727" r="2319" b="3135"/>
          <a:stretch/>
        </p:blipFill>
        <p:spPr bwMode="auto">
          <a:xfrm>
            <a:off x="1584828" y="2007586"/>
            <a:ext cx="8650552" cy="46443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013" y="904454"/>
            <a:ext cx="11959987" cy="9814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Инфаркт миокарда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одна из клинических форм ишемической болезни сердца, характеризующаяся развитием локального некроза миокарда вследствие остро возникшего несоответствия коронарного кровотока потребностям миокарда.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47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78" y="1435049"/>
            <a:ext cx="119372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457200">
              <a:lnSpc>
                <a:spcPct val="150000"/>
              </a:lnSpc>
              <a:spcAft>
                <a:spcPts val="800"/>
              </a:spcAft>
            </a:pP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нфаркта миокарда: в 95% случаев – </a:t>
            </a:r>
            <a:r>
              <a:rPr lang="ru-RU" kern="100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атеросклеротическое поражение коронарных артерий и развитие в них тромбоза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В остальных случаях – </a:t>
            </a:r>
            <a:r>
              <a:rPr lang="ru-RU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неатеросклеротическое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поражение (артерииты, травмы коронарных сосудов, лучевое повреждение, спазм коронарных сосудов, эмболия коронарных артерий (при инфекционном  эндокардите клапанов аорты), нарушения </a:t>
            </a:r>
            <a:r>
              <a:rPr lang="ru-RU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гемокоагуляции</a:t>
            </a:r>
            <a:r>
              <a:rPr lang="ru-RU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аномалии развития сосудов, иные причины).</a:t>
            </a:r>
            <a:endParaRPr lang="ru-RU" sz="1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3939" y="605601"/>
            <a:ext cx="49439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00" dirty="0">
                <a:solidFill>
                  <a:schemeClr val="accent3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Этиологические факторы 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31" t="12701" r="57713" b="76834"/>
          <a:stretch/>
        </p:blipFill>
        <p:spPr bwMode="auto">
          <a:xfrm>
            <a:off x="487329" y="3494378"/>
            <a:ext cx="3218496" cy="1664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64" t="26065" r="56485" b="61720"/>
          <a:stretch/>
        </p:blipFill>
        <p:spPr bwMode="auto">
          <a:xfrm>
            <a:off x="8041805" y="3189375"/>
            <a:ext cx="3860318" cy="21338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965" t="38835" r="57713" b="50964"/>
          <a:stretch/>
        </p:blipFill>
        <p:spPr bwMode="auto">
          <a:xfrm>
            <a:off x="4257388" y="4703290"/>
            <a:ext cx="3458858" cy="17248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369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010C516-71EB-112B-3988-D313E6897D56}"/>
              </a:ext>
            </a:extLst>
          </p:cNvPr>
          <p:cNvSpPr txBox="1"/>
          <p:nvPr/>
        </p:nvSpPr>
        <p:spPr>
          <a:xfrm>
            <a:off x="2684206" y="-98324"/>
            <a:ext cx="638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Патогенез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A640299-A62F-3C8E-EB7E-4C4AA3C5780C}"/>
              </a:ext>
            </a:extLst>
          </p:cNvPr>
          <p:cNvSpPr txBox="1"/>
          <p:nvPr/>
        </p:nvSpPr>
        <p:spPr>
          <a:xfrm>
            <a:off x="294968" y="1175235"/>
            <a:ext cx="11670890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1. Ведущим механизмом в развитии ИМ является тромбоз коронарной артерии.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2. Тромб образуется при разрыве липидной бляшки.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3. При тромбозе или длительном стенозе коронарной артерии обескровленный участок подвергается некрозу.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4. </a:t>
            </a:r>
            <a:r>
              <a:rPr lang="ru-RU" sz="2400" dirty="0" err="1"/>
              <a:t>Некротизированный</a:t>
            </a:r>
            <a:r>
              <a:rPr lang="ru-RU" sz="2400" dirty="0"/>
              <a:t> участок отделяется от здоровой ткани воспалительным валом, а в последствии при благоприятном течении </a:t>
            </a:r>
            <a:r>
              <a:rPr lang="ru-RU" sz="2400" dirty="0" err="1"/>
              <a:t>склерозируется</a:t>
            </a:r>
            <a:r>
              <a:rPr lang="ru-RU" sz="2400" dirty="0"/>
              <a:t> (рубцуется).</a:t>
            </a:r>
          </a:p>
        </p:txBody>
      </p:sp>
    </p:spTree>
    <p:extLst>
      <p:ext uri="{BB962C8B-B14F-4D97-AF65-F5344CB8AC3E}">
        <p14:creationId xmlns="" xmlns:p14="http://schemas.microsoft.com/office/powerpoint/2010/main" val="356091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81242B0-FAB9-0114-F276-8120C98F8B10}"/>
              </a:ext>
            </a:extLst>
          </p:cNvPr>
          <p:cNvSpPr txBox="1"/>
          <p:nvPr/>
        </p:nvSpPr>
        <p:spPr>
          <a:xfrm>
            <a:off x="3347883" y="-127819"/>
            <a:ext cx="54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Классификация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B30610E-F2E5-859E-94A0-6F96319A4A87}"/>
              </a:ext>
            </a:extLst>
          </p:cNvPr>
          <p:cNvSpPr txBox="1"/>
          <p:nvPr/>
        </p:nvSpPr>
        <p:spPr>
          <a:xfrm>
            <a:off x="176981" y="714088"/>
            <a:ext cx="11582400" cy="6334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900" dirty="0"/>
              <a:t>1) В зависимости </a:t>
            </a:r>
            <a:r>
              <a:rPr lang="ru-RU" sz="1900" b="1" dirty="0"/>
              <a:t>от  размера очагового поражения </a:t>
            </a:r>
            <a:r>
              <a:rPr lang="ru-RU" sz="1900" dirty="0"/>
              <a:t>сердечной мышцы: </a:t>
            </a:r>
          </a:p>
          <a:p>
            <a:pPr>
              <a:buFont typeface="Wingdings" pitchFamily="2" charset="2"/>
              <a:buNone/>
            </a:pPr>
            <a:r>
              <a:rPr lang="ru-RU" sz="1900" dirty="0"/>
              <a:t>   - крупноочаговый</a:t>
            </a:r>
          </a:p>
          <a:p>
            <a:pPr>
              <a:buFont typeface="Wingdings" pitchFamily="2" charset="2"/>
              <a:buNone/>
            </a:pPr>
            <a:r>
              <a:rPr lang="ru-RU" sz="1900" dirty="0"/>
              <a:t>   - мелкоочаговый </a:t>
            </a:r>
          </a:p>
          <a:p>
            <a:pPr>
              <a:buFont typeface="Wingdings" pitchFamily="2" charset="2"/>
              <a:buNone/>
            </a:pPr>
            <a:r>
              <a:rPr lang="ru-RU" sz="1900" dirty="0"/>
              <a:t>2) В зависимости </a:t>
            </a:r>
            <a:r>
              <a:rPr lang="ru-RU" sz="1900" b="1" dirty="0"/>
              <a:t>от глубины некротического поражения: </a:t>
            </a:r>
          </a:p>
          <a:p>
            <a:pPr>
              <a:buFont typeface="Wingdings" pitchFamily="2" charset="2"/>
              <a:buNone/>
            </a:pPr>
            <a:r>
              <a:rPr lang="ru-RU" sz="1900" dirty="0"/>
              <a:t>   - трансмуральный - с некрозом всей толщи мышечной стенки сердца  </a:t>
            </a:r>
          </a:p>
          <a:p>
            <a:pPr>
              <a:buFont typeface="Wingdings" pitchFamily="2" charset="2"/>
              <a:buNone/>
            </a:pPr>
            <a:r>
              <a:rPr lang="ru-RU" sz="1900" dirty="0"/>
              <a:t>  - </a:t>
            </a:r>
            <a:r>
              <a:rPr lang="ru-RU" sz="1900" dirty="0" err="1"/>
              <a:t>интрамуральный</a:t>
            </a:r>
            <a:r>
              <a:rPr lang="ru-RU" sz="1900" dirty="0"/>
              <a:t> – с некрозом в толще миокарда</a:t>
            </a:r>
          </a:p>
          <a:p>
            <a:pPr>
              <a:buFont typeface="Wingdings" pitchFamily="2" charset="2"/>
              <a:buNone/>
            </a:pPr>
            <a:r>
              <a:rPr lang="ru-RU" sz="1900" dirty="0"/>
              <a:t>  - субэндокардиальный – с некрозом миокарда в зоне прилегания к эндокарду</a:t>
            </a:r>
          </a:p>
          <a:p>
            <a:pPr>
              <a:buFont typeface="Wingdings" pitchFamily="2" charset="2"/>
              <a:buNone/>
            </a:pPr>
            <a:r>
              <a:rPr lang="ru-RU" sz="1900" dirty="0"/>
              <a:t>  - </a:t>
            </a:r>
            <a:r>
              <a:rPr lang="ru-RU" sz="1900" dirty="0" err="1"/>
              <a:t>субэпикардиальный</a:t>
            </a:r>
            <a:r>
              <a:rPr lang="ru-RU" sz="1900" dirty="0"/>
              <a:t> - с некрозом миокарда в зоне прилегания к эпикарду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3) </a:t>
            </a:r>
            <a:r>
              <a:rPr lang="ru-RU" sz="1900" b="1" dirty="0"/>
              <a:t>По топографии: 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правожелудочковый (встречается редко)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левожелудочковый: передней, боковой и задней стенок, межжелудочковой перегородки </a:t>
            </a:r>
            <a:endParaRPr lang="en-US" sz="1900" dirty="0"/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900" dirty="0"/>
              <a:t>4</a:t>
            </a:r>
            <a:r>
              <a:rPr lang="ru-RU" sz="1900" dirty="0"/>
              <a:t>)</a:t>
            </a:r>
            <a:r>
              <a:rPr lang="en-US" sz="1900" dirty="0"/>
              <a:t> </a:t>
            </a:r>
            <a:r>
              <a:rPr lang="ru-RU" sz="1900" b="1" dirty="0"/>
              <a:t>По кратности возникновения: 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первичный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рецидивирующий (развивается в срок 8 недель после первичного)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повторный (развивается спустя 8 недель после предыдущего) </a:t>
            </a:r>
            <a:endParaRPr lang="en-US" sz="1900" dirty="0"/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900" dirty="0"/>
              <a:t>5</a:t>
            </a:r>
            <a:r>
              <a:rPr lang="ru-RU" sz="1900" dirty="0"/>
              <a:t>)</a:t>
            </a:r>
            <a:r>
              <a:rPr lang="en-US" sz="1900" dirty="0"/>
              <a:t> </a:t>
            </a:r>
            <a:r>
              <a:rPr lang="ru-RU" sz="1900" b="1" dirty="0"/>
              <a:t>По развитию осложнений:  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осложненный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неосложненный </a:t>
            </a:r>
            <a:endParaRPr lang="en-US" sz="1900" dirty="0"/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1900" dirty="0"/>
              <a:t>6</a:t>
            </a:r>
            <a:r>
              <a:rPr lang="ru-RU" sz="1900" dirty="0"/>
              <a:t>)</a:t>
            </a:r>
            <a:r>
              <a:rPr lang="en-US" sz="1900" dirty="0"/>
              <a:t> </a:t>
            </a:r>
            <a:r>
              <a:rPr lang="ru-RU" sz="1900" b="1" dirty="0"/>
              <a:t>По локализации болевого синдрома: 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типичный – с локализацией боли за грудиной или в </a:t>
            </a:r>
            <a:r>
              <a:rPr lang="ru-RU" sz="1900" dirty="0" err="1"/>
              <a:t>прекардиальной</a:t>
            </a:r>
            <a:r>
              <a:rPr lang="ru-RU" sz="1900" dirty="0"/>
              <a:t> области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ru-RU" sz="1900" dirty="0"/>
              <a:t>  - атипичный - с атипичными болевыми проявлениями </a:t>
            </a:r>
          </a:p>
          <a:p>
            <a:pPr>
              <a:buFont typeface="Wingdings" pitchFamily="2" charset="2"/>
              <a:buNone/>
            </a:pPr>
            <a:endParaRPr lang="ru-RU" sz="1900" dirty="0"/>
          </a:p>
        </p:txBody>
      </p:sp>
    </p:spTree>
    <p:extLst>
      <p:ext uri="{BB962C8B-B14F-4D97-AF65-F5344CB8AC3E}">
        <p14:creationId xmlns="" xmlns:p14="http://schemas.microsoft.com/office/powerpoint/2010/main" val="228505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2E6DF8-1D93-37F1-1B16-14205F07BF13}"/>
              </a:ext>
            </a:extLst>
          </p:cNvPr>
          <p:cNvSpPr txBox="1"/>
          <p:nvPr/>
        </p:nvSpPr>
        <p:spPr>
          <a:xfrm>
            <a:off x="3347883" y="-127819"/>
            <a:ext cx="549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Классификация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92FF11-DE40-CCF1-A404-8046FAC10B76}"/>
              </a:ext>
            </a:extLst>
          </p:cNvPr>
          <p:cNvSpPr txBox="1"/>
          <p:nvPr/>
        </p:nvSpPr>
        <p:spPr>
          <a:xfrm>
            <a:off x="108154" y="609881"/>
            <a:ext cx="12083846" cy="6507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b="1" dirty="0"/>
              <a:t>7) По периодам: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1 период – предынфарктный (продромальный): учащение и усиление приступов стенокардии, может продолжаться несколько часов, суток, недель; около 43% пациентов отмечают внезапное развитие инфаркта миокарда – 1 период отсутствует.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2 период – острейший: от развития ишемии до появления некроза миокарда, продолжается от 20 минут до 2-6 часов. Проявляется болевым приступом.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3 период – острый: период от образования некроза до </a:t>
            </a:r>
            <a:r>
              <a:rPr lang="ru-RU" sz="2000" dirty="0" err="1"/>
              <a:t>миомаляции</a:t>
            </a:r>
            <a:r>
              <a:rPr lang="ru-RU" sz="2000" dirty="0"/>
              <a:t> (ферментативного расплавления </a:t>
            </a:r>
            <a:r>
              <a:rPr lang="ru-RU" sz="2000" dirty="0" err="1"/>
              <a:t>некротизированной</a:t>
            </a:r>
            <a:r>
              <a:rPr lang="ru-RU" sz="2000" dirty="0"/>
              <a:t> мышечной ткани), длительность от 2 до 14 суток. В остром периоде инфаркта миокарда болевой синдром исчезает, развивается лихорадка.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4 период – подострый: начальные процессы формирования рубца, продолжительность 4-8 недель. Болевые ощущения отсутствуют, состояние пациента улучшается, нормализуется температура тела.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000" dirty="0"/>
              <a:t>5 период – постинфарктный: созревание рубца, адаптация миокарда к новым условиям функционирования.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28391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E5511B-787C-1E62-DCD0-A1D18BBDE805}"/>
              </a:ext>
            </a:extLst>
          </p:cNvPr>
          <p:cNvSpPr txBox="1"/>
          <p:nvPr/>
        </p:nvSpPr>
        <p:spPr>
          <a:xfrm>
            <a:off x="108155" y="-135505"/>
            <a:ext cx="11434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</a:rPr>
              <a:t>Клиническая картина типичного течения ИМ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25F617-5876-CABA-7528-B4F43FB2EEA1}"/>
              </a:ext>
            </a:extLst>
          </p:cNvPr>
          <p:cNvSpPr txBox="1"/>
          <p:nvPr/>
        </p:nvSpPr>
        <p:spPr>
          <a:xfrm>
            <a:off x="108155" y="955534"/>
            <a:ext cx="11798710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1. Интенсивный болевой синдром, продолжительностью более 20 минут, с локализацией боли за грудиной и иррадиацией в левое плечо, шею, зубы, ухо, ключицу, нижнюю челюсть, межлопаточную зону.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2. Характер боли может быть сжимающим, распирающим, жгучим, давящим, острым («кинжальным»).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3. Болевой приступ протекает волнообразно (то усиливаясь, то ослабевая),  не купируется повторным приемом нитроглицерина.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sz="2400" dirty="0"/>
              <a:t>4. Боль сопровождается резкой слабостью, возбуждением, чувством страха, одышкой.</a:t>
            </a:r>
            <a:r>
              <a:rPr lang="ru-RU" sz="24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6392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F5BC284-5296-E007-7F1E-25218C9BAC65}"/>
              </a:ext>
            </a:extLst>
          </p:cNvPr>
          <p:cNvSpPr txBox="1"/>
          <p:nvPr/>
        </p:nvSpPr>
        <p:spPr>
          <a:xfrm>
            <a:off x="1150374" y="-78659"/>
            <a:ext cx="9891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Атипичные варианты течения ИМ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99472A-3CFD-14C1-6362-2D9DE3A70602}"/>
              </a:ext>
            </a:extLst>
          </p:cNvPr>
          <p:cNvSpPr txBox="1"/>
          <p:nvPr/>
        </p:nvSpPr>
        <p:spPr>
          <a:xfrm>
            <a:off x="127819" y="712594"/>
            <a:ext cx="12182169" cy="586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457200">
              <a:lnSpc>
                <a:spcPct val="150000"/>
              </a:lnSpc>
              <a:buFont typeface="Wingdings" pitchFamily="2" charset="2"/>
              <a:buAutoNum type="arabicParenR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Абдоминальный вариант </a:t>
            </a:r>
            <a:r>
              <a:rPr lang="ru-RU" dirty="0"/>
              <a:t>- боли локализуются в различных отделах живота (чаще в эпигастральной области), </a:t>
            </a:r>
            <a:r>
              <a:rPr lang="ru-RU" dirty="0" err="1"/>
              <a:t>м.б.</a:t>
            </a:r>
            <a:r>
              <a:rPr lang="ru-RU" dirty="0"/>
              <a:t> диспептические расстройства — икота, рвота, понос. </a:t>
            </a:r>
          </a:p>
          <a:p>
            <a:pPr indent="457200">
              <a:lnSpc>
                <a:spcPct val="150000"/>
              </a:lnSpc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2) Астматический вариант </a:t>
            </a:r>
            <a:r>
              <a:rPr lang="ru-RU" dirty="0"/>
              <a:t>–</a:t>
            </a:r>
            <a:r>
              <a:rPr lang="ru-RU" b="1" i="1" dirty="0"/>
              <a:t> </a:t>
            </a:r>
            <a:r>
              <a:rPr lang="ru-RU" dirty="0"/>
              <a:t>боли нет,</a:t>
            </a:r>
            <a:r>
              <a:rPr lang="ru-RU" b="1" i="1" dirty="0"/>
              <a:t> </a:t>
            </a:r>
            <a:r>
              <a:rPr lang="ru-RU" dirty="0"/>
              <a:t>начинается инфаркт миокарда с приступа сердечной астмы (удушье) и далее — отек легких (кашель с пенистой мокротой, притупление перкуторного звука в нижнебоковых отделах легких, влажные хрипы). Такая форма ИМ наблюдается у пожилых пациентов с перенесенными ранее инфарктами, с постинфарктным кардиосклерозом. 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3) Церебральный вариант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/>
              <a:t>—</a:t>
            </a:r>
            <a:r>
              <a:rPr lang="ru-RU" dirty="0"/>
              <a:t> развитие ИМ приводит к острой ишемии головного мозга, что приводит к потере сознания и к </a:t>
            </a:r>
            <a:r>
              <a:rPr lang="ru-RU" dirty="0" err="1"/>
              <a:t>инсультоподобной</a:t>
            </a:r>
            <a:r>
              <a:rPr lang="ru-RU" dirty="0"/>
              <a:t> клинической картине.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4) Безболевой вариант </a:t>
            </a:r>
            <a:r>
              <a:rPr lang="ru-RU" dirty="0"/>
              <a:t>- у пациента случайно обнаруживаются изменения на ЭКГ, характерные для различных стадий инфаркта миокарда. Возможен шок. При расспросе пациента можно выяснить появление у него немотивированной слабости, нарастание одышки, беспричинное повышение температуры тела. Такая клиника характерна для пожилых людей, особенно страдающих сахарным диабетом.</a:t>
            </a:r>
          </a:p>
          <a:p>
            <a:pPr indent="457200">
              <a:lnSpc>
                <a:spcPct val="150000"/>
              </a:lnSpc>
              <a:buFont typeface="Wingdings" pitchFamily="2" charset="2"/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5) Аритмический вариант </a:t>
            </a:r>
            <a:r>
              <a:rPr lang="ru-RU" dirty="0"/>
              <a:t>- характерно появление нарушений ритма по типу пароксизмальных тахикардий или развитие блокад. </a:t>
            </a:r>
          </a:p>
        </p:txBody>
      </p:sp>
    </p:spTree>
    <p:extLst>
      <p:ext uri="{BB962C8B-B14F-4D97-AF65-F5344CB8AC3E}">
        <p14:creationId xmlns="" xmlns:p14="http://schemas.microsoft.com/office/powerpoint/2010/main" val="3661872492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Дивиденд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368</TotalTime>
  <Words>2190</Words>
  <Application>Microsoft Office PowerPoint</Application>
  <PresentationFormat>Произвольный</PresentationFormat>
  <Paragraphs>178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Дивиденд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 Шапкина</dc:creator>
  <cp:lastModifiedBy>Пользователь Windows</cp:lastModifiedBy>
  <cp:revision>6</cp:revision>
  <dcterms:created xsi:type="dcterms:W3CDTF">2025-08-10T12:30:59Z</dcterms:created>
  <dcterms:modified xsi:type="dcterms:W3CDTF">2025-12-06T11:58:32Z</dcterms:modified>
</cp:coreProperties>
</file>