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1" r:id="rId1"/>
  </p:sldMasterIdLst>
  <p:notesMasterIdLst>
    <p:notesMasterId r:id="rId11"/>
  </p:notesMasterIdLst>
  <p:sldIdLst>
    <p:sldId id="256" r:id="rId2"/>
    <p:sldId id="257" r:id="rId3"/>
    <p:sldId id="264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embeddedFontLst>
    <p:embeddedFont>
      <p:font typeface="Arial Black" pitchFamily="34" charset="0"/>
      <p:bold r:id="rId12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1" d="100"/>
          <a:sy n="71" d="100"/>
        </p:scale>
        <p:origin x="-6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Google Shape;3;n"/>
          <p:cNvSpPr>
            <a:spLocks noGrp="1" noRo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>
              <a:cxn ang="0">
                <a:pos x="0" y="0"/>
              </a:cxn>
              <a:cxn ang="0">
                <a:pos x="120000" y="0"/>
              </a:cxn>
              <a:cxn ang="0">
                <a:pos x="120000" y="120000"/>
              </a:cxn>
              <a:cxn ang="0">
                <a:pos x="0" y="120000"/>
              </a:cxn>
            </a:cxnLst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23" name="Google Shape;4;n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Google Shape;53;p1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  <p:sp>
        <p:nvSpPr>
          <p:cNvPr id="7170" name="Google Shape;54;p1:notes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Google Shape;60;p2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  <p:sp>
        <p:nvSpPr>
          <p:cNvPr id="9218" name="Google Shape;61;p2:notes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Google Shape;68;p3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  <p:sp>
        <p:nvSpPr>
          <p:cNvPr id="11266" name="Google Shape;69;p3:notes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Google Shape;76;p4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  <p:sp>
        <p:nvSpPr>
          <p:cNvPr id="13314" name="Google Shape;77;p4:notes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Google Shape;83;p5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  <p:sp>
        <p:nvSpPr>
          <p:cNvPr id="15362" name="Google Shape;84;p5:notes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Google Shape;90;p6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  <p:sp>
        <p:nvSpPr>
          <p:cNvPr id="17410" name="Google Shape;91;p6:notes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Google Shape;97;p7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  <p:sp>
        <p:nvSpPr>
          <p:cNvPr id="19458" name="Google Shape;98;p7:notes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Google Shape;104;p8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  <p:sp>
        <p:nvSpPr>
          <p:cNvPr id="21506" name="Google Shape;105;p8:notes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22;p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3999" cy="6858000"/>
          </a:xfrm>
        </p:grpSpPr>
        <p:sp>
          <p:nvSpPr>
            <p:cNvPr id="5" name="Google Shape;23;p2"/>
            <p:cNvSpPr txBox="1">
              <a:spLocks noChangeArrowheads="1"/>
            </p:cNvSpPr>
            <p:nvPr/>
          </p:nvSpPr>
          <p:spPr bwMode="auto">
            <a:xfrm>
              <a:off x="0" y="0"/>
              <a:ext cx="3505200" cy="685800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10800000"/>
            </a:gra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6" name="Google Shape;24;p2"/>
            <p:cNvSpPr txBox="1">
              <a:spLocks noChangeArrowheads="1"/>
            </p:cNvSpPr>
            <p:nvPr/>
          </p:nvSpPr>
          <p:spPr bwMode="auto">
            <a:xfrm>
              <a:off x="1716087" y="1690687"/>
              <a:ext cx="7427912" cy="2533650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grpSp>
          <p:nvGrpSpPr>
            <p:cNvPr id="7" name="Google Shape;25;p2"/>
            <p:cNvGrpSpPr>
              <a:grpSpLocks/>
            </p:cNvGrpSpPr>
            <p:nvPr/>
          </p:nvGrpSpPr>
          <p:grpSpPr bwMode="auto">
            <a:xfrm>
              <a:off x="0" y="1066800"/>
              <a:ext cx="2867024" cy="3157537"/>
              <a:chOff x="0" y="1066800"/>
              <a:chExt cx="2867024" cy="3157537"/>
            </a:xfrm>
          </p:grpSpPr>
          <p:sp>
            <p:nvSpPr>
              <p:cNvPr id="8" name="Google Shape;26;p2"/>
              <p:cNvSpPr txBox="1">
                <a:spLocks noChangeArrowheads="1"/>
              </p:cNvSpPr>
              <p:nvPr/>
            </p:nvSpPr>
            <p:spPr bwMode="auto">
              <a:xfrm>
                <a:off x="573087" y="3582987"/>
                <a:ext cx="576262" cy="64135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  <p:sp>
            <p:nvSpPr>
              <p:cNvPr id="9" name="Google Shape;27;p2"/>
              <p:cNvSpPr txBox="1">
                <a:spLocks noChangeArrowheads="1"/>
              </p:cNvSpPr>
              <p:nvPr/>
            </p:nvSpPr>
            <p:spPr bwMode="auto">
              <a:xfrm>
                <a:off x="1716087" y="1690687"/>
                <a:ext cx="574675" cy="642937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  <p:sp>
            <p:nvSpPr>
              <p:cNvPr id="10" name="Google Shape;28;p2"/>
              <p:cNvSpPr txBox="1">
                <a:spLocks noChangeArrowheads="1"/>
              </p:cNvSpPr>
              <p:nvPr/>
            </p:nvSpPr>
            <p:spPr bwMode="auto">
              <a:xfrm>
                <a:off x="2281237" y="1066800"/>
                <a:ext cx="585787" cy="6350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  <p:sp>
            <p:nvSpPr>
              <p:cNvPr id="11" name="Google Shape;29;p2"/>
              <p:cNvSpPr txBox="1">
                <a:spLocks noChangeArrowheads="1"/>
              </p:cNvSpPr>
              <p:nvPr/>
            </p:nvSpPr>
            <p:spPr bwMode="auto">
              <a:xfrm>
                <a:off x="1141412" y="3582987"/>
                <a:ext cx="584200" cy="641350"/>
              </a:xfrm>
              <a:prstGeom prst="rect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  <p:sp>
            <p:nvSpPr>
              <p:cNvPr id="12" name="Google Shape;30;p2"/>
              <p:cNvSpPr txBox="1">
                <a:spLocks noChangeArrowheads="1"/>
              </p:cNvSpPr>
              <p:nvPr/>
            </p:nvSpPr>
            <p:spPr bwMode="auto">
              <a:xfrm>
                <a:off x="2281237" y="1690687"/>
                <a:ext cx="585787" cy="64293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  <p:sp>
            <p:nvSpPr>
              <p:cNvPr id="13" name="Google Shape;31;p2"/>
              <p:cNvSpPr txBox="1">
                <a:spLocks noChangeArrowheads="1"/>
              </p:cNvSpPr>
              <p:nvPr/>
            </p:nvSpPr>
            <p:spPr bwMode="auto">
              <a:xfrm>
                <a:off x="1141412" y="2324100"/>
                <a:ext cx="584200" cy="63341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  <p:sp>
            <p:nvSpPr>
              <p:cNvPr id="14" name="Google Shape;32;p2"/>
              <p:cNvSpPr txBox="1">
                <a:spLocks noChangeArrowheads="1"/>
              </p:cNvSpPr>
              <p:nvPr/>
            </p:nvSpPr>
            <p:spPr bwMode="auto">
              <a:xfrm>
                <a:off x="0" y="2324100"/>
                <a:ext cx="582612" cy="633412"/>
              </a:xfrm>
              <a:prstGeom prst="rect">
                <a:avLst/>
              </a:prstGeom>
              <a:solidFill>
                <a:schemeClr val="tx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  <p:sp>
            <p:nvSpPr>
              <p:cNvPr id="15" name="Google Shape;33;p2"/>
              <p:cNvSpPr txBox="1">
                <a:spLocks noChangeArrowheads="1"/>
              </p:cNvSpPr>
              <p:nvPr/>
            </p:nvSpPr>
            <p:spPr bwMode="auto">
              <a:xfrm>
                <a:off x="1716087" y="2324100"/>
                <a:ext cx="574675" cy="63341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  <p:sp>
            <p:nvSpPr>
              <p:cNvPr id="16" name="Google Shape;34;p2"/>
              <p:cNvSpPr txBox="1">
                <a:spLocks noChangeArrowheads="1"/>
              </p:cNvSpPr>
              <p:nvPr/>
            </p:nvSpPr>
            <p:spPr bwMode="auto">
              <a:xfrm>
                <a:off x="573087" y="2947987"/>
                <a:ext cx="576262" cy="64452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  <p:sp>
            <p:nvSpPr>
              <p:cNvPr id="17" name="Google Shape;35;p2"/>
              <p:cNvSpPr txBox="1">
                <a:spLocks noChangeArrowheads="1"/>
              </p:cNvSpPr>
              <p:nvPr/>
            </p:nvSpPr>
            <p:spPr bwMode="auto">
              <a:xfrm>
                <a:off x="1141412" y="2947987"/>
                <a:ext cx="584200" cy="64452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lIns="91425" tIns="45700" rIns="91425" bIns="45700"/>
              <a:lstStyle/>
              <a:p>
                <a:pPr>
                  <a:buClr>
                    <a:srgbClr val="000000"/>
                  </a:buClr>
                  <a:buFont typeface="Arial" charset="0"/>
                  <a:buNone/>
                </a:pPr>
                <a:endParaRPr lang="ru-RU" sz="1800">
                  <a:solidFill>
                    <a:srgbClr val="003300"/>
                  </a:solidFill>
                </a:endParaRPr>
              </a:p>
            </p:txBody>
          </p:sp>
        </p:grpSp>
      </p:grpSp>
      <p:sp>
        <p:nvSpPr>
          <p:cNvPr id="39" name="Google Shape;39;p2"/>
          <p:cNvSpPr txBox="1">
            <a:spLocks noGrp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Google Shape;40;p2"/>
          <p:cNvSpPr txBox="1">
            <a:spLocks noGrp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R="0" lvl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■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240"/>
              <a:buFont typeface="Noto Sans Symbols"/>
              <a:buChar char="◻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56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Google Shape;36;p2"/>
          <p:cNvSpPr txBox="1">
            <a:spLocks noGrp="1"/>
          </p:cNvSpPr>
          <p:nvPr>
            <p:ph type="dt" idx="10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003300"/>
                </a:solidFill>
              </a:defRPr>
            </a:lvl1pPr>
          </a:lstStyle>
          <a:p>
            <a:endParaRPr lang="ru-RU"/>
          </a:p>
        </p:txBody>
      </p:sp>
      <p:sp>
        <p:nvSpPr>
          <p:cNvPr id="19" name="Google Shape;37;p2"/>
          <p:cNvSpPr txBox="1">
            <a:spLocks noGrp="1"/>
          </p:cNvSpPr>
          <p:nvPr>
            <p:ph type="ft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algn="ctr"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003300"/>
                </a:solidFill>
              </a:defRPr>
            </a:lvl1pPr>
          </a:lstStyle>
          <a:p>
            <a:endParaRPr lang="ru-RU"/>
          </a:p>
        </p:txBody>
      </p:sp>
      <p:sp>
        <p:nvSpPr>
          <p:cNvPr id="20" name="Google Shape;38;p2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3300"/>
              </a:buClr>
              <a:buSzPts val="1200"/>
              <a:buFont typeface="Arial Black" pitchFamily="34" charset="0"/>
              <a:buNone/>
              <a:defRPr sz="1200">
                <a:solidFill>
                  <a:srgbClr val="003300"/>
                </a:solidFill>
                <a:latin typeface="Arial Black" pitchFamily="34" charset="0"/>
                <a:sym typeface="Arial Black" pitchFamily="34" charset="0"/>
              </a:defRPr>
            </a:lvl1pPr>
          </a:lstStyle>
          <a:p>
            <a:fld id="{3B8657AE-B70E-47A8-9F34-CB71EDF3CF9E}" type="slidenum">
              <a:rPr lang="en-US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ext" type="tx">
  <p:cSld name="TITLE_AND_BOD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oogle Shape;8;p1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9144000" cy="546100"/>
          </a:xfrm>
        </p:grpSpPr>
        <p:sp>
          <p:nvSpPr>
            <p:cNvPr id="5" name="Google Shape;9;p1"/>
            <p:cNvSpPr txBox="1">
              <a:spLocks noChangeArrowheads="1"/>
            </p:cNvSpPr>
            <p:nvPr/>
          </p:nvSpPr>
          <p:spPr bwMode="auto">
            <a:xfrm>
              <a:off x="0" y="0"/>
              <a:ext cx="285750" cy="53340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10800000"/>
            </a:gra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6" name="Google Shape;10;p1"/>
            <p:cNvSpPr txBox="1">
              <a:spLocks noChangeArrowheads="1"/>
            </p:cNvSpPr>
            <p:nvPr/>
          </p:nvSpPr>
          <p:spPr bwMode="auto">
            <a:xfrm>
              <a:off x="412750" y="134937"/>
              <a:ext cx="8731250" cy="274637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tx2"/>
                </a:gs>
              </a:gsLst>
              <a:lin ang="10800000"/>
            </a:gra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7" name="Google Shape;11;p1"/>
            <p:cNvSpPr txBox="1">
              <a:spLocks noChangeArrowheads="1"/>
            </p:cNvSpPr>
            <p:nvPr/>
          </p:nvSpPr>
          <p:spPr bwMode="auto">
            <a:xfrm>
              <a:off x="409575" y="134937"/>
              <a:ext cx="138112" cy="1412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8" name="Google Shape;12;p1"/>
            <p:cNvSpPr txBox="1">
              <a:spLocks noChangeArrowheads="1"/>
            </p:cNvSpPr>
            <p:nvPr/>
          </p:nvSpPr>
          <p:spPr bwMode="auto">
            <a:xfrm>
              <a:off x="547687" y="0"/>
              <a:ext cx="139700" cy="138112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9" name="Google Shape;13;p1"/>
            <p:cNvSpPr txBox="1">
              <a:spLocks noChangeArrowheads="1"/>
            </p:cNvSpPr>
            <p:nvPr/>
          </p:nvSpPr>
          <p:spPr bwMode="auto">
            <a:xfrm>
              <a:off x="547687" y="134937"/>
              <a:ext cx="139700" cy="1412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" name="Google Shape;14;p1"/>
            <p:cNvSpPr txBox="1">
              <a:spLocks noChangeArrowheads="1"/>
            </p:cNvSpPr>
            <p:nvPr/>
          </p:nvSpPr>
          <p:spPr bwMode="auto">
            <a:xfrm>
              <a:off x="274637" y="274637"/>
              <a:ext cx="136525" cy="138112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1" name="Google Shape;15;p1"/>
            <p:cNvSpPr txBox="1">
              <a:spLocks noChangeArrowheads="1"/>
            </p:cNvSpPr>
            <p:nvPr/>
          </p:nvSpPr>
          <p:spPr bwMode="auto">
            <a:xfrm>
              <a:off x="131762" y="136525"/>
              <a:ext cx="141287" cy="13811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2" name="Google Shape;16;p1"/>
            <p:cNvSpPr txBox="1">
              <a:spLocks noChangeArrowheads="1"/>
            </p:cNvSpPr>
            <p:nvPr/>
          </p:nvSpPr>
          <p:spPr bwMode="auto">
            <a:xfrm>
              <a:off x="409575" y="271462"/>
              <a:ext cx="138112" cy="138112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3" name="Google Shape;17;p1"/>
            <p:cNvSpPr txBox="1">
              <a:spLocks noChangeArrowheads="1"/>
            </p:cNvSpPr>
            <p:nvPr/>
          </p:nvSpPr>
          <p:spPr bwMode="auto">
            <a:xfrm>
              <a:off x="274637" y="409575"/>
              <a:ext cx="136525" cy="13652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</p:grpSp>
      <p:sp>
        <p:nvSpPr>
          <p:cNvPr id="42" name="Google Shape;42;p3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Google Shape;43;p3"/>
          <p:cNvSpPr txBox="1">
            <a:spLocks noGrp="1"/>
          </p:cNvSpPr>
          <p:nvPr>
            <p:ph type="body" idx="1"/>
          </p:nvPr>
        </p:nvSpPr>
        <p:spPr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L="457200" marR="0" lvl="0" indent="-3810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lt2"/>
              </a:buClr>
              <a:buSzPts val="2400"/>
              <a:buFont typeface="Noto Sans Symbols"/>
              <a:buChar char="■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7084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accent2"/>
              </a:buClr>
              <a:buSzPts val="2240"/>
              <a:buFont typeface="Noto Sans Symbols"/>
              <a:buChar char="◻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766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lt2"/>
              </a:buClr>
              <a:buSzPts val="1560"/>
              <a:buFont typeface="Noto Sans Symbols"/>
              <a:buChar char="■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2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44;p3"/>
          <p:cNvSpPr txBox="1">
            <a:spLocks noGrp="1"/>
          </p:cNvSpPr>
          <p:nvPr>
            <p:ph type="dt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003300"/>
                </a:solidFill>
              </a:defRPr>
            </a:lvl1pPr>
          </a:lstStyle>
          <a:p>
            <a:endParaRPr lang="ru-RU"/>
          </a:p>
        </p:txBody>
      </p:sp>
      <p:sp>
        <p:nvSpPr>
          <p:cNvPr id="15" name="Google Shape;45;p3"/>
          <p:cNvSpPr txBox="1">
            <a:spLocks noGrp="1"/>
          </p:cNvSpPr>
          <p:nvPr>
            <p:ph type="ft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algn="ctr"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003300"/>
                </a:solidFill>
              </a:defRPr>
            </a:lvl1pPr>
          </a:lstStyle>
          <a:p>
            <a:endParaRPr lang="ru-RU"/>
          </a:p>
        </p:txBody>
      </p:sp>
      <p:sp>
        <p:nvSpPr>
          <p:cNvPr id="16" name="Google Shape;46;p3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3300"/>
              </a:buClr>
              <a:buSzPts val="1200"/>
              <a:buFont typeface="Arial Black" pitchFamily="34" charset="0"/>
              <a:buNone/>
              <a:defRPr sz="1200">
                <a:solidFill>
                  <a:srgbClr val="003300"/>
                </a:solidFill>
                <a:latin typeface="Arial Black" pitchFamily="34" charset="0"/>
                <a:sym typeface="Arial Black" pitchFamily="34" charset="0"/>
              </a:defRPr>
            </a:lvl1pPr>
          </a:lstStyle>
          <a:p>
            <a:fld id="{200CB910-36A9-459F-83A4-F701E9D9762C}" type="slidenum">
              <a:rPr lang="en-US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8;p1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9144000" cy="546100"/>
          </a:xfrm>
        </p:grpSpPr>
        <p:sp>
          <p:nvSpPr>
            <p:cNvPr id="4" name="Google Shape;9;p1"/>
            <p:cNvSpPr txBox="1">
              <a:spLocks noChangeArrowheads="1"/>
            </p:cNvSpPr>
            <p:nvPr/>
          </p:nvSpPr>
          <p:spPr bwMode="auto">
            <a:xfrm>
              <a:off x="0" y="0"/>
              <a:ext cx="285750" cy="53340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10800000"/>
            </a:gra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5" name="Google Shape;10;p1"/>
            <p:cNvSpPr txBox="1">
              <a:spLocks noChangeArrowheads="1"/>
            </p:cNvSpPr>
            <p:nvPr/>
          </p:nvSpPr>
          <p:spPr bwMode="auto">
            <a:xfrm>
              <a:off x="412750" y="134937"/>
              <a:ext cx="8731250" cy="274637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tx2"/>
                </a:gs>
              </a:gsLst>
              <a:lin ang="10800000"/>
            </a:gra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6" name="Google Shape;11;p1"/>
            <p:cNvSpPr txBox="1">
              <a:spLocks noChangeArrowheads="1"/>
            </p:cNvSpPr>
            <p:nvPr/>
          </p:nvSpPr>
          <p:spPr bwMode="auto">
            <a:xfrm>
              <a:off x="409575" y="134937"/>
              <a:ext cx="138112" cy="1412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7" name="Google Shape;12;p1"/>
            <p:cNvSpPr txBox="1">
              <a:spLocks noChangeArrowheads="1"/>
            </p:cNvSpPr>
            <p:nvPr/>
          </p:nvSpPr>
          <p:spPr bwMode="auto">
            <a:xfrm>
              <a:off x="547687" y="0"/>
              <a:ext cx="139700" cy="138112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8" name="Google Shape;13;p1"/>
            <p:cNvSpPr txBox="1">
              <a:spLocks noChangeArrowheads="1"/>
            </p:cNvSpPr>
            <p:nvPr/>
          </p:nvSpPr>
          <p:spPr bwMode="auto">
            <a:xfrm>
              <a:off x="547687" y="134937"/>
              <a:ext cx="139700" cy="1412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9" name="Google Shape;14;p1"/>
            <p:cNvSpPr txBox="1">
              <a:spLocks noChangeArrowheads="1"/>
            </p:cNvSpPr>
            <p:nvPr/>
          </p:nvSpPr>
          <p:spPr bwMode="auto">
            <a:xfrm>
              <a:off x="274637" y="274637"/>
              <a:ext cx="136525" cy="138112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" name="Google Shape;15;p1"/>
            <p:cNvSpPr txBox="1">
              <a:spLocks noChangeArrowheads="1"/>
            </p:cNvSpPr>
            <p:nvPr/>
          </p:nvSpPr>
          <p:spPr bwMode="auto">
            <a:xfrm>
              <a:off x="131762" y="136525"/>
              <a:ext cx="141287" cy="13811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1" name="Google Shape;16;p1"/>
            <p:cNvSpPr txBox="1">
              <a:spLocks noChangeArrowheads="1"/>
            </p:cNvSpPr>
            <p:nvPr/>
          </p:nvSpPr>
          <p:spPr bwMode="auto">
            <a:xfrm>
              <a:off x="409575" y="271462"/>
              <a:ext cx="138112" cy="138112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2" name="Google Shape;17;p1"/>
            <p:cNvSpPr txBox="1">
              <a:spLocks noChangeArrowheads="1"/>
            </p:cNvSpPr>
            <p:nvPr/>
          </p:nvSpPr>
          <p:spPr bwMode="auto">
            <a:xfrm>
              <a:off x="274637" y="409575"/>
              <a:ext cx="136525" cy="13652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</p:grpSp>
      <p:sp>
        <p:nvSpPr>
          <p:cNvPr id="48" name="Google Shape;48;p4"/>
          <p:cNvSpPr txBox="1"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49;p4"/>
          <p:cNvSpPr txBox="1">
            <a:spLocks noGrp="1"/>
          </p:cNvSpPr>
          <p:nvPr>
            <p:ph type="dt" idx="10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003300"/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Google Shape;50;p4"/>
          <p:cNvSpPr txBox="1">
            <a:spLocks noGrp="1"/>
          </p:cNvSpPr>
          <p:nvPr>
            <p:ph type="ftr" idx="11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algn="ctr">
              <a:buClr>
                <a:srgbClr val="000000"/>
              </a:buClr>
              <a:buSzPts val="1400"/>
              <a:buFont typeface="Arial" charset="0"/>
              <a:buNone/>
              <a:defRPr sz="1200">
                <a:solidFill>
                  <a:srgbClr val="003300"/>
                </a:solidFill>
              </a:defRPr>
            </a:lvl1pPr>
          </a:lstStyle>
          <a:p>
            <a:endParaRPr lang="ru-RU"/>
          </a:p>
        </p:txBody>
      </p:sp>
      <p:sp>
        <p:nvSpPr>
          <p:cNvPr id="15" name="Google Shape;51;p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45700" rIns="91425" bIns="45700" numCol="1" anchor="b" anchorCtr="0" compatLnSpc="1">
            <a:prstTxWarp prst="textNoShape">
              <a:avLst/>
            </a:prstTxWarp>
          </a:bodyPr>
          <a:lstStyle>
            <a:lvl1pPr algn="r">
              <a:buClr>
                <a:srgbClr val="003300"/>
              </a:buClr>
              <a:buSzPts val="1200"/>
              <a:buFont typeface="Arial Black" pitchFamily="34" charset="0"/>
              <a:buNone/>
              <a:defRPr sz="1200">
                <a:solidFill>
                  <a:srgbClr val="003300"/>
                </a:solidFill>
                <a:latin typeface="Arial Black" pitchFamily="34" charset="0"/>
                <a:sym typeface="Arial Black" pitchFamily="34" charset="0"/>
              </a:defRPr>
            </a:lvl1pPr>
          </a:lstStyle>
          <a:p>
            <a:fld id="{17669A89-C7AA-426F-A3E8-D2B4B2F8055A}" type="slidenum">
              <a:rPr lang="en-US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/>
          <p:cNvSpPr txBox="1">
            <a:spLocks noGrp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b"/>
          <a:lstStyle/>
          <a:p>
            <a:pPr algn="ctr"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003300"/>
              </a:solidFill>
            </a:endParaRPr>
          </a:p>
        </p:txBody>
      </p:sp>
      <p:sp>
        <p:nvSpPr>
          <p:cNvPr id="1027" name="Google Shape;7;p1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b"/>
          <a:lstStyle/>
          <a:p>
            <a:pPr algn="r">
              <a:buClr>
                <a:srgbClr val="003300"/>
              </a:buClr>
              <a:buSzPts val="1200"/>
              <a:buFont typeface="Arial Black" pitchFamily="34" charset="0"/>
              <a:buNone/>
            </a:pPr>
            <a:fld id="{D029D74A-CC8D-492A-B051-381556E58887}" type="slidenum">
              <a:rPr lang="en-US" sz="1200">
                <a:solidFill>
                  <a:srgbClr val="003300"/>
                </a:solidFill>
                <a:latin typeface="Arial Black" pitchFamily="34" charset="0"/>
                <a:sym typeface="Arial Black" pitchFamily="34" charset="0"/>
              </a:rPr>
              <a:pPr algn="r">
                <a:buClr>
                  <a:srgbClr val="003300"/>
                </a:buClr>
                <a:buSzPts val="1200"/>
                <a:buFont typeface="Arial Black" pitchFamily="34" charset="0"/>
                <a:buNone/>
              </a:pPr>
              <a:t>‹#›</a:t>
            </a:fld>
            <a:endParaRPr lang="ru-RU"/>
          </a:p>
        </p:txBody>
      </p:sp>
      <p:grpSp>
        <p:nvGrpSpPr>
          <p:cNvPr id="1028" name="Google Shape;8;p1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9144000" cy="546100"/>
          </a:xfrm>
        </p:grpSpPr>
        <p:sp>
          <p:nvSpPr>
            <p:cNvPr id="1032" name="Google Shape;9;p1"/>
            <p:cNvSpPr txBox="1">
              <a:spLocks noChangeArrowheads="1"/>
            </p:cNvSpPr>
            <p:nvPr/>
          </p:nvSpPr>
          <p:spPr bwMode="auto">
            <a:xfrm>
              <a:off x="0" y="0"/>
              <a:ext cx="285750" cy="53340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10800000"/>
            </a:gra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33" name="Google Shape;10;p1"/>
            <p:cNvSpPr txBox="1">
              <a:spLocks noChangeArrowheads="1"/>
            </p:cNvSpPr>
            <p:nvPr/>
          </p:nvSpPr>
          <p:spPr bwMode="auto">
            <a:xfrm>
              <a:off x="412750" y="134937"/>
              <a:ext cx="8731250" cy="274637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tx2"/>
                </a:gs>
              </a:gsLst>
              <a:lin ang="10800000"/>
            </a:gra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34" name="Google Shape;11;p1"/>
            <p:cNvSpPr txBox="1">
              <a:spLocks noChangeArrowheads="1"/>
            </p:cNvSpPr>
            <p:nvPr/>
          </p:nvSpPr>
          <p:spPr bwMode="auto">
            <a:xfrm>
              <a:off x="409575" y="134937"/>
              <a:ext cx="138112" cy="1412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35" name="Google Shape;12;p1"/>
            <p:cNvSpPr txBox="1">
              <a:spLocks noChangeArrowheads="1"/>
            </p:cNvSpPr>
            <p:nvPr/>
          </p:nvSpPr>
          <p:spPr bwMode="auto">
            <a:xfrm>
              <a:off x="547687" y="0"/>
              <a:ext cx="139700" cy="138112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36" name="Google Shape;13;p1"/>
            <p:cNvSpPr txBox="1">
              <a:spLocks noChangeArrowheads="1"/>
            </p:cNvSpPr>
            <p:nvPr/>
          </p:nvSpPr>
          <p:spPr bwMode="auto">
            <a:xfrm>
              <a:off x="547687" y="134937"/>
              <a:ext cx="139700" cy="1412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37" name="Google Shape;14;p1"/>
            <p:cNvSpPr txBox="1">
              <a:spLocks noChangeArrowheads="1"/>
            </p:cNvSpPr>
            <p:nvPr/>
          </p:nvSpPr>
          <p:spPr bwMode="auto">
            <a:xfrm>
              <a:off x="274637" y="274637"/>
              <a:ext cx="136525" cy="138112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38" name="Google Shape;15;p1"/>
            <p:cNvSpPr txBox="1">
              <a:spLocks noChangeArrowheads="1"/>
            </p:cNvSpPr>
            <p:nvPr/>
          </p:nvSpPr>
          <p:spPr bwMode="auto">
            <a:xfrm>
              <a:off x="131762" y="136525"/>
              <a:ext cx="141287" cy="13811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39" name="Google Shape;16;p1"/>
            <p:cNvSpPr txBox="1">
              <a:spLocks noChangeArrowheads="1"/>
            </p:cNvSpPr>
            <p:nvPr/>
          </p:nvSpPr>
          <p:spPr bwMode="auto">
            <a:xfrm>
              <a:off x="409575" y="271462"/>
              <a:ext cx="138112" cy="138112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  <p:sp>
          <p:nvSpPr>
            <p:cNvPr id="1040" name="Google Shape;17;p1"/>
            <p:cNvSpPr txBox="1">
              <a:spLocks noChangeArrowheads="1"/>
            </p:cNvSpPr>
            <p:nvPr/>
          </p:nvSpPr>
          <p:spPr bwMode="auto">
            <a:xfrm>
              <a:off x="274637" y="409575"/>
              <a:ext cx="136525" cy="136525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 lIns="91425" tIns="45700" rIns="91425" bIns="45700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 sz="1800">
                <a:solidFill>
                  <a:srgbClr val="003300"/>
                </a:solidFill>
              </a:endParaRPr>
            </a:p>
          </p:txBody>
        </p:sp>
      </p:grpSp>
      <p:sp>
        <p:nvSpPr>
          <p:cNvPr id="1029" name="Google Shape;18;p1"/>
          <p:cNvSpPr txBox="1">
            <a:spLocks noGrp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30" name="Google Shape;19;p1"/>
          <p:cNvSpPr txBox="1">
            <a:spLocks noGrp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45700" rIns="91425" bIns="4570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31" name="Google Shape;20;p1"/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 anchor="b"/>
          <a:lstStyle/>
          <a:p>
            <a:pPr>
              <a:buClr>
                <a:srgbClr val="000000"/>
              </a:buClr>
              <a:buSzPts val="1400"/>
              <a:buFont typeface="Arial" charset="0"/>
              <a:buNone/>
            </a:pPr>
            <a:endParaRPr lang="ru-RU" sz="1200">
              <a:solidFill>
                <a:srgbClr val="003300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Google Shape;56;p5"/>
          <p:cNvSpPr txBox="1"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FFFFFF"/>
              </a:buClr>
              <a:buSzPts val="4600"/>
            </a:pPr>
            <a:r>
              <a:rPr lang="en-US" sz="4600" smtClean="0">
                <a:solidFill>
                  <a:srgbClr val="FFFFFF"/>
                </a:solidFill>
                <a:latin typeface="Arial" charset="0"/>
                <a:cs typeface="Arial" charset="0"/>
                <a:sym typeface="Arial" charset="0"/>
              </a:rPr>
              <a:t>ПОДЖЕЛУДОЧНАЯ ЖЕЛЕЗА, </a:t>
            </a:r>
            <a:r>
              <a:rPr lang="en-US" sz="4600" i="1" smtClean="0">
                <a:solidFill>
                  <a:srgbClr val="FFFFFF"/>
                </a:solidFill>
                <a:latin typeface="Arial" charset="0"/>
                <a:cs typeface="Arial" charset="0"/>
                <a:sym typeface="Arial" charset="0"/>
              </a:rPr>
              <a:t>PANCREAS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6147" name="Google Shape;57;p5"/>
          <p:cNvSpPr txBox="1">
            <a:spLocks noGrp="1"/>
          </p:cNvSpPr>
          <p:nvPr>
            <p:ph type="subTitle" idx="1"/>
          </p:nvPr>
        </p:nvSpPr>
        <p:spPr>
          <a:xfrm>
            <a:off x="5003800" y="4652963"/>
            <a:ext cx="4140200" cy="1822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336600"/>
              </a:buClr>
              <a:buSzPts val="1800"/>
              <a:buFont typeface="Noto Sans Symbols"/>
              <a:buNone/>
            </a:pP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pic>
        <p:nvPicPr>
          <p:cNvPr id="6148" name="Google Shape;58;p5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4221163"/>
            <a:ext cx="30480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Google Shape;63;p6"/>
          <p:cNvSpPr>
            <a:spLocks noGrp="1"/>
          </p:cNvSpPr>
          <p:nvPr>
            <p:ph type="title"/>
          </p:nvPr>
        </p:nvSpPr>
        <p:spPr>
          <a:xfrm>
            <a:off x="539750" y="404813"/>
            <a:ext cx="7924800" cy="1143000"/>
          </a:xfrm>
          <a:prstGeom prst="roundRect">
            <a:avLst>
              <a:gd name="adj" fmla="val 16667"/>
            </a:avLst>
          </a:prstGeo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3300"/>
              </a:buClr>
              <a:buSzPts val="4400"/>
            </a:pPr>
            <a:r>
              <a:rPr lang="en-US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Функции и топография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8195" name="Google Shape;64;p6"/>
          <p:cNvSpPr txBox="1">
            <a:spLocks noGrp="1"/>
          </p:cNvSpPr>
          <p:nvPr>
            <p:ph type="body" idx="1"/>
          </p:nvPr>
        </p:nvSpPr>
        <p:spPr>
          <a:xfrm>
            <a:off x="395288" y="1196975"/>
            <a:ext cx="8002587" cy="2952750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336600"/>
              </a:buClr>
              <a:buSzPts val="1500"/>
            </a:pPr>
            <a:r>
              <a:rPr lang="en-US" sz="2000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1) Функции. </a:t>
            </a:r>
            <a:r>
              <a:rPr lang="en-US" sz="20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Пищеварительная, эндокринная, гомеостатическая.</a:t>
            </a:r>
            <a:endParaRPr lang="ru-RU" sz="2000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336600"/>
              </a:buClr>
              <a:buSzPts val="1500"/>
            </a:pPr>
            <a:r>
              <a:rPr lang="en-US" sz="2000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2) Источник развития. </a:t>
            </a:r>
            <a:r>
              <a:rPr lang="en-US" sz="20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Из среднего отдела туловищной кишки.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400"/>
              </a:spcBef>
              <a:spcAft>
                <a:spcPct val="0"/>
              </a:spcAft>
              <a:buClr>
                <a:srgbClr val="336600"/>
              </a:buClr>
              <a:buSzPts val="1500"/>
            </a:pPr>
            <a:r>
              <a:rPr lang="en-US" sz="2000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3) Топография. </a:t>
            </a:r>
            <a:r>
              <a:rPr lang="en-US" sz="20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Находится железа на уровне 1-2 поясничного позвонка. Расположена в надчревье в </a:t>
            </a:r>
            <a:r>
              <a:rPr lang="en-US" sz="2000" b="1" i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regio epigastrica propria et regio hypochondriаca sinistra. </a:t>
            </a:r>
            <a:r>
              <a:rPr lang="en-US" sz="20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Железа лежит позади желудка, сзади проходит правая почечная вена, </a:t>
            </a:r>
            <a:r>
              <a:rPr lang="en-US" sz="2000" b="1" i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vena renalis sinister, </a:t>
            </a:r>
            <a:r>
              <a:rPr lang="en-US" sz="20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аорта</a:t>
            </a:r>
            <a:r>
              <a:rPr lang="en-US" sz="2000" b="1" i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, aorta, </a:t>
            </a:r>
            <a:r>
              <a:rPr lang="en-US" sz="20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нижняя полая вена</a:t>
            </a:r>
            <a:r>
              <a:rPr lang="en-US" sz="2000" b="1" i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, vena cava inferior. </a:t>
            </a:r>
            <a:endParaRPr lang="ru-RU" sz="2000" b="1" i="1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400"/>
              </a:spcBef>
              <a:spcAft>
                <a:spcPct val="0"/>
              </a:spcAft>
              <a:buClr>
                <a:srgbClr val="336600"/>
              </a:buClr>
              <a:buSzPts val="1500"/>
            </a:pP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pic>
        <p:nvPicPr>
          <p:cNvPr id="8196" name="Google Shape;65;p6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3255963"/>
            <a:ext cx="3457575" cy="360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Google Shape;66;p6"/>
          <p:cNvSpPr txBox="1">
            <a:spLocks noChangeArrowheads="1"/>
          </p:cNvSpPr>
          <p:nvPr/>
        </p:nvSpPr>
        <p:spPr bwMode="auto">
          <a:xfrm>
            <a:off x="293688" y="4046538"/>
            <a:ext cx="4464050" cy="14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 indent="-85725">
              <a:lnSpc>
                <a:spcPct val="80000"/>
              </a:lnSpc>
              <a:buClr>
                <a:srgbClr val="336600"/>
              </a:buClr>
              <a:buSzPts val="1400"/>
              <a:buFont typeface="Noto Sans Symbols"/>
              <a:buChar char="■"/>
            </a:pPr>
            <a:r>
              <a:rPr lang="en-US" sz="1800">
                <a:solidFill>
                  <a:srgbClr val="003300"/>
                </a:solidFill>
              </a:rPr>
              <a:t>  </a:t>
            </a:r>
            <a:r>
              <a:rPr lang="en-US" sz="2000">
                <a:solidFill>
                  <a:srgbClr val="003300"/>
                </a:solidFill>
              </a:rPr>
              <a:t>Головка железы окружена duodenum, шейка – прилежит к ножке диафрагмы, тело - к желудку, левому надпочечнику, петлям тонкой кишки и селезеночной артерии. Хвост - к ободочной кишке, селезенке.</a:t>
            </a:r>
            <a:endParaRPr lang="ru-RU" sz="2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 txBox="1">
            <a:spLocks noGrp="1"/>
          </p:cNvSpPr>
          <p:nvPr>
            <p:ph type="body" idx="4294967295"/>
          </p:nvPr>
        </p:nvSpPr>
        <p:spPr>
          <a:xfrm>
            <a:off x="376238" y="1993900"/>
            <a:ext cx="8229600" cy="3886200"/>
          </a:xfrm>
        </p:spPr>
        <p:txBody>
          <a:bodyPr/>
          <a:lstStyle/>
          <a:p>
            <a:endParaRPr lang="ru-RU" smtClean="0">
              <a:latin typeface="Arial" charset="0"/>
              <a:cs typeface="Arial" charset="0"/>
            </a:endParaRPr>
          </a:p>
        </p:txBody>
      </p:sp>
      <p:pic>
        <p:nvPicPr>
          <p:cNvPr id="25605" name="Picture 5" descr="Операции на поджелудочной железе - показания и методы проведения : Armedic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250" y="-23813"/>
            <a:ext cx="6667500" cy="690562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Google Shape;71;p7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811213"/>
          </a:xfrm>
          <a:prstGeom prst="roundRect">
            <a:avLst>
              <a:gd name="adj" fmla="val 16667"/>
            </a:avLst>
          </a:prstGeo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3300"/>
              </a:buClr>
              <a:buSzPts val="4400"/>
            </a:pPr>
            <a:r>
              <a:rPr lang="en-US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 Анатомическое строение.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10243" name="Google Shape;72;p7"/>
          <p:cNvSpPr txBox="1">
            <a:spLocks noGrp="1"/>
          </p:cNvSpPr>
          <p:nvPr>
            <p:ph type="body" idx="1"/>
          </p:nvPr>
        </p:nvSpPr>
        <p:spPr>
          <a:xfrm>
            <a:off x="395288" y="1268413"/>
            <a:ext cx="8229600" cy="2592387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336600"/>
              </a:buClr>
              <a:buSzPts val="1500"/>
            </a:pP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10245" name="Google Shape;74;p7"/>
          <p:cNvSpPr txBox="1">
            <a:spLocks noChangeArrowheads="1"/>
          </p:cNvSpPr>
          <p:nvPr/>
        </p:nvSpPr>
        <p:spPr bwMode="auto">
          <a:xfrm>
            <a:off x="4678363" y="4724400"/>
            <a:ext cx="446563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45700" rIns="91425" bIns="45700"/>
          <a:lstStyle/>
          <a:p>
            <a:pPr>
              <a:buClr>
                <a:srgbClr val="003300"/>
              </a:buClr>
              <a:buSzPts val="1800"/>
              <a:buFont typeface="Arial" charset="0"/>
              <a:buNone/>
            </a:pPr>
            <a:endParaRPr lang="ru-RU"/>
          </a:p>
        </p:txBody>
      </p:sp>
      <p:pic>
        <p:nvPicPr>
          <p:cNvPr id="10246" name="Picture 6" descr="uzd_pj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438" y="157163"/>
            <a:ext cx="8569325" cy="6411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Google Shape;79;p8"/>
          <p:cNvSpPr txBox="1">
            <a:spLocks noGrp="1"/>
          </p:cNvSpPr>
          <p:nvPr>
            <p:ph type="title"/>
          </p:nvPr>
        </p:nvSpPr>
        <p:spPr>
          <a:xfrm>
            <a:off x="457200" y="404813"/>
            <a:ext cx="8686800" cy="13716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3300"/>
              </a:buClr>
              <a:buSzPts val="2400"/>
            </a:pPr>
            <a:r>
              <a:rPr lang="en-US" sz="2400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ЭНДОКРИННАЯ ЧАСТЬ ПОДЖЕЛУДОЧНОЙ ЖЕЛЕЗЫ,</a:t>
            </a:r>
            <a:br>
              <a:rPr lang="en-US" sz="2400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</a:br>
            <a:r>
              <a:rPr lang="en-US" sz="2400" b="1" i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PARS ENDOCRINA PANCREATIS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12291" name="Google Shape;80;p8"/>
          <p:cNvSpPr txBox="1">
            <a:spLocks noGrp="1"/>
          </p:cNvSpPr>
          <p:nvPr>
            <p:ph type="body" idx="1"/>
          </p:nvPr>
        </p:nvSpPr>
        <p:spPr>
          <a:xfrm>
            <a:off x="179388" y="1700213"/>
            <a:ext cx="5473700" cy="4897437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336600"/>
              </a:buClr>
              <a:buSzPts val="1400"/>
            </a:pPr>
            <a:r>
              <a:rPr lang="en-US" sz="18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Поджелудочная железа – сложная альвеолярная. Покрыта тонкой соединительнотканной капсулой, через которую просматривается дольчатое строение железы. Железа состоит из двух основных частей – долек, вырабатывающих пищеварительный секрет и поджелудочных островков Лангерганса.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  <a:p>
            <a:pPr marL="342900" indent="-342900" eaLnBrk="1" hangingPunct="1">
              <a:lnSpc>
                <a:spcPct val="80000"/>
              </a:lnSpc>
              <a:spcBef>
                <a:spcPts val="363"/>
              </a:spcBef>
              <a:spcAft>
                <a:spcPct val="0"/>
              </a:spcAft>
              <a:buClr>
                <a:srgbClr val="336600"/>
              </a:buClr>
              <a:buSzPts val="1400"/>
            </a:pPr>
            <a:r>
              <a:rPr lang="en-US" sz="18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Внутрисекреторная часть поджелудочной железы представлена панкреатическими островками, островками Лангерганса, сосредоточенные в основном в области хвоста железы. Они сильно варьируют по форме, размерам и численности. Чаще всего островки имеют округлую форму, рис.51., диаметр 100- 200 мкм, общий объем их в железе от 1 до 2 млн., хотя их общее число не превышает 3% всей железы.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pic>
        <p:nvPicPr>
          <p:cNvPr id="12292" name="Google Shape;81;p8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1557338"/>
            <a:ext cx="38100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Google Shape;86;p9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3300"/>
              </a:buClr>
              <a:buSzPts val="4400"/>
            </a:pPr>
            <a:r>
              <a:rPr lang="en-US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Гистологическое строение</a:t>
            </a:r>
            <a:r>
              <a:rPr lang="en-US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14339" name="Google Shape;87;p9"/>
          <p:cNvSpPr txBox="1">
            <a:spLocks noGrp="1"/>
          </p:cNvSpPr>
          <p:nvPr>
            <p:ph type="body" idx="1"/>
          </p:nvPr>
        </p:nvSpPr>
        <p:spPr>
          <a:xfrm>
            <a:off x="395288" y="1557338"/>
            <a:ext cx="8362950" cy="2384425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336600"/>
              </a:buClr>
              <a:buSzPts val="1400"/>
            </a:pPr>
            <a:r>
              <a:rPr lang="en-US" sz="18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По строению и некоторым гистологическим показателям все клетки, образующие островки, инсулоциты, подразделяются на несколько групп. При микроскопическом исследовании панкреатических островков можно выделить несколько типов клеток, рис. 52: α-клетки – угловатой формы, с крупным светлым ядром, расположенные на периферии островка. Их относительно немного - 20-25 % от всей массы инсулярного аппарата. β-клетки – наиболее многочисленны, 70-75 %, занимают центральную часть островка. Кроме α- и β-клеток существует ряд других гормонально активных клеток, например, σ- клетки – на их долю приходится 5-8 % клеточного составаостровков, и РР-клетки – 2-5 %.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pic>
        <p:nvPicPr>
          <p:cNvPr id="14340" name="Google Shape;88;p9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3860800"/>
            <a:ext cx="4176713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Google Shape;93;p10"/>
          <p:cNvSpPr txBox="1"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3300"/>
              </a:buClr>
              <a:buSzPts val="4400"/>
            </a:pPr>
            <a:r>
              <a:rPr lang="en-US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Функция.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16387" name="Google Shape;94;p10"/>
          <p:cNvSpPr txBox="1">
            <a:spLocks noGrp="1"/>
          </p:cNvSpPr>
          <p:nvPr>
            <p:ph type="body" idx="1"/>
          </p:nvPr>
        </p:nvSpPr>
        <p:spPr>
          <a:xfrm>
            <a:off x="539750" y="1773238"/>
            <a:ext cx="8229600" cy="4824412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336600"/>
              </a:buClr>
              <a:buSzPts val="1400"/>
            </a:pPr>
            <a:r>
              <a:rPr lang="en-US" sz="18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Внутрисекреторная деятельность поджелудочной железы заключается в выработке двух основных гормонов, участвующих в метаболизме углеводов, но обладающих антагонистическим действием. β-клетки синтезируют </a:t>
            </a:r>
            <a:r>
              <a:rPr lang="en-US" sz="1800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инсулин </a:t>
            </a:r>
            <a:r>
              <a:rPr lang="en-US" sz="18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– единственный гормон в организме, снижающий концентрацию углеводов в крови, уровень сахара в крови в норме составляет 80-120 мг%, путем повышения проницаемости мембран клеток для глюкозы. Благодаря этому углеводы депонируются в печени и мышцах в виде гликогена. Антагонистом инсулина является </a:t>
            </a:r>
            <a:r>
              <a:rPr lang="en-US" sz="1800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глюкагон</a:t>
            </a:r>
            <a:r>
              <a:rPr lang="en-US" sz="18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, который вырабатывается α -клетками островков Лангерганса. Под действием этого гормона происходят процессы превращения гликогена в глюкозу и поступление ее в кровеносное русло. Количественное взаимоотношение между α- и b-клетками имеет существенное значение для регуляции углеводного обмена; в 83 норме количество b-клеток превышает в 3-4 раза содержание α-клеток в островке. Гормонально активные δ-клетки вырабатывают соматостатин, тормозящий внутри- и внешнесекреторную активность железы. РР-клетки, наоборот, выделяют медиаторы, стимулирующие работу поджелудочной железы.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pic>
        <p:nvPicPr>
          <p:cNvPr id="16388" name="Google Shape;95;p10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0"/>
            <a:ext cx="244792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Google Shape;100;p11"/>
          <p:cNvSpPr txBox="1">
            <a:spLocks noGrp="1"/>
          </p:cNvSpPr>
          <p:nvPr>
            <p:ph type="title"/>
          </p:nvPr>
        </p:nvSpPr>
        <p:spPr>
          <a:xfrm>
            <a:off x="395288" y="404813"/>
            <a:ext cx="8229600" cy="13716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3300"/>
              </a:buClr>
              <a:buSzPts val="4400"/>
            </a:pPr>
            <a:r>
              <a:rPr lang="en-US" b="1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Гипо- и гиперфункция</a:t>
            </a:r>
            <a:r>
              <a:rPr lang="en-US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18435" name="Google Shape;101;p11"/>
          <p:cNvSpPr txBox="1">
            <a:spLocks noGrp="1"/>
          </p:cNvSpPr>
          <p:nvPr>
            <p:ph type="body" idx="1"/>
          </p:nvPr>
        </p:nvSpPr>
        <p:spPr>
          <a:xfrm>
            <a:off x="468313" y="1484313"/>
            <a:ext cx="8229600" cy="3032125"/>
          </a:xfrm>
        </p:spPr>
        <p:txBody>
          <a:bodyPr/>
          <a:lstStyle/>
          <a:p>
            <a:pPr marL="342900" indent="-342900" eaLnBrk="1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>
                <a:srgbClr val="336600"/>
              </a:buClr>
              <a:buSzPts val="1800"/>
            </a:pPr>
            <a:r>
              <a:rPr lang="en-US" sz="2400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Недостаточная выработка железой инсулина приводит к развитию сахарного диабета, сахарного мочеизнурения, заболевания сопровождающего гипергликемией, повышением уровня сахара в крови. Наоборот, при различных состояниях, сопровождающихся повышением концентрации инсулина в крови, передозировка больным инсулина, опухоль поджелудочной железы наблюдается гипогликемия, резкое снижение уровня глюкозы.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  <p:pic>
        <p:nvPicPr>
          <p:cNvPr id="18436" name="Google Shape;102;p11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4149725"/>
            <a:ext cx="3744912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Google Shape;107;p12"/>
          <p:cNvSpPr txBox="1">
            <a:spLocks noGrp="1"/>
          </p:cNvSpPr>
          <p:nvPr>
            <p:ph type="title"/>
          </p:nvPr>
        </p:nvSpPr>
        <p:spPr>
          <a:xfrm>
            <a:off x="1619250" y="2205038"/>
            <a:ext cx="8229600" cy="13716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3300"/>
              </a:buClr>
              <a:buSzPts val="4400"/>
            </a:pPr>
            <a:r>
              <a:rPr lang="en-US" smtClean="0">
                <a:solidFill>
                  <a:srgbClr val="003300"/>
                </a:solidFill>
                <a:latin typeface="Arial" charset="0"/>
                <a:cs typeface="Arial" charset="0"/>
                <a:sym typeface="Arial" charset="0"/>
              </a:rPr>
              <a:t>Спасибо за внимание!</a:t>
            </a:r>
            <a:endParaRPr lang="ru-RU" smtClean="0">
              <a:solidFill>
                <a:srgbClr val="003300"/>
              </a:solidFill>
              <a:latin typeface="Arial" charset="0"/>
              <a:cs typeface="Arial" charset="0"/>
              <a:sym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Пиксел">
  <a:themeElements>
    <a:clrScheme name="default">
      <a:dk1>
        <a:srgbClr val="003300"/>
      </a:dk1>
      <a:lt1>
        <a:srgbClr val="FFFFFF"/>
      </a:lt1>
      <a:dk2>
        <a:srgbClr val="000000"/>
      </a:dk2>
      <a:lt2>
        <a:srgbClr val="336600"/>
      </a:lt2>
      <a:accent1>
        <a:srgbClr val="CCCC00"/>
      </a:accent1>
      <a:accent2>
        <a:srgbClr val="669900"/>
      </a:accent2>
      <a:accent3>
        <a:srgbClr val="FFFFFF"/>
      </a:accent3>
      <a:accent4>
        <a:srgbClr val="CCCC00"/>
      </a:accent4>
      <a:accent5>
        <a:srgbClr val="669900"/>
      </a:accent5>
      <a:accent6>
        <a:srgbClr val="FFFFFF"/>
      </a:accent6>
      <a:hlink>
        <a:srgbClr val="333300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431</Words>
  <PresentationFormat>Экран (4:3)</PresentationFormat>
  <Paragraphs>17</Paragraphs>
  <Slides>9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Arial Black</vt:lpstr>
      <vt:lpstr>Noto Sans Symbols</vt:lpstr>
      <vt:lpstr>Пиксел</vt:lpstr>
      <vt:lpstr>Пиксел</vt:lpstr>
      <vt:lpstr>Пиксел</vt:lpstr>
      <vt:lpstr>Пиксел</vt:lpstr>
      <vt:lpstr>ПОДЖЕЛУДОЧНАЯ ЖЕЛЕЗА, PANCREAS</vt:lpstr>
      <vt:lpstr>Функции и топография</vt:lpstr>
      <vt:lpstr>Слайд 3</vt:lpstr>
      <vt:lpstr> Анатомическое строение.</vt:lpstr>
      <vt:lpstr>ЭНДОКРИННАЯ ЧАСТЬ ПОДЖЕЛУДОЧНОЙ ЖЕЛЕЗЫ, PARS ENDOCRINA PANCREATIS</vt:lpstr>
      <vt:lpstr>Гистологическое строение.</vt:lpstr>
      <vt:lpstr>Функция.</vt:lpstr>
      <vt:lpstr>Гипо- и гиперфункция.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ПОДЖЕЛУДОЧНАЯ ЖЕЛЕЗА, PANCREAS</dc:title>
  <cp:lastModifiedBy>ASER</cp:lastModifiedBy>
  <cp:revision>3</cp:revision>
  <dcterms:modified xsi:type="dcterms:W3CDTF">2020-12-12T03:50:49Z</dcterms:modified>
</cp:coreProperties>
</file>