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D735ADA-2D5C-4B18-9BCC-6A7EB56E078D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1A0400A-F681-423A-A27F-BB5A84092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82356-FC63-4CEB-AA9C-42F82679CC5A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E9A3-4507-4592-BA98-B78CF1E69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7A9A7-BD0B-47DB-9F94-BB83C24E6162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368BC-E35F-4A08-A6B9-0C5C0392E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567F7-429B-4645-A1A2-8163E4DC303D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88044-30BF-4245-BDFB-87F26EC86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CABC7B-1E10-4869-83AD-52AA23CB6352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BE212F-A6AF-4D9C-A06C-41CBF5857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EB365F-9D16-4C58-9B5F-CD9EB3AC7D14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ABF7A4-1916-4622-A7BE-F8AC80CF1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0245DC-E0B1-4A9D-88F1-B7985E13A5D6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F31E3C-7F5F-47E8-A231-DDFEF3508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0E8811-3C25-4A16-B4E8-C745D0138303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5785D5-7BDD-4507-A0C7-7D4688E86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1E82C-2017-4747-9858-73110FB5BB3B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09A9C-032A-4BE4-8257-DDBE33284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6E2AAE-8F82-4245-9162-24019A3A564D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97B143-3A40-483A-8288-1251F02CF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B3678C4-9FCA-4FB7-8A71-243BA8599825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54E75BD-4361-4772-990B-4AEE7C665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625CAF-CA09-4405-BF85-B21412CD498B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FF0D01-DCCD-4499-B6EB-3E76F8DB4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8" r:id="rId4"/>
    <p:sldLayoutId id="2147483699" r:id="rId5"/>
    <p:sldLayoutId id="2147483700" r:id="rId6"/>
    <p:sldLayoutId id="2147483694" r:id="rId7"/>
    <p:sldLayoutId id="2147483701" r:id="rId8"/>
    <p:sldLayoutId id="2147483702" r:id="rId9"/>
    <p:sldLayoutId id="2147483693" r:id="rId10"/>
    <p:sldLayoutId id="214748369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829761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особенности пищеварительной системы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ru-RU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182"/>
            <a:ext cx="6317714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6418" y="2633686"/>
            <a:ext cx="2897582" cy="4224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2875"/>
            <a:ext cx="5643563" cy="6715125"/>
          </a:xfrm>
        </p:spPr>
        <p:txBody>
          <a:bodyPr>
            <a:normAutofit fontScale="5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mbria" pitchFamily="18" charset="0"/>
              </a:rPr>
              <a:t>В толстой кишке происходит формирование кала еще во время внутриутробного развития. Первородный кал, или </a:t>
            </a:r>
            <a:r>
              <a:rPr lang="ru-RU" dirty="0" err="1" smtClean="0">
                <a:latin typeface="Cambria" pitchFamily="18" charset="0"/>
              </a:rPr>
              <a:t>меконий</a:t>
            </a:r>
            <a:r>
              <a:rPr lang="ru-RU" dirty="0" smtClean="0">
                <a:latin typeface="Cambria" pitchFamily="18" charset="0"/>
              </a:rPr>
              <a:t>, образуется вследствие выделения какого-то количества пищеварительных соков и слущивания эпителия. </a:t>
            </a:r>
            <a:r>
              <a:rPr lang="ru-RU" dirty="0" err="1" smtClean="0">
                <a:latin typeface="Cambria" pitchFamily="18" charset="0"/>
              </a:rPr>
              <a:t>Меконий</a:t>
            </a:r>
            <a:r>
              <a:rPr lang="ru-RU" dirty="0" smtClean="0">
                <a:latin typeface="Cambria" pitchFamily="18" charset="0"/>
              </a:rPr>
              <a:t> выделяется в первые часы после рождения, он темного цвета и не имеет запаха. В течение последующих 2-3 дней </a:t>
            </a:r>
            <a:r>
              <a:rPr lang="ru-RU" dirty="0" err="1" smtClean="0">
                <a:latin typeface="Cambria" pitchFamily="18" charset="0"/>
              </a:rPr>
              <a:t>меконий</a:t>
            </a:r>
            <a:r>
              <a:rPr lang="ru-RU" dirty="0" smtClean="0">
                <a:latin typeface="Cambria" pitchFamily="18" charset="0"/>
              </a:rPr>
              <a:t> исчезает и появляется кал, состоящий из </a:t>
            </a:r>
            <a:r>
              <a:rPr lang="ru-RU" dirty="0" err="1" smtClean="0">
                <a:latin typeface="Cambria" pitchFamily="18" charset="0"/>
              </a:rPr>
              <a:t>непереваренных</a:t>
            </a:r>
            <a:r>
              <a:rPr lang="ru-RU" dirty="0" smtClean="0">
                <a:latin typeface="Cambria" pitchFamily="18" charset="0"/>
              </a:rPr>
              <a:t> остатков пищи.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latin typeface="Cambria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mbria" pitchFamily="18" charset="0"/>
              </a:rPr>
              <a:t>Каловые массы формируются по мере прохождения по толстой кишке. Попадая в прямую кишку, они растягивают ее и рефлекторно вызывают акт дефекации. У ребенка до 2-месячного возраста он осуществляется часто - от 2-4 до 8 раз в сутки. Кал имеет желтый цвет и кисловатый запах.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latin typeface="Cambria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mbria" pitchFamily="18" charset="0"/>
              </a:rPr>
              <a:t>На втором году жизни акт дефекации осуществляется 1-2 раза в сутки.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latin typeface="Cambria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mbria" pitchFamily="18" charset="0"/>
              </a:rPr>
              <a:t>У детей с возрастом вырабатываются положительные и отрицательные условные рефлексы, связанные с актом дефекации и определенной внешней обстановкой. Ребенка нужно высаживать на горшок в определенное время в момент возможного позыва к дефекации (лучше после первого приема пищи). При этом вырабатывается рефлекс на время ,что облегчает опорожнение кишечника. Длительная задержка акта дефекации может способствовать возникновению запоров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25" y="1500188"/>
            <a:ext cx="33813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428625"/>
            <a:ext cx="8358188" cy="3500438"/>
          </a:xfrm>
        </p:spPr>
        <p:txBody>
          <a:bodyPr>
            <a:normAutofit fontScale="6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mbria" pitchFamily="18" charset="0"/>
              </a:rPr>
              <a:t>У взрослых кишечник относительно короче, чем у детей: длина кишечника у взрослого человека превышает длину его тела в 4–5 раз, у грудного ребенка – в 6 раз. Особенно интенсивно кишечник растет в длину от 1 до 3 лет из-за перехода от молочной пищи к смешанной и от 10 до 15 лет.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latin typeface="Cambria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mbria" pitchFamily="18" charset="0"/>
              </a:rPr>
              <a:t>Мышечный слой кишечника и его эластические волокна развиты у детей слабее, чем у взрослых. В связи с этим перистальтические движения у детей происходят слабее. Пищеварительные соки кишечника уже в первые дни жизни ребенка содержат все основные ферменты, обеспечивающие процесс пищеварения.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latin typeface="Cambria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mbria" pitchFamily="18" charset="0"/>
              </a:rPr>
              <a:t>Рост и развитие поджелудочной железы продолжается до 11 лет, наиболее интенсивно она растет в возрасте от 6 месяцев до 2 лет.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3643313"/>
            <a:ext cx="2476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571500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Желудочно-кишечные заболевания — одни из наиболее распространенных болезней детского возраста.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По данным некоторых ученых, 40% всех болезней детей раннего возраста приходится на желудочно-кишечные.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Имеют большое значение также поносы, которые присоединяются к другим болезням {например, к гриппу, воспалению легких, воспалению ушей и т. д.), так как они могут протекать тяжело, сильно отягощая течение основного заболевания.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Большое распространение желудочно-кишечных заболеваний, тяжелое течение их у детей раннего возраста, резкое ослабление детского организма после этих заболеваний выдвигают задачу борьбы с ними па первое место. В последние годы благодаря ряду специальных мероприятии достигнуты значительные успехи в лечении даже самых тяжелых желудочно-кишечных заболеваний. Однако эти мероприятия все еще далеко не достаточны.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Повышение культурного уровня и материального благосостояния трудящихся Советского Союза, распространение медицинских знаний в широких кругах населения, специальное обучение матерей правильному вскармливанию и воспитанию детей, уходу за ними, несомненно, должны оказать большое влияние на снижение у детей желудочно-кишечных заболеваний.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4643438"/>
            <a:ext cx="27654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4714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5715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Основные заболевания желудочно-кишечного тракта у детей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В последнее время наблюдается рост патологии органов пищеварения у детей в результате влияния многих факторов: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- плохая экология, тесно связанная с широким распространением вирусного, бактериального, паразитарного заражений;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- несбалансированное питание, употребление в пищу продуктов, содержащих консерванты и красители, ограниченное употребление пищевых волокон, большой вред наносит так называемое «быстрое питание», которое так любят дети - газированные и охлажденные напитки;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- рост аллергических реакций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- возрастание роли нервно-психических факторов;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- неврозы и нейроциркулярные дисфункции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- наследственность (выявляется в 90% случаев хронических патологий пищеварения у детей).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Детские гастроэнтерологи выявляют два основных возрастных пика патологий желудочно-кишечного тракта у детей: 5-6 лет и 9-11 лет. Лечение заболеваний желудочно-кишечного тракта у детей должно проводиться только детским гастроэнтерологом.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701792"/>
            <a:ext cx="2357454" cy="2156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786322"/>
            <a:ext cx="238125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857768"/>
            <a:ext cx="2000232" cy="200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214313"/>
            <a:ext cx="8501063" cy="6215062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Основными заболеваниями органов пищеварения у детей являются следующие.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libri" pitchFamily="34" charset="0"/>
              </a:rPr>
              <a:t>Диарея (понос)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libri" pitchFamily="34" charset="0"/>
              </a:rPr>
              <a:t>Запоры.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libri" pitchFamily="34" charset="0"/>
              </a:rPr>
              <a:t>Хронический гастрит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libri" pitchFamily="34" charset="0"/>
              </a:rPr>
              <a:t>Острый гастрит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libri" pitchFamily="34" charset="0"/>
              </a:rPr>
              <a:t>Острый гастроэнтерит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libri" pitchFamily="34" charset="0"/>
              </a:rPr>
              <a:t>Язвенная болезнь желудка и двенадцатиперстной кишки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libri" pitchFamily="34" charset="0"/>
              </a:rPr>
              <a:t>Хронический дуоденит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libri" pitchFamily="34" charset="0"/>
              </a:rPr>
              <a:t>Хронический энтероколит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>
                <a:latin typeface="Calibri" pitchFamily="34" charset="0"/>
              </a:rPr>
              <a:t>Дискенезия</a:t>
            </a:r>
            <a:r>
              <a:rPr lang="ru-RU" dirty="0" smtClean="0">
                <a:latin typeface="Calibri" pitchFamily="34" charset="0"/>
              </a:rPr>
              <a:t> желчевыводящих путей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libri" pitchFamily="34" charset="0"/>
              </a:rPr>
              <a:t>Хронический и острый гепатиты.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libri" pitchFamily="34" charset="0"/>
              </a:rPr>
              <a:t>Хронический холецистит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libri" pitchFamily="34" charset="0"/>
              </a:rPr>
              <a:t>Хронический панкреатит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862758"/>
            <a:ext cx="3000364" cy="1995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857232"/>
            <a:ext cx="2690818" cy="2206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000108"/>
            <a:ext cx="1838325" cy="2071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dirty="0" smtClean="0"/>
              <a:t>Спасибо за внимание!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3200" dirty="0" smtClean="0"/>
          </a:p>
          <a:p>
            <a:pPr marL="365760" indent="-256032" algn="r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3200" dirty="0" smtClean="0"/>
          </a:p>
          <a:p>
            <a:pPr marL="365760" indent="-256032" algn="r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3200" dirty="0" smtClean="0"/>
          </a:p>
          <a:p>
            <a:pPr marL="365760" indent="-256032" algn="r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3200" dirty="0" smtClean="0"/>
          </a:p>
          <a:p>
            <a:pPr marL="365760" indent="-256032" algn="r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3200" dirty="0" smtClean="0"/>
          </a:p>
          <a:p>
            <a:pPr marL="109728" indent="0" algn="r" fontAlgn="auto">
              <a:spcAft>
                <a:spcPts val="0"/>
              </a:spcAft>
              <a:buFont typeface="Wingdings 3"/>
              <a:buNone/>
              <a:defRPr/>
            </a:pPr>
            <a:endParaRPr lang="ru-RU" sz="32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214313"/>
            <a:ext cx="8858250" cy="3786187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В период внутриутробного развития функции органов пищеварения выражены слабо в связи с отсутствием пищевых раздражителей, стимулирующих секрецию их желез. Околоплодная жидкость, которую плод заглатывает со второй половины внутриутробного периода развития, является слабым раздражителем пищеварительных желез. В ответ на это они выделяют секрет, переваривающий небольшое количество белков, содержащихся в околоплодной жидкости.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Секреторная функция пищеварительных желез усиленно развивается после рождения под влиянием раздражающего действия пищевых веществ, вызывающих рефлекторное выделение пищеварительных соков.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256"/>
            <a:ext cx="3071802" cy="2414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143380"/>
            <a:ext cx="4071934" cy="2544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313" y="1214438"/>
            <a:ext cx="5929312" cy="4649787"/>
          </a:xfrm>
        </p:spPr>
        <p:txBody>
          <a:bodyPr>
            <a:normAutofit fontScale="5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mbria" pitchFamily="18" charset="0"/>
              </a:rPr>
              <a:t>Уже в период внутриутробного развития полностью формируется морфологическая основа сосательного рефлекса. 5-месячному плоду свойственны сосательные и глотательные движения. Новорожденный может сосать и глотать тотчас же после </a:t>
            </a:r>
            <a:r>
              <a:rPr lang="ru-RU" dirty="0" err="1" smtClean="0">
                <a:latin typeface="Cambria" pitchFamily="18" charset="0"/>
              </a:rPr>
              <a:t>рождения.Сосательные</a:t>
            </a:r>
            <a:r>
              <a:rPr lang="ru-RU" dirty="0" smtClean="0">
                <a:latin typeface="Cambria" pitchFamily="18" charset="0"/>
              </a:rPr>
              <a:t> рефлекс возникаете у него даже при механическом раздражении кожи губ и лица. Строение ротовой полости ребенка приспособлено к осуществлению акта сосания. Когда ребенок берет в рот сосок, образуется плотно замкнутое пространство. При сосании в полости рта создается отрицательное давление, достигающее 40-100 мм </a:t>
            </a:r>
            <a:r>
              <a:rPr lang="ru-RU" dirty="0" err="1" smtClean="0">
                <a:latin typeface="Cambria" pitchFamily="18" charset="0"/>
              </a:rPr>
              <a:t>рт.ст</a:t>
            </a:r>
            <a:r>
              <a:rPr lang="ru-RU" dirty="0" smtClean="0">
                <a:latin typeface="Cambria" pitchFamily="18" charset="0"/>
              </a:rPr>
              <a:t>., что способствует отсасыванию молока из груди матери.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latin typeface="Cambria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mbria" pitchFamily="18" charset="0"/>
              </a:rPr>
              <a:t>Новорожденному свойственна некоторая сухость слизистой оболочки полости рта, так как слизистые и серозные железы функционально еще не вполне развиты. В течение первых 6 недель они выделяют небольшое количество слюны. Затем слюноотделение постепенно усиливается под влиянием пищевых раздражителей и возникает условно рефлекторное отделение слюны на вид и запах пищи, на положение при кормлении. В слюне содержится амилаза, но переваривающая сила ее мала.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0" dirty="0" smtClean="0">
                <a:effectLst/>
              </a:rPr>
              <a:t>Ротовая полость</a:t>
            </a:r>
            <a:endParaRPr lang="ru-RU" b="0" dirty="0">
              <a:effectLst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0"/>
            <a:ext cx="3143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0288" y="4786313"/>
            <a:ext cx="30337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357188"/>
            <a:ext cx="8329612" cy="5649912"/>
          </a:xfrm>
        </p:spPr>
        <p:txBody>
          <a:bodyPr>
            <a:normAutofit fontScale="6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mbria" pitchFamily="18" charset="0"/>
              </a:rPr>
              <a:t>Зубы закладываются еще в утробном периоде и развиваются в толще челюсти. У ребенка на 6–8 месяце жизни начинают прорезываться молочные, или временные, зубы. Зубы могут появляться раньше или позднее в зависимости от индивидуальных особенностей развития. Чаще всего первыми прорезываются средние резцы нижней челюсти, потом появляются верхние средние и верхние боковые; в конце первого года прорезываются обычно 8 молочных зубов. В течение второго года жизни, а иногда и в начале третьего заканчивается прорезывание всех 20 молочных зубов.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latin typeface="Cambria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mbria" pitchFamily="18" charset="0"/>
              </a:rPr>
              <a:t>В 6–7 лет молочные зубы начинают выпадать, и на смену им постепенно растут постоянные зубы. Перед сменой корни молочных зубов рассасываются, после чего зубы выпадают. Малые коренные и третьи большие коренные, или зубы мудрости, вырастают без молочных предшественников. Прорезывание постоянной смены зубов заканчивается к 14–15 годам. Исключение составляют зубы мудрости, появление которых порой задерживается до 25–30 лет; в 15  % случаев они отсутствуют на верхней челюсти вообще. Причиной смены зубов является рост челюстей.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latin typeface="Cambria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mbria" pitchFamily="18" charset="0"/>
              </a:rPr>
              <a:t>С возрастом количество отделяющейся слюны увеличивается; наиболее значительные скачки отмечаются у детей от 9 до 12 месяцев и от 9 до 11 лет. Всего в сутки у детей отделяется до 800 куб. см слюны.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5075895"/>
            <a:ext cx="2857520" cy="186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000644"/>
            <a:ext cx="1857356" cy="1857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5143488"/>
            <a:ext cx="171451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5072074"/>
            <a:ext cx="2204847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smtClean="0"/>
              <a:t>У детей слизистая оболочка пищевода нежная, легко-травмируемая грубой пищей, богата кровеносными сосудами. Длина пищевода у новорожденных – около 10 см, в возрасте 5 лет – 16 см, в 15 лет – 19 см.</a:t>
            </a:r>
          </a:p>
          <a:p>
            <a:endParaRPr lang="ru-RU" sz="1800" smtClean="0"/>
          </a:p>
          <a:p>
            <a:r>
              <a:rPr lang="ru-RU" sz="1800" smtClean="0"/>
              <a:t>Слизистые железы пищевода у новорожденного развиты слабо, его слизистая оболочка нежная и легкоранимая. В связи с тем что нижний конец пищевода расширен и его мышцы на границе с желудком слабы, шевеление ребенка после кормления может вызвать срыгивание. Оно возникает и при перекармливании.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Пищевод</a:t>
            </a:r>
            <a:endParaRPr lang="ru-RU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4429125"/>
            <a:ext cx="203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1285875"/>
            <a:ext cx="7143750" cy="4649788"/>
          </a:xfrm>
        </p:spPr>
        <p:txBody>
          <a:bodyPr>
            <a:normAutofit fontScale="5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mbria" pitchFamily="18" charset="0"/>
              </a:rPr>
              <a:t>Секреция желез желудка у новорожденного ребенка невелика, но в желудочном соке содержатся все ферменты, содержащиеся в соке взрослого, отличие заключается в их количестве и небольшой переваривающей силе. Меньше и кислотность желудочного сока, с возрастном он повышается, к 13 годам общая кислотность желудочного сока становится такой же, как и у взрослых.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latin typeface="Cambria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mbria" pitchFamily="18" charset="0"/>
              </a:rPr>
              <a:t>В желудочном соке ребенка меньше, чем в соке взрослого, пепсина и больше химозина, который приспособлен для переваривания белков молока, являющегося преимущественной пищей ребенка. Кислотность среды желудочного сока ребенка соответствует оптимуму действия химозина.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latin typeface="Cambria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mbria" pitchFamily="18" charset="0"/>
              </a:rPr>
              <a:t>В связи с общим ростом желудка, развитием его слизистой оболочки увеличиваются размер, количество и секреция желудочных желез. При этом повышается его кислотность, что приводит к увеличению ферментативной активности пепсина и снижается активность химозина.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latin typeface="Cambria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mbria" pitchFamily="18" charset="0"/>
              </a:rPr>
              <a:t>Молоко матери в желудке ребенка переваривается в течение 2,5-3ч, коровье молоко несколько дольше - в течение 3-4 ч.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Желудок</a:t>
            </a:r>
            <a:endParaRPr lang="ru-RU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0"/>
            <a:ext cx="1928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1"/>
          <p:cNvSpPr>
            <a:spLocks noGrp="1"/>
          </p:cNvSpPr>
          <p:nvPr>
            <p:ph idx="1"/>
          </p:nvPr>
        </p:nvSpPr>
        <p:spPr>
          <a:xfrm>
            <a:off x="0" y="142875"/>
            <a:ext cx="9001125" cy="3643313"/>
          </a:xfrm>
        </p:spPr>
        <p:txBody>
          <a:bodyPr/>
          <a:lstStyle/>
          <a:p>
            <a:r>
              <a:rPr lang="ru-RU" sz="1200" smtClean="0">
                <a:latin typeface="Cambria" pitchFamily="18" charset="0"/>
              </a:rPr>
              <a:t>Желудок грудных детей имеет скорее горизонтальное положение и расположен почти весь в левом подреберье. Только когда ребенок начинает стоять и ходить, его желудок занимает более вертикальное положение.</a:t>
            </a:r>
          </a:p>
          <a:p>
            <a:endParaRPr lang="ru-RU" sz="1200" smtClean="0">
              <a:latin typeface="Cambria" pitchFamily="18" charset="0"/>
            </a:endParaRPr>
          </a:p>
          <a:p>
            <a:r>
              <a:rPr lang="ru-RU" sz="1200" smtClean="0">
                <a:latin typeface="Cambria" pitchFamily="18" charset="0"/>
              </a:rPr>
              <a:t>С возрастом меняется и форма желудка. У детей до 1,5 лет она округлая, до 2–3 лет – грушевидная, к 7 годам желудок имеет форму, как у взрослых.</a:t>
            </a:r>
          </a:p>
          <a:p>
            <a:endParaRPr lang="ru-RU" sz="1200" smtClean="0">
              <a:latin typeface="Cambria" pitchFamily="18" charset="0"/>
            </a:endParaRPr>
          </a:p>
          <a:p>
            <a:r>
              <a:rPr lang="ru-RU" sz="1200" smtClean="0">
                <a:latin typeface="Cambria" pitchFamily="18" charset="0"/>
              </a:rPr>
              <a:t>Вместимость желудка увеличивается с возрастом. Если у новорожденного она составляет 30–35  мл, то к концу первого года жизни увеличивается в 10 раз. В 10–12 лет вместимость желудка достигает 1,5 л.</a:t>
            </a:r>
          </a:p>
          <a:p>
            <a:endParaRPr lang="ru-RU" sz="1200" smtClean="0">
              <a:latin typeface="Cambria" pitchFamily="18" charset="0"/>
            </a:endParaRPr>
          </a:p>
          <a:p>
            <a:r>
              <a:rPr lang="ru-RU" sz="1200" smtClean="0">
                <a:latin typeface="Cambria" pitchFamily="18" charset="0"/>
              </a:rPr>
              <a:t>Мышечный слой желудка у детей развит слабо, особенно в области дна. У новорожденных железистый эпителий желудка слабо дифференцирован, главные клетки еще недостаточно созрели. Дифференцировка клеток желез желудка у детей завершается к семи годам, но полного развития они достигают лишь к концу пубертатного периода.</a:t>
            </a:r>
          </a:p>
          <a:p>
            <a:endParaRPr lang="ru-RU" sz="1200" smtClean="0">
              <a:latin typeface="Cambria" pitchFamily="18" charset="0"/>
            </a:endParaRPr>
          </a:p>
          <a:p>
            <a:r>
              <a:rPr lang="ru-RU" sz="1200" smtClean="0">
                <a:latin typeface="Cambria" pitchFamily="18" charset="0"/>
              </a:rPr>
              <a:t>Общая кислотность желудочного сока у детей после рождения связана с наличием в его составе молочной кислоты.</a:t>
            </a:r>
          </a:p>
          <a:p>
            <a:endParaRPr lang="ru-RU" sz="1200" smtClean="0">
              <a:latin typeface="Cambria" pitchFamily="18" charset="0"/>
            </a:endParaRPr>
          </a:p>
          <a:p>
            <a:r>
              <a:rPr lang="ru-RU" sz="1200" smtClean="0">
                <a:latin typeface="Cambria" pitchFamily="18" charset="0"/>
              </a:rPr>
              <a:t>Функция синтеза соляной кислоты развивается в период от 2,5 до 4 лет. Относительно низкое содержание соляной кислоты в желудочном соке детей 4–6 лет ведет к снижению его противомикробных свойств, что проявляется в склонности детей к желудочно-кишечным заболеваниям.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98622"/>
            <a:ext cx="4286248" cy="2859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964784"/>
            <a:ext cx="3857620" cy="289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2143125"/>
            <a:ext cx="8229600" cy="3571875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mbria" pitchFamily="18" charset="0"/>
              </a:rPr>
              <a:t>Печень у детей относительно больше, чем у взрослых. В 8-10 месяцев ее масса удваивается. Особенно интенсивно печень растет в 14–15 лет, достигая массы 1300–1400  г. Желчеотделение отмечается уже у трехмесячного плода. С возрастом желчеотделение усиливается.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latin typeface="Cambria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mbria" pitchFamily="18" charset="0"/>
              </a:rPr>
              <a:t>У детей морфологически еще не вполне созрели клетки печени, в связи с чем функция ее несовершенна. При заболеваниях ее клетки легко погибают, что приводит к нарушению обменных процессов, барьерной функции печени. Это в значительной мере осложняет течение кишечных заболеваний у детей.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Печень</a:t>
            </a:r>
            <a:endParaRPr lang="ru-RU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0"/>
            <a:ext cx="27146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48237"/>
          </a:xfrm>
        </p:spPr>
        <p:txBody>
          <a:bodyPr>
            <a:normAutofit fontScale="6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mbria" pitchFamily="18" charset="0"/>
              </a:rPr>
              <a:t>Железы тонкой кишки, так же как и железы желудка, функционально не вполне развиты. Состав кишечного сока у ребенка такой же, как и у взрослого, но переваривающая сила ферментов значительно меньше. Она возрастает одновременно с повышением активности желудочных желез и увеличением кислотности его сока. Поджелудочная железа выделяет тоже менее активный сок.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latin typeface="Cambria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mbria" pitchFamily="18" charset="0"/>
              </a:rPr>
              <a:t>Кишечник ребенка отличается активной и очень неустойчивой перистальтикой. Она может легко усиливаться под влиянием местного раздражения (поступление пищи, ее брожение в кишечнике) и различных внешний воздействий. Так, общее перегревание ребенка, резкое звуковое раздражение (крик, стук), увеличение его двигательной активности приводят к усилению перистальтики.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latin typeface="Cambria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mbria" pitchFamily="18" charset="0"/>
              </a:rPr>
              <a:t>Весь путь по тонким кишкам пищевая кашица у ребенка проходит за 12-30 ч, а при искусственном вскармливании - за более длительное время.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latin typeface="Cambria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Cambria" pitchFamily="18" charset="0"/>
              </a:rPr>
              <a:t>В связи с тем, что у детей относительно большая длина кишечника и длинная, но слабая, легко растягивающаяся брыжейка, возникает возможность возникновения заворотов кишок.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Железы кишечника</a:t>
            </a:r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</TotalTime>
  <Words>1552</Words>
  <Application>Microsoft Office PowerPoint</Application>
  <PresentationFormat>Экран (4:3)</PresentationFormat>
  <Paragraphs>94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Lucida Sans Unicode</vt:lpstr>
      <vt:lpstr>Arial</vt:lpstr>
      <vt:lpstr>Wingdings 3</vt:lpstr>
      <vt:lpstr>Verdana</vt:lpstr>
      <vt:lpstr>Wingdings 2</vt:lpstr>
      <vt:lpstr>Calibri</vt:lpstr>
      <vt:lpstr>Cambria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пищеварительной системы</dc:title>
  <dc:creator>MASEL</dc:creator>
  <cp:lastModifiedBy>ASER</cp:lastModifiedBy>
  <cp:revision>7</cp:revision>
  <dcterms:created xsi:type="dcterms:W3CDTF">2014-05-28T18:46:33Z</dcterms:created>
  <dcterms:modified xsi:type="dcterms:W3CDTF">2021-02-08T04:52:07Z</dcterms:modified>
</cp:coreProperties>
</file>