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-2214" y="-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1DADD-2D53-43E1-8086-D36F2F19FE2B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C9EB1-CFB7-430D-A2EF-A8B7358E36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FCAF4-8324-4AE1-A5C5-9593B544C878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F2ED2-573A-4370-9DAA-42E33A1E99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2C8D4-BEE9-448E-8083-28BA578E4947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DBD10-85F4-4740-9B76-650CCE8B0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DF35D-50AE-4AF5-92EB-C6F578AAAC36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836E2-5436-4C23-8131-321A3B712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15AB6-9B04-411C-824E-474C8A1AD5C2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248C5-B2BC-4FE3-B2FC-5F66A91490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3535D-0493-4C32-9612-D112BDA8FFD4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9E073-0488-42DC-809E-B2E562F03E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3F257-FCB3-43FB-AC75-23DF94ECF8D9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EF44D-C5BC-444B-86C5-97E0210474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E3353-84B9-4F47-B940-98BF9BB8C91D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7F0B9-CC74-4D38-81A1-1A87898310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1D503-6759-422C-965D-4D93A23B1E23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D7949-5A26-488E-BB00-F59053CF85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06162-5879-4DDB-B7F5-64B2F178B1E9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B20DE-2730-4ADE-9723-3C6AE855A3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6297B-7C03-4395-8E97-E00B51ACFAA2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134D0-18B2-4E18-8C86-52B5007623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0DA020-45CA-4B5F-A218-D841BE445EF0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53B46C-DCB9-4B3A-9568-EA86956B9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285750" y="1285875"/>
            <a:ext cx="4572000" cy="3714750"/>
          </a:xfrm>
        </p:spPr>
        <p:txBody>
          <a:bodyPr/>
          <a:lstStyle/>
          <a:p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«Ротовая полость. Зубы.»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6188" y="5429250"/>
            <a:ext cx="4972050" cy="1109663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Презентацию подготовила учитель-дефектолог ОГКУ СО РЦ Филатова Т.В.</a:t>
            </a:r>
            <a:endParaRPr lang="ru-RU" dirty="0"/>
          </a:p>
        </p:txBody>
      </p:sp>
      <p:pic>
        <p:nvPicPr>
          <p:cNvPr id="13315" name="Picture 2" descr="http://breket-sistemy.ru/sites/default/files/imagecache/reflect/photos/3/uhod_za_rotovoy_polostyu_s_breketami-328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642938"/>
            <a:ext cx="3429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Times New Roman" pitchFamily="18" charset="0"/>
              </a:rPr>
              <a:t>Строение зуба.</a:t>
            </a:r>
          </a:p>
        </p:txBody>
      </p:sp>
      <p:pic>
        <p:nvPicPr>
          <p:cNvPr id="22530" name="Picture 4" descr="внутреннее строение зуба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2000250"/>
            <a:ext cx="4705350" cy="3554413"/>
          </a:xfrm>
        </p:spPr>
      </p:pic>
      <p:pic>
        <p:nvPicPr>
          <p:cNvPr id="22531" name="Picture 2" descr="http://www.dentaworld.ru/img/news/51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5075" y="1643063"/>
            <a:ext cx="4098925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Органы пищеварительной системы: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786313" y="1428750"/>
            <a:ext cx="4071937" cy="542925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FF0000"/>
                </a:solidFill>
              </a:rPr>
              <a:t>Ротовая полость</a:t>
            </a:r>
            <a:r>
              <a:rPr lang="ru-RU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Слюнные железы;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Глотка</a:t>
            </a:r>
            <a:r>
              <a:rPr lang="ru-RU" dirty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Пищевод</a:t>
            </a:r>
            <a:r>
              <a:rPr lang="ru-RU" dirty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Желудок;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Печень;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Желчный пузырь;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Поджелудочная железа;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Тонкий кишечник;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Толстый кишечник;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Прямая кишка.</a:t>
            </a:r>
            <a:endParaRPr lang="ru-RU" dirty="0"/>
          </a:p>
        </p:txBody>
      </p:sp>
      <p:pic>
        <p:nvPicPr>
          <p:cNvPr id="14339" name="Picture 2" descr="http://blgy.ru/images/biology8p/pic4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71625"/>
            <a:ext cx="3886200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Ротовая полость</a:t>
            </a:r>
          </a:p>
        </p:txBody>
      </p:sp>
      <p:sp>
        <p:nvSpPr>
          <p:cNvPr id="15362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	</a:t>
            </a:r>
            <a:r>
              <a:rPr lang="ru-RU" b="1" u="sng" smtClean="0"/>
              <a:t>Ротовая полость </a:t>
            </a:r>
            <a:r>
              <a:rPr lang="ru-RU" smtClean="0"/>
              <a:t>– это передний отдел пищеварительной системы.</a:t>
            </a:r>
          </a:p>
        </p:txBody>
      </p:sp>
      <p:pic>
        <p:nvPicPr>
          <p:cNvPr id="15363" name="Picture 2" descr="http://www.medical911.ru/wp-content/uploads/2014/02/e69471ebd8008b4466ec2f2772f9fb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2643188"/>
            <a:ext cx="6673850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Функции ротовой полости: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механическое измельчение пищи;</a:t>
            </a:r>
          </a:p>
          <a:p>
            <a:endParaRPr lang="ru-RU" smtClean="0"/>
          </a:p>
          <a:p>
            <a:r>
              <a:rPr lang="ru-RU" smtClean="0"/>
              <a:t>образование пищевого комка;</a:t>
            </a:r>
          </a:p>
          <a:p>
            <a:endParaRPr lang="ru-RU" smtClean="0"/>
          </a:p>
          <a:p>
            <a:r>
              <a:rPr lang="ru-RU" smtClean="0"/>
              <a:t>обеззараживание пищи;</a:t>
            </a:r>
          </a:p>
          <a:p>
            <a:endParaRPr lang="ru-RU" smtClean="0"/>
          </a:p>
          <a:p>
            <a:r>
              <a:rPr lang="ru-RU" smtClean="0"/>
              <a:t>формирование речи.</a:t>
            </a:r>
          </a:p>
        </p:txBody>
      </p:sp>
      <p:pic>
        <p:nvPicPr>
          <p:cNvPr id="16387" name="Picture 2" descr="http://900igr.net/datai/biologija/Pischevarenie-v-rotovoj-polosti/0010-006-Pischevarenie-v-rotovoj-polost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0" y="2857500"/>
            <a:ext cx="22098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Слюнные железы</a:t>
            </a:r>
          </a:p>
        </p:txBody>
      </p:sp>
      <p:sp>
        <p:nvSpPr>
          <p:cNvPr id="17410" name="Содержимое 5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7688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	</a:t>
            </a:r>
            <a:r>
              <a:rPr lang="ru-RU" b="1" u="sng" smtClean="0"/>
              <a:t>Слюнные железы </a:t>
            </a:r>
            <a:r>
              <a:rPr lang="ru-RU" smtClean="0"/>
              <a:t>– это железы в ротовой полости. Слюнные железы выделяют слюну. </a:t>
            </a:r>
          </a:p>
        </p:txBody>
      </p:sp>
      <p:pic>
        <p:nvPicPr>
          <p:cNvPr id="17411" name="Picture 4" descr="http://www.germanmedicine.ru/netcat_files/Image/cancer%2026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75" y="2857500"/>
            <a:ext cx="6357938" cy="355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Язык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8" y="1600200"/>
            <a:ext cx="4329112" cy="4757738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b="1" u="sng" dirty="0" smtClean="0"/>
              <a:t>Язык</a:t>
            </a:r>
            <a:r>
              <a:rPr lang="ru-RU" dirty="0" smtClean="0"/>
              <a:t>  - это подвижный мышечный орган в ротовой полости человека. Способствует захватыванию</a:t>
            </a:r>
            <a:r>
              <a:rPr lang="ru-RU" dirty="0"/>
              <a:t>, </a:t>
            </a:r>
            <a:r>
              <a:rPr lang="ru-RU" dirty="0" smtClean="0"/>
              <a:t>пережевыванию и определению вкуса пищи. Участвует в образовании звуков речи.</a:t>
            </a:r>
            <a:endParaRPr lang="ru-RU" dirty="0"/>
          </a:p>
        </p:txBody>
      </p:sp>
      <p:pic>
        <p:nvPicPr>
          <p:cNvPr id="18435" name="Picture 2" descr="http://www.4elovek-info.ru/pishevarenie/1003070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857375"/>
            <a:ext cx="38862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Зубы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ru-RU" smtClean="0"/>
              <a:t>	</a:t>
            </a:r>
            <a:r>
              <a:rPr lang="ru-RU" b="1" u="sng" smtClean="0"/>
              <a:t>Зубы</a:t>
            </a:r>
            <a:r>
              <a:rPr lang="ru-RU" smtClean="0"/>
              <a:t>- это орган в ротовой полости. </a:t>
            </a:r>
          </a:p>
        </p:txBody>
      </p:sp>
      <p:pic>
        <p:nvPicPr>
          <p:cNvPr id="19459" name="Picture 2" descr="https://upload.wikimedia.org/wikipedia/commons/thumb/d/db/06-10-06smile.jpg/300px-06-10-06smi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2786063"/>
            <a:ext cx="6072188" cy="348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Функции зубов: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329363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м</a:t>
            </a:r>
            <a:r>
              <a:rPr lang="ru-RU" dirty="0" smtClean="0"/>
              <a:t>еханическая </a:t>
            </a:r>
            <a:r>
              <a:rPr lang="ru-RU" dirty="0"/>
              <a:t>обработка </a:t>
            </a:r>
            <a:r>
              <a:rPr lang="ru-RU" dirty="0" smtClean="0"/>
              <a:t>пищи;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удержание пищи;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участие в образовании звуков речи;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э</a:t>
            </a:r>
            <a:r>
              <a:rPr lang="ru-RU" dirty="0" smtClean="0"/>
              <a:t>стетическая </a:t>
            </a:r>
            <a:r>
              <a:rPr lang="ru-RU" dirty="0"/>
              <a:t>— являются важной частью </a:t>
            </a:r>
            <a:r>
              <a:rPr lang="ru-RU" dirty="0" smtClean="0"/>
              <a:t>рта.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0483" name="Picture 4" descr="http://www.medikforum.ru/news/uploads/posts/2009-11/1258540055_health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0938" y="1143000"/>
            <a:ext cx="2913062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Типы и функции зубов.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9125" y="1285875"/>
            <a:ext cx="4714875" cy="5572125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>
                <a:solidFill>
                  <a:schemeClr val="tx2"/>
                </a:solidFill>
              </a:rPr>
              <a:t>Резцы</a:t>
            </a:r>
            <a:r>
              <a:rPr lang="ru-RU" dirty="0" smtClean="0"/>
              <a:t>— </a:t>
            </a:r>
            <a:r>
              <a:rPr lang="ru-RU" dirty="0"/>
              <a:t>передние зубы, которые прорезаются первыми у детей, служат для захватывания и разрезания </a:t>
            </a:r>
            <a:r>
              <a:rPr lang="ru-RU" dirty="0" smtClean="0"/>
              <a:t>пищи.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>
                <a:solidFill>
                  <a:schemeClr val="tx2"/>
                </a:solidFill>
              </a:rPr>
              <a:t>Клыки</a:t>
            </a:r>
            <a:r>
              <a:rPr lang="ru-RU" dirty="0">
                <a:solidFill>
                  <a:schemeClr val="tx2"/>
                </a:solidFill>
              </a:rPr>
              <a:t> </a:t>
            </a:r>
            <a:r>
              <a:rPr lang="ru-RU" dirty="0" smtClean="0"/>
              <a:t>— служат </a:t>
            </a:r>
            <a:r>
              <a:rPr lang="ru-RU" dirty="0"/>
              <a:t>для разрывания и удержания </a:t>
            </a:r>
            <a:r>
              <a:rPr lang="ru-RU" dirty="0" smtClean="0"/>
              <a:t>пищи.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>
                <a:solidFill>
                  <a:schemeClr val="tx2"/>
                </a:solidFill>
              </a:rPr>
              <a:t>Коренные</a:t>
            </a:r>
            <a:r>
              <a:rPr lang="ru-RU" dirty="0" smtClean="0">
                <a:solidFill>
                  <a:schemeClr val="tx2"/>
                </a:solidFill>
              </a:rPr>
              <a:t> </a:t>
            </a:r>
            <a:r>
              <a:rPr lang="ru-RU" dirty="0"/>
              <a:t> — задние зубы, которые служат для перетирания </a:t>
            </a:r>
            <a:r>
              <a:rPr lang="ru-RU" dirty="0" smtClean="0"/>
              <a:t>пищи.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1507" name="Picture 2" descr="http://www.doctorate.ru/wp-content/uploads/2011/01/raspolozhenie-zubov-chelove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285875"/>
            <a:ext cx="3929063" cy="299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http://vmede.org/sait/content/Biologiya_4ebishev_grinev_2010/img/375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4699000"/>
            <a:ext cx="371475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148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Arial</vt:lpstr>
      <vt:lpstr>Times New Roman</vt:lpstr>
      <vt:lpstr>Тема Office</vt:lpstr>
      <vt:lpstr> «Ротовая полость. Зубы.»</vt:lpstr>
      <vt:lpstr>Органы пищеварительной системы:</vt:lpstr>
      <vt:lpstr>Ротовая полость</vt:lpstr>
      <vt:lpstr>Функции ротовой полости:</vt:lpstr>
      <vt:lpstr>Слюнные железы</vt:lpstr>
      <vt:lpstr>Язык</vt:lpstr>
      <vt:lpstr>Зубы</vt:lpstr>
      <vt:lpstr>Функции зубов:</vt:lpstr>
      <vt:lpstr>Типы и функции зубов.</vt:lpstr>
      <vt:lpstr>Строение зуба.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биологии на тему: «Ротовая полость. Зубы.»</dc:title>
  <dc:creator>Татьяна</dc:creator>
  <cp:lastModifiedBy>ASER</cp:lastModifiedBy>
  <cp:revision>3</cp:revision>
  <dcterms:created xsi:type="dcterms:W3CDTF">2015-03-11T16:25:38Z</dcterms:created>
  <dcterms:modified xsi:type="dcterms:W3CDTF">2021-02-01T13:43:07Z</dcterms:modified>
</cp:coreProperties>
</file>