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80" r:id="rId5"/>
    <p:sldId id="275" r:id="rId6"/>
    <p:sldId id="276" r:id="rId7"/>
    <p:sldId id="277" r:id="rId8"/>
    <p:sldId id="257" r:id="rId9"/>
    <p:sldId id="258" r:id="rId10"/>
    <p:sldId id="259" r:id="rId11"/>
    <p:sldId id="283" r:id="rId12"/>
    <p:sldId id="287" r:id="rId13"/>
    <p:sldId id="260" r:id="rId14"/>
    <p:sldId id="261" r:id="rId15"/>
    <p:sldId id="282" r:id="rId16"/>
    <p:sldId id="264" r:id="rId17"/>
    <p:sldId id="265" r:id="rId18"/>
    <p:sldId id="269" r:id="rId19"/>
    <p:sldId id="271" r:id="rId20"/>
    <p:sldId id="266" r:id="rId21"/>
    <p:sldId id="272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20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4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3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0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7522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7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9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730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47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773F45-E245-4BBE-8E3E-CA6EB401CA98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5149E4E-8AE4-46AD-A4CE-1F6C13012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157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60712-C59D-F94A-833F-0F7C8CAF7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152356"/>
            <a:ext cx="8361229" cy="2433712"/>
          </a:xfrm>
        </p:spPr>
        <p:txBody>
          <a:bodyPr/>
          <a:lstStyle/>
          <a:p>
            <a:pPr marL="190500" indent="203200">
              <a:lnSpc>
                <a:spcPct val="110000"/>
              </a:lnSpc>
              <a:spcAft>
                <a:spcPts val="3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ПРОИСХОЖДЕНИЕ РУССКОГО ЯЗЫКА</a:t>
            </a: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1F399A-9B37-ADB9-4BBB-4A4B4350E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Aharoni" panose="02010803020104030203" pitchFamily="2" charset="-79"/>
              </a:rPr>
              <a:t>Индоевропейская языковая семья</a:t>
            </a:r>
          </a:p>
        </p:txBody>
      </p:sp>
    </p:spTree>
    <p:extLst>
      <p:ext uri="{BB962C8B-B14F-4D97-AF65-F5344CB8AC3E}">
        <p14:creationId xmlns:p14="http://schemas.microsoft.com/office/powerpoint/2010/main" val="178293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12795-A229-5C12-8FFD-AC6CC606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90843"/>
            <a:ext cx="9601200" cy="949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B73C4-B5EE-3A3B-E3D7-065014A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450165"/>
            <a:ext cx="10930597" cy="5978769"/>
          </a:xfrm>
        </p:spPr>
        <p:txBody>
          <a:bodyPr/>
          <a:lstStyle/>
          <a:p>
            <a:pPr marL="152400" indent="241300" algn="just">
              <a:lnSpc>
                <a:spcPct val="110000"/>
              </a:lnSpc>
            </a:pP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Общеславянский язык распался к V—VII вв. на три группы: южную, западную и восточную. </a:t>
            </a:r>
          </a:p>
          <a:p>
            <a:pPr marL="152400" indent="241300" algn="just">
              <a:lnSpc>
                <a:spcPct val="110000"/>
              </a:lnSpc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восточнославянском (древ­нерусском) языке говорило население Киевской Руси. </a:t>
            </a:r>
          </a:p>
          <a:p>
            <a:pPr marL="152400" indent="241300" algn="just">
              <a:lnSpc>
                <a:spcPct val="110000"/>
              </a:lnSpc>
            </a:pP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Слова, воз­никшие в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восточнославянский 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(семья, хороший, сорок, девяносто, вор, льго­та, собака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др.),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т.е. общие для русского, украинского, белорусского языков.</a:t>
            </a:r>
            <a:endParaRPr lang="ru-RU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5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7836-3616-B08E-8A43-2A4CE257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727D96-35B8-00A4-1DE8-B7D9481BB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66" y="116058"/>
            <a:ext cx="11380307" cy="64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3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670F0-7ECE-7896-3490-8F650EA1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AD7F0B-EF4C-E6D4-105E-FE18A742F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020" y="0"/>
            <a:ext cx="11475980" cy="64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6B4-945B-59E7-0E66-19FFCF1F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239151"/>
            <a:ext cx="9601200" cy="4466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9969D-E0F3-B828-F4ED-DC34089B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09" y="685799"/>
            <a:ext cx="10860259" cy="6052625"/>
          </a:xfrm>
        </p:spPr>
        <p:txBody>
          <a:bodyPr/>
          <a:lstStyle/>
          <a:p>
            <a:pPr marL="152400" indent="241300" algn="just">
              <a:lnSpc>
                <a:spcPct val="110000"/>
              </a:lnSpc>
            </a:pP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XIV—XV вв. вследствие распада древнерусского языка формируются три самостоятельных близкородственных языка: русский, украинский, белорусский.</a:t>
            </a:r>
            <a:endParaRPr lang="ru-RU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indent="241300" algn="just">
              <a:lnSpc>
                <a:spcPct val="110000"/>
              </a:lnSpc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XV в. происходит образование Московской Руси. 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Слова, появившиеся в словарном составе нашего языка после XIV—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XVвв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называются собственно русскими.</a:t>
            </a:r>
            <a:endParaRPr lang="ru-RU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93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F59AF-23E5-2D57-A92F-0D672B48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365760"/>
            <a:ext cx="9601200" cy="32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2D0DC-1DFF-BE5A-ABC5-59E7BDC4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365760"/>
            <a:ext cx="11169748" cy="64922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 собственно русским словам относятся многие названия предметов быта (вилка, обои), продуктов питания (варенье, лепёшка), названия животных, птиц, растений (выхухоль, грач, кустарник), явлений природы (вьюга, ненастье) </a:t>
            </a:r>
            <a:r>
              <a:rPr lang="ru-RU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и т. д.</a:t>
            </a:r>
          </a:p>
          <a:p>
            <a:r>
              <a:rPr lang="ru-RU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Большинство собственно русских слов появляется в процессе словообразования. Базой для их создания служат слова, основы и  морфемы как исконно русского происхождения (конёк и конка от </a:t>
            </a:r>
            <a:r>
              <a:rPr lang="ru-RU" sz="3200" b="1" dirty="0" err="1">
                <a:latin typeface="Arial Black" panose="020B0A04020102020204" pitchFamily="34" charset="0"/>
                <a:cs typeface="Aharoni" panose="02010803020104030203" pitchFamily="2" charset="-79"/>
              </a:rPr>
              <a:t>общеслав</a:t>
            </a:r>
            <a:r>
              <a:rPr lang="ru-RU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. конь; лебёдка от </a:t>
            </a:r>
            <a:r>
              <a:rPr lang="ru-RU" sz="3200" b="1" dirty="0" err="1">
                <a:latin typeface="Arial Black" panose="020B0A04020102020204" pitchFamily="34" charset="0"/>
                <a:cs typeface="Aharoni" panose="02010803020104030203" pitchFamily="2" charset="-79"/>
              </a:rPr>
              <a:t>общеслав</a:t>
            </a:r>
            <a:r>
              <a:rPr lang="ru-RU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. лебедь с помощью суффикса -к-), так и иноязычного происхождения (дельфинарий, аквариум).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30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5E2B-0821-1966-91EC-453DBF1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196948"/>
            <a:ext cx="10972800" cy="1974752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Этапы развития русского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B437F-01A0-E4E2-9E99-AA5009A6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44393"/>
            <a:ext cx="10656277" cy="511360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Праиндоевропейский период- 5-6 тыс. лет назад</a:t>
            </a:r>
          </a:p>
          <a:p>
            <a:r>
              <a:rPr lang="ru-RU" sz="2800" b="1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Прасл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авянский язык ( общеславянский )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— VII в. н. э.</a:t>
            </a:r>
          </a:p>
          <a:p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Древнерусский язык( восточнославянский)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(VIII/IX — XIV вв.).</a:t>
            </a: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Старорусский язык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(XV–XVII вв.)</a:t>
            </a:r>
          </a:p>
          <a:p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Формирование современного русского языка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(XVIII–XIX вв.)</a:t>
            </a:r>
          </a:p>
          <a:p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Советский период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(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XX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в.).</a:t>
            </a:r>
          </a:p>
          <a:p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Современный русский язык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(с 1991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85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554C8-D512-8CE2-4AB0-F99E9A7E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225083"/>
            <a:ext cx="9601200" cy="4607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9F54F-2D62-6A38-7870-A92476F3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"/>
            <a:ext cx="11127545" cy="6858000"/>
          </a:xfrm>
        </p:spPr>
        <p:txBody>
          <a:bodyPr>
            <a:noAutofit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В словаре русского языка встречаются также заимствован­ные слова.</a:t>
            </a:r>
            <a:endParaRPr lang="ru-RU" sz="2800" b="1" dirty="0">
              <a:solidFill>
                <a:srgbClr val="C00000"/>
              </a:solidFill>
              <a:effectLst/>
              <a:latin typeface="Arial Black" panose="020B0A04020102020204" pitchFamily="34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2000"/>
              </a:lnSpc>
            </a:pPr>
            <a:r>
              <a:rPr lang="ru-RU" sz="28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Особое место среди ранних заимствований занимают старославянизмы — слова, пришедшие к нам из старославянского языка (один из диалектов древнеболгарского).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В X в. на Руси было принято христианство. Богослужение велось на старославян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ском языке, оказавшем большое влияние на литературный русский язык, а через него проникшем и в разговорную русскую речь. Так как старославянский и древнерусский языки были родственными, то слова, заимствованные из старославянского, бы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ли понятны, </a:t>
            </a:r>
            <a:r>
              <a:rPr lang="ru-RU" sz="3200" b="1" dirty="0">
                <a:solidFill>
                  <a:srgbClr val="00206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многие из них имели параллели в русском языке.</a:t>
            </a:r>
            <a:endParaRPr lang="ru-RU" sz="32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6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FB03C-58D4-E835-3508-E9579AE5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253218"/>
            <a:ext cx="9601200" cy="432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C7D85-8339-3074-18FC-15477FE6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685800"/>
            <a:ext cx="10302240" cy="5918982"/>
          </a:xfrm>
        </p:spPr>
        <p:txBody>
          <a:bodyPr>
            <a:normAutofit lnSpcReduction="10000"/>
          </a:bodyPr>
          <a:lstStyle/>
          <a:p>
            <a:pPr indent="228600" algn="just">
              <a:lnSpc>
                <a:spcPct val="112000"/>
              </a:lnSpc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Старославянские слова в силу своей книжности выражали более  отвлечённые понятия по сравнению с русской параллелью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Например: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2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Старославянские: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глад, глас, глава, врата, плен, власть, страна —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русские: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голод, голос, голова, ворота, полон, волость, сторона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(старославянские неполногласные сочетания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-ла-, -ре-, -ле-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 месте русских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-ере-, еле-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согласными в корне).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A231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28600" algn="just">
              <a:lnSpc>
                <a:spcPct val="112000"/>
              </a:lnSpc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Старославянские: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ладья, равный, разница —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русские: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лодка,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ровный, в розницу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3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F530-61F9-1673-11B2-368B009B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3FD2289-73D1-5571-214F-D16C64AF3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478171"/>
              </p:ext>
            </p:extLst>
          </p:nvPr>
        </p:nvGraphicFramePr>
        <p:xfrm>
          <a:off x="230945" y="351302"/>
          <a:ext cx="11882510" cy="7102300"/>
        </p:xfrm>
        <a:graphic>
          <a:graphicData uri="http://schemas.openxmlformats.org/drawingml/2006/table">
            <a:tbl>
              <a:tblPr/>
              <a:tblGrid>
                <a:gridCol w="5688235">
                  <a:extLst>
                    <a:ext uri="{9D8B030D-6E8A-4147-A177-3AD203B41FA5}">
                      <a16:colId xmlns:a16="http://schemas.microsoft.com/office/drawing/2014/main" val="3965527194"/>
                    </a:ext>
                  </a:extLst>
                </a:gridCol>
                <a:gridCol w="6194275">
                  <a:extLst>
                    <a:ext uri="{9D8B030D-6E8A-4147-A177-3AD203B41FA5}">
                      <a16:colId xmlns:a16="http://schemas.microsoft.com/office/drawing/2014/main" val="2951575584"/>
                    </a:ext>
                  </a:extLst>
                </a:gridCol>
              </a:tblGrid>
              <a:tr h="298836">
                <a:tc>
                  <a:txBody>
                    <a:bodyPr/>
                    <a:lstStyle/>
                    <a:p>
                      <a:pPr algn="just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Церковнославянизмы                                                 (южнославянизмы)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Русизмы</a:t>
                      </a:r>
                    </a:p>
                    <a:p>
                      <a:pPr algn="just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(восточнославянизмы)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140675"/>
                  </a:ext>
                </a:extLst>
              </a:tr>
              <a:tr h="95442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1.неполногласные сочетания –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ра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-, -ре-, </a:t>
                      </a:r>
                    </a:p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-ла-, -ле-: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град, брег, глас, млечный.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1. Полногласные сочетания  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оро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-, 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оло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-,</a:t>
                      </a:r>
                    </a:p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 -ере-, -еле-: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город, берег, голос, молочный.                                                     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505782"/>
                  </a:ext>
                </a:extLst>
              </a:tr>
              <a:tr h="71194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2. Сочетания 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ра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-, ла- в начале слов перед согласными: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равный, ладья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2. Начальные сочетания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ро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-,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ло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-: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ровный, лодка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39920"/>
                  </a:ext>
                </a:extLst>
              </a:tr>
              <a:tr h="35974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3. Начальное [а]: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агнец, аз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3. Начальное [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йа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] (я):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ягнёнок, я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80335"/>
                  </a:ext>
                </a:extLst>
              </a:tr>
              <a:tr h="35974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4. Начальное [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йэ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] (е):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един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4. Начальное [о]: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один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31911"/>
                  </a:ext>
                </a:extLst>
              </a:tr>
              <a:tr h="365485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5. Начальное [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йу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] (ю): </a:t>
                      </a:r>
                      <a:r>
                        <a:rPr lang="ru-RU" sz="2400" b="1" i="1" dirty="0" err="1">
                          <a:solidFill>
                            <a:srgbClr val="000000"/>
                          </a:solidFill>
                          <a:effectLst/>
                        </a:rPr>
                        <a:t>юзы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, юродивый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5. Начальное [у]: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 узы, урод.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752781"/>
                  </a:ext>
                </a:extLst>
              </a:tr>
              <a:tr h="41578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6. Сочетание [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жд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]: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хождение, надежда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6. Согласный [ж]: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хожу, надёжный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70865"/>
                  </a:ext>
                </a:extLst>
              </a:tr>
              <a:tr h="42801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7. Наличие согласного [ш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:]: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помощь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7. Согласный [ч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]: 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</a:rPr>
                        <a:t>помочь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49117"/>
                  </a:ext>
                </a:extLst>
              </a:tr>
              <a:tr h="71194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8. Сочетание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</a:rPr>
                        <a:t>ие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: </a:t>
                      </a:r>
                      <a:r>
                        <a:rPr lang="ru-RU" sz="2400" i="1" dirty="0" err="1">
                          <a:solidFill>
                            <a:srgbClr val="000000"/>
                          </a:solidFill>
                          <a:effectLst/>
                        </a:rPr>
                        <a:t>пиет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</a:rPr>
                        <a:t>, бытие, варение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8.Буквенное сочетание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</a:rPr>
                        <a:t>ье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: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</a:rPr>
                        <a:t>пьёт, бытьё, варенье                                 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11430"/>
                  </a:ext>
                </a:extLst>
              </a:tr>
              <a:tr h="711944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</a:rPr>
                        <a:t>9. [ы] перед [й] (орфографически перед е, й:</a:t>
                      </a: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</a:rPr>
                        <a:t>крыет, святый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9. [о] в этой позиции: </a:t>
                      </a:r>
                      <a:r>
                        <a:rPr lang="ru-RU" sz="2400" i="1" dirty="0" err="1">
                          <a:solidFill>
                            <a:srgbClr val="000000"/>
                          </a:solidFill>
                          <a:effectLst/>
                        </a:rPr>
                        <a:t>кроет,святой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86206"/>
                  </a:ext>
                </a:extLst>
              </a:tr>
              <a:tr h="151573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10. [э] под ударением после мягких согласных перед твердыми (орфографически е): несет, небо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   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10.[о] в этой позиции  (орфографически ё):  несёт, нёбо.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7517" marR="3915" marT="3915" marB="3915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068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E8A1619-E28E-2091-0D10-C4E66570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45" y="28137"/>
            <a:ext cx="1428973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Фонетические признаки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                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5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5D358-166E-BE37-FF16-E36FB7C2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805371"/>
          </a:xfrm>
        </p:spPr>
        <p:txBody>
          <a:bodyPr>
            <a:normAutofit/>
          </a:bodyPr>
          <a:lstStyle/>
          <a:p>
            <a:r>
              <a:rPr lang="ru-RU" dirty="0"/>
              <a:t>Словообразовательные признаки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42E5B-D506-17D2-E4D8-E8097241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759654"/>
            <a:ext cx="11141613" cy="60983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Первая часть сложных слов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: благо-,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бого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-, все-, добро-, долго-, едино-, зло-, живо-,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лже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-, мало-, миро-, ново-, присно-, сверх-, свето-, свято-, священно-, (не)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удобо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-, сердце-,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суе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-, тайно-,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тре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-, три-,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храмо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-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: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 благодать, боголюбие, Вседержитель, добродетель, долготерпение, единомыслие, злопамятство, </a:t>
            </a:r>
            <a:r>
              <a:rPr lang="ru-RU" sz="2800" b="0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живодавец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маловерие, миролюбие, новопреставленный, приснопамятный, </a:t>
            </a:r>
            <a:r>
              <a:rPr lang="ru-RU" sz="2800" b="0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сердцевидец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суесловие, трезвонить, триединый, удобопонятный, храмоздательство.</a:t>
            </a:r>
          </a:p>
          <a:p>
            <a:pPr algn="just"/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- </a:t>
            </a:r>
            <a:r>
              <a:rPr lang="ru-RU" sz="35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Вторая часть сложных слов: -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борец,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верие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давец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-датель, -действие,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детель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зрачный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любивый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любие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мудрие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-мудрый,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мыслие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началие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-начальный, -носить,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носный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-ношение, -питие, -положение,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приимец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приимный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</a:t>
            </a:r>
            <a:r>
              <a:rPr lang="ru-RU" sz="35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словие</a:t>
            </a:r>
            <a:r>
              <a:rPr lang="ru-RU" sz="35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-словить, -творение, -творить:</a:t>
            </a:r>
            <a:r>
              <a:rPr lang="ru-RU" sz="35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 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иконоборец, </a:t>
            </a:r>
            <a:r>
              <a:rPr lang="ru-RU" sz="2800" b="0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Жизнодавец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суеверие, добродетель, миролюбивый, священноначалие, богоносный, </a:t>
            </a:r>
            <a:r>
              <a:rPr lang="ru-RU" sz="2800" b="0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крестоношение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чаепитие, </a:t>
            </a:r>
            <a:r>
              <a:rPr lang="ru-RU" sz="2800" b="0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ризоположение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странноприимец, благословить, стихотворение.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13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24F6-D502-9B3C-C43B-01D1C2E8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F6CB62-4933-923C-2955-AC0B8002D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9" y="133277"/>
            <a:ext cx="11955062" cy="67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37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E3BA5-CABD-6EA1-B039-9B85DB77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"/>
            <a:ext cx="9601200" cy="815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Морфологические и синтаксические признаки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576CB-7A13-A99D-CC69-3CD43A2C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685799"/>
            <a:ext cx="10611729" cy="6172199"/>
          </a:xfrm>
        </p:spPr>
        <p:txBody>
          <a:bodyPr>
            <a:normAutofit/>
          </a:bodyPr>
          <a:lstStyle/>
          <a:p>
            <a:pPr indent="228600" algn="just">
              <a:lnSpc>
                <a:spcPct val="112000"/>
              </a:lnSpc>
            </a:pP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2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образования русских слов широко использовались старославянские приставки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(пре-, низ-, чрез-, из-, воз-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др.), суффиксы 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ствие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знь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ащ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ящ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ейш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айш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2000"/>
              </a:lnSpc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Старославянскими по происхождению являются слова: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надежда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(ср. рус.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надёжный), освещение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(ср. рус.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свеча), хождение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(ср. рус.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хожение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одежда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(ср. рус.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одёжа), согласие, благодать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мн. др.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8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A9CEB-C3E3-065D-A20C-BBB938A2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253218"/>
            <a:ext cx="9601200" cy="432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8EC49-7E02-A8A8-4A84-E5C45C1D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253218"/>
            <a:ext cx="11366696" cy="6604782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Причастия страдательного залога прошедшего времени на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–т(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ый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)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: скрытый, забытый, омытый употребляются во всех стилях, соответствующие им 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причастия на –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венн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(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) имеют ярко выраженный церковнославянский характер: 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незабвеный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омовенный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, сокровенный. Славянизмами по происхождению являются и причастия на –ем(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), -ом(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), -им(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): приемлемый, ведомый, неистребимый, терпимый.</a:t>
            </a:r>
          </a:p>
          <a:p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Старославянским по происхождению является окончание –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 именительного падежа единственного числа мужского рода имён прилагательных. В русском языке ему соответствует окончание –ой: честный – честной, 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святый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 – святой ( по нормам русского литературного произношения окончание –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ий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/-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ый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 должно звучать так, как если бы было написано «ой»).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Русскому окончанию –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ой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родительного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 падежа единственного числа женского рода прилагательных в церковнославянском соответствует –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ыя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: Среди долины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ровныя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…(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А.Мерзляков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). Красивой-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красивыя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775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08F24-8021-D46B-6AEA-2EC09394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1B5059-94CE-E3A1-AF55-D500D012C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0798"/>
            <a:ext cx="9748910" cy="73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1FC32-3552-0A0A-2CC8-7CBE7219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33E804-CD71-7E74-88D6-C9967C27C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50" y="-274884"/>
            <a:ext cx="9882750" cy="74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D6E6C-8D4D-11D3-4557-DFE78FC3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185050-AC71-79DC-C01C-29B42168A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053" y="352608"/>
            <a:ext cx="10938282" cy="61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3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624D3-2090-920C-8EDB-BEE44501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843D91-4765-5323-FF42-AB5EED49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33" y="0"/>
            <a:ext cx="11767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657C6-8262-DE67-C679-1C967032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BBB4BB-A760-C301-8AF6-2CF11B6FD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01" y="145988"/>
            <a:ext cx="11672929" cy="6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E4CAA-2140-A9B4-D5B8-4FF67896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8584E7-F6DA-0AE9-6EFA-7F56D21F9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114" y="0"/>
            <a:ext cx="11746066" cy="66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2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CBBA9-17C1-5F02-15EB-93C34C5C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7FC7DE-A353-F3BF-FB05-6E197CBA6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70" y="127268"/>
            <a:ext cx="11778175" cy="66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A53A2-8441-6584-FF4C-AF871B8F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51CC3-0B54-A8B6-A87D-E5C3BB248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6" y="534572"/>
            <a:ext cx="10536702" cy="6063176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Выделяют два пласта: исконно русская лек­сика и заимствованная.</a:t>
            </a:r>
          </a:p>
          <a:p>
            <a:pPr marL="152400" indent="241300" algn="just">
              <a:lnSpc>
                <a:spcPct val="110000"/>
              </a:lnSpc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исконно русской лексике древнейшим пластом являются слова индоевропейского происхождения, общие для всех языков данной группы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Ср.: рус.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мать, дочь, сын —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чеш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matka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dcera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 д.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0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8F208-2223-DB3B-5FC9-40435179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424F3-A7AF-EAFA-C126-16EC29E8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450166"/>
            <a:ext cx="10691446" cy="6003389"/>
          </a:xfrm>
        </p:spPr>
        <p:txBody>
          <a:bodyPr>
            <a:normAutofit fontScale="92500"/>
          </a:bodyPr>
          <a:lstStyle/>
          <a:p>
            <a:pPr marL="152400" marR="0" lvl="0" indent="2413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общеславянского единства выделяется общесла­вянская лексика — слова, которые встречаются во всех сла­вянских языках.</a:t>
            </a:r>
          </a:p>
          <a:p>
            <a:pPr marL="152400" marR="0" lvl="0" indent="2413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Во все современные славянские языки (украинский, польский, чешский, болгарский, сербохорватский и т. д.) из общеславянско­го языка перешёл ряд слов, обозначающих предметы, действия, признаки, связанные с повседневной жизнью людей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(квас, сыр, са­ло, масло, мука; ткать, учить, ковать, писать; молодой, старый),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названия животных, птиц, растений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(корова, бык, баран; ворона, курица, соловей; дуб, ель, овес, горох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946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244</TotalTime>
  <Words>1402</Words>
  <Application>Microsoft Office PowerPoint</Application>
  <PresentationFormat>Широкоэкранный</PresentationFormat>
  <Paragraphs>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Aharoni</vt:lpstr>
      <vt:lpstr>Arial</vt:lpstr>
      <vt:lpstr>Arial Black</vt:lpstr>
      <vt:lpstr>Franklin Gothic Book</vt:lpstr>
      <vt:lpstr>PT Sans</vt:lpstr>
      <vt:lpstr>Segoe UI Black</vt:lpstr>
      <vt:lpstr>Times New Roman</vt:lpstr>
      <vt:lpstr>Уголки</vt:lpstr>
      <vt:lpstr>ПРОИСХОЖДЕНИЕ РУССКОГО ЯЗЫКА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развития русского языка</vt:lpstr>
      <vt:lpstr>Презентация PowerPoint</vt:lpstr>
      <vt:lpstr>Презентация PowerPoint</vt:lpstr>
      <vt:lpstr>Презентация PowerPoint</vt:lpstr>
      <vt:lpstr>Словообразовательные признаки</vt:lpstr>
      <vt:lpstr>Морфологические и синтаксические признаки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</dc:creator>
  <cp:lastModifiedBy>Елена</cp:lastModifiedBy>
  <cp:revision>9</cp:revision>
  <dcterms:created xsi:type="dcterms:W3CDTF">2024-09-05T18:11:23Z</dcterms:created>
  <dcterms:modified xsi:type="dcterms:W3CDTF">2025-10-20T15:39:20Z</dcterms:modified>
</cp:coreProperties>
</file>