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3" r:id="rId10"/>
    <p:sldId id="268" r:id="rId11"/>
    <p:sldId id="269" r:id="rId12"/>
    <p:sldId id="270" r:id="rId13"/>
    <p:sldId id="273" r:id="rId14"/>
    <p:sldId id="271" r:id="rId15"/>
    <p:sldId id="274" r:id="rId16"/>
    <p:sldId id="275" r:id="rId17"/>
    <p:sldId id="276" r:id="rId18"/>
    <p:sldId id="277" r:id="rId19"/>
    <p:sldId id="280" r:id="rId20"/>
    <p:sldId id="279" r:id="rId21"/>
    <p:sldId id="282" r:id="rId22"/>
    <p:sldId id="281" r:id="rId23"/>
    <p:sldId id="278" r:id="rId24"/>
    <p:sldId id="283" r:id="rId25"/>
    <p:sldId id="284" r:id="rId26"/>
    <p:sldId id="286" r:id="rId27"/>
    <p:sldId id="287" r:id="rId28"/>
    <p:sldId id="28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66"/>
    <a:srgbClr val="7681EA"/>
    <a:srgbClr val="FCA7DE"/>
    <a:srgbClr val="CCA8FC"/>
    <a:srgbClr val="543480"/>
    <a:srgbClr val="9A4848"/>
    <a:srgbClr val="FCA84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-720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1084589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0672543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7076870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424030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8596413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906753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4421920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9717215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7036111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2575546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7509213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9D8BC-3F7A-4360-BB6D-F1FCB3470FB4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49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465" y="1804946"/>
            <a:ext cx="7002316" cy="1575860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rgbClr val="543480"/>
                </a:solidFill>
                <a:latin typeface="Times New Roman" pitchFamily="18" charset="0"/>
                <a:cs typeface="Times New Roman" pitchFamily="18" charset="0"/>
              </a:rPr>
              <a:t>Постинъекционные осложнения</a:t>
            </a:r>
            <a:endParaRPr lang="en-US" sz="4400" b="1" dirty="0">
              <a:solidFill>
                <a:srgbClr val="5434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6567" y="4548146"/>
            <a:ext cx="5883965" cy="2003728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solidFill>
                  <a:srgbClr val="00B0F0"/>
                </a:solidFill>
              </a:rPr>
              <a:t> </a:t>
            </a:r>
            <a:endParaRPr lang="ru-RU" b="1" dirty="0" smtClean="0">
              <a:solidFill>
                <a:srgbClr val="00B0F0"/>
              </a:solidFill>
            </a:endParaRPr>
          </a:p>
          <a:p>
            <a:pPr algn="r"/>
            <a:r>
              <a:rPr lang="ru-RU" b="1" dirty="0" smtClean="0">
                <a:solidFill>
                  <a:srgbClr val="00B0F0"/>
                </a:solidFill>
              </a:rPr>
              <a:t>Преподаватель: </a:t>
            </a:r>
            <a:r>
              <a:rPr lang="ru-RU" b="1" dirty="0" smtClean="0">
                <a:solidFill>
                  <a:srgbClr val="00B0F0"/>
                </a:solidFill>
              </a:rPr>
              <a:t>Лизунова Е.Н.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92430" y="1169043"/>
            <a:ext cx="3741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Презентация на тему: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77368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427" y="898498"/>
            <a:ext cx="2949178" cy="20037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Абсцесс</a:t>
            </a:r>
            <a:r>
              <a:rPr lang="ru-RU" dirty="0"/>
              <a:t> </a:t>
            </a:r>
            <a:r>
              <a:rPr lang="ru-RU" sz="2200" dirty="0" smtClean="0"/>
              <a:t>— гнойное </a:t>
            </a:r>
            <a:r>
              <a:rPr lang="ru-RU" sz="2200" dirty="0"/>
              <a:t>воспаление мягких тканей с образованием полости, заполненной гноем и отграниченной от окружающих тканей </a:t>
            </a:r>
            <a:r>
              <a:rPr lang="ru-RU" sz="2200" dirty="0" err="1"/>
              <a:t>пиогенной</a:t>
            </a:r>
            <a:r>
              <a:rPr lang="ru-RU" sz="2200" dirty="0"/>
              <a:t> мембраной.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95342" y="930304"/>
            <a:ext cx="4629150" cy="49625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Возникает, если: </a:t>
            </a:r>
          </a:p>
          <a:p>
            <a:pPr marL="0" indent="0">
              <a:buNone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образовалась гематома на месте укола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с последующим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её инфицированием; 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введен препарат в подкожную клетчатку;</a:t>
            </a:r>
          </a:p>
          <a:p>
            <a:pPr marL="0" indent="0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не соблюдаются правила асептики при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проведении манипуляций;</a:t>
            </a:r>
          </a:p>
          <a:p>
            <a:pPr marL="0" indent="0">
              <a:buNone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снижен иммунитет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фоне сопутствующих заболеваний (сахарный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диабет, пролежни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>
              <a:buNone/>
            </a:pPr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611" y="3116911"/>
            <a:ext cx="2980994" cy="1987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207060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240229" y="424857"/>
            <a:ext cx="3868340" cy="82391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Проявление: 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272034" y="1288526"/>
            <a:ext cx="3868340" cy="368458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Припухлость;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Гиперемия;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температуры;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Нарушение функции.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4303145" y="599786"/>
            <a:ext cx="3887391" cy="82391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Профилактика: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4"/>
          </p:nvPr>
        </p:nvSpPr>
        <p:spPr>
          <a:xfrm>
            <a:off x="4084320" y="1535168"/>
            <a:ext cx="4646906" cy="3416805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Соблюдение правил введения лекарственных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средств;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Соблюдение техники выполнения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инъекции;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Легкий массаж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области инъекции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лучшего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рассасывания препарата;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Исключение введения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лекарств в одну 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 точку;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Соблюдение правил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асептики и антисептики.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76281" y="5914294"/>
            <a:ext cx="31298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Хирургическим путем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Текст 8"/>
          <p:cNvSpPr txBox="1">
            <a:spLocks/>
          </p:cNvSpPr>
          <p:nvPr/>
        </p:nvSpPr>
        <p:spPr>
          <a:xfrm>
            <a:off x="2007027" y="5095096"/>
            <a:ext cx="3868340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Лечение: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9298" y="4625969"/>
            <a:ext cx="1644008" cy="164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420" y="4229099"/>
            <a:ext cx="1961487" cy="109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45005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201" y="719592"/>
            <a:ext cx="2949178" cy="1600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Отдаленные осложнения</a:t>
            </a: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sz="2200" dirty="0"/>
              <a:t>возникают через </a:t>
            </a:r>
            <a:r>
              <a:rPr lang="ru-RU" sz="2200" dirty="0" smtClean="0"/>
              <a:t>2—6 месяцев </a:t>
            </a:r>
            <a:r>
              <a:rPr lang="ru-RU" sz="2200" dirty="0"/>
              <a:t>после инъекции.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898498"/>
            <a:ext cx="4629150" cy="557386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отдаленным осложнениям относят: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Сепсис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генерализованная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форма инфекции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Вирусный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гепатит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В, Д, ни А, ни В (сывороточный гепатит), С, Д — инфекционное заболевание, инкубационный период которого длится 2—6мес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ВИЧ-инфекция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при которой инкубационный период составляет от 6—12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до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нескольких месяцев.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Возникают при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грубейших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нарушениях правил асептики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 время внутривенной инъекции или вливании, а также при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использовании нестерильных растворов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931" y="2419900"/>
            <a:ext cx="2763741" cy="3682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023492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2357530" y="464614"/>
            <a:ext cx="3868340" cy="823912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Проявление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364616" y="1864331"/>
            <a:ext cx="2439360" cy="3395207"/>
          </a:xfrm>
        </p:spPr>
        <p:txBody>
          <a:bodyPr>
            <a:normAutofit fontScale="47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повышенная температура тела (больше 38 градусов) или значительно пониженная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температура;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кровяное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давление значительно ниже обычного;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частота пульса значительно выше обычной;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одышка;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слабость, изможденность;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спутанность сознания, изменения в нормальном поведении;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пониженное выделение мочи.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6114553" y="1797052"/>
            <a:ext cx="2354280" cy="3625796"/>
          </a:xfrm>
        </p:spPr>
        <p:txBody>
          <a:bodyPr>
            <a:noAutofit/>
          </a:bodyPr>
          <a:lstStyle/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увеличение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лимфатических узлов – на шее, в паху, в области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подмышек;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кандидоз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(молочница), в том числе и в полости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рта;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ночная потливость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длительная диарея;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беспричинная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тошнота и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рвота;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резкое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снижение массы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тела;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ихорадка;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кожные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высыпания.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2008" y="1396899"/>
            <a:ext cx="15743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Сепсиса: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90298" y="1797052"/>
            <a:ext cx="3335572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овышение температуры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оловная боль,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общее недомогание,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ломота в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теле, 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боль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 суставах, 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ногда высыпания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слабость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снижение аппетита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появление боли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 правом подреберье, 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тошнота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рвота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темная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моча 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обесцвечивание кала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увеличение печени и др.</a:t>
            </a:r>
          </a:p>
          <a:p>
            <a:endParaRPr lang="ru-RU" sz="13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i="1" dirty="0" smtClean="0"/>
              <a:t>(при разных гепатитах разные симптомы, здесь представлен обобщенный перечень).</a:t>
            </a:r>
            <a:endParaRPr lang="ru-RU" sz="11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02549" y="1396899"/>
            <a:ext cx="13875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Гепатитов: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25870" y="1396899"/>
            <a:ext cx="19838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ВИЧ - инфекция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0052" y="5389381"/>
            <a:ext cx="2436743" cy="113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5201" y="5123089"/>
            <a:ext cx="1738850" cy="1116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179667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Текст 24"/>
          <p:cNvSpPr>
            <a:spLocks noGrp="1"/>
          </p:cNvSpPr>
          <p:nvPr>
            <p:ph type="body" idx="1"/>
          </p:nvPr>
        </p:nvSpPr>
        <p:spPr>
          <a:xfrm>
            <a:off x="605988" y="480516"/>
            <a:ext cx="3868340" cy="82391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Профилактика: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Объект 25"/>
          <p:cNvSpPr>
            <a:spLocks noGrp="1"/>
          </p:cNvSpPr>
          <p:nvPr>
            <p:ph sz="half" idx="2"/>
          </p:nvPr>
        </p:nvSpPr>
        <p:spPr>
          <a:xfrm>
            <a:off x="629842" y="1630017"/>
            <a:ext cx="3868340" cy="4559646"/>
          </a:xfrm>
        </p:spPr>
        <p:txBody>
          <a:bodyPr/>
          <a:lstStyle/>
          <a:p>
            <a:r>
              <a:rPr lang="ru-RU" dirty="0" smtClean="0"/>
              <a:t>Соблюдение правил асептики;</a:t>
            </a:r>
          </a:p>
          <a:p>
            <a:r>
              <a:rPr lang="ru-RU" dirty="0" smtClean="0"/>
              <a:t>Использование стерильных растворов;</a:t>
            </a:r>
          </a:p>
          <a:p>
            <a:r>
              <a:rPr lang="ru-RU" dirty="0" smtClean="0"/>
              <a:t>Рациональное применение антибиотиков.</a:t>
            </a:r>
            <a:endParaRPr lang="ru-RU" dirty="0"/>
          </a:p>
        </p:txBody>
      </p:sp>
      <p:sp>
        <p:nvSpPr>
          <p:cNvPr id="27" name="Текст 26"/>
          <p:cNvSpPr>
            <a:spLocks noGrp="1"/>
          </p:cNvSpPr>
          <p:nvPr>
            <p:ph type="body" sz="quarter" idx="3"/>
          </p:nvPr>
        </p:nvSpPr>
        <p:spPr>
          <a:xfrm>
            <a:off x="4581442" y="480516"/>
            <a:ext cx="3887391" cy="82391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Лечение: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29150" y="1534601"/>
            <a:ext cx="3887391" cy="455964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Сепсис</a:t>
            </a:r>
            <a:r>
              <a:rPr lang="ru-RU" sz="2400" dirty="0" smtClean="0"/>
              <a:t> – применение сосудосуживающих препаратов, антибиотиков;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Гепатиты </a:t>
            </a:r>
            <a:r>
              <a:rPr lang="ru-RU" sz="2400" dirty="0" smtClean="0"/>
              <a:t>– медикаментозное лечение (поддержание физического комфорта);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ВИЧ-инфекция</a:t>
            </a:r>
            <a:r>
              <a:rPr lang="ru-RU" sz="2400" dirty="0" smtClean="0"/>
              <a:t> </a:t>
            </a:r>
            <a:r>
              <a:rPr lang="ru-RU" sz="2400" dirty="0"/>
              <a:t>-  а</a:t>
            </a:r>
            <a:r>
              <a:rPr lang="ru-RU" sz="2400" dirty="0" smtClean="0"/>
              <a:t>нтиретровирусная терапия.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165134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9126" y="1137037"/>
            <a:ext cx="8033510" cy="3991554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ОСЛОЖНЕНИЯ,</a:t>
            </a:r>
            <a:br>
              <a:rPr lang="ru-RU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СВЯЗАННЫЕ С НАРУШЕНИЕМ </a:t>
            </a:r>
            <a: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ТЕХНИКИ</a:t>
            </a:r>
            <a:r>
              <a:rPr lang="ru-RU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ВЫПОЛНЕНИЯ ИНЪЕКЦИЙ</a:t>
            </a:r>
          </a:p>
        </p:txBody>
      </p:sp>
    </p:spTree>
    <p:extLst>
      <p:ext uri="{BB962C8B-B14F-4D97-AF65-F5344CB8AC3E}">
        <p14:creationId xmlns:p14="http://schemas.microsoft.com/office/powerpoint/2010/main" xmlns="" val="11063509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427" y="612250"/>
            <a:ext cx="2949178" cy="1701579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rgbClr val="543480"/>
                </a:solidFill>
                <a:latin typeface="Times New Roman" pitchFamily="18" charset="0"/>
                <a:cs typeface="Times New Roman" pitchFamily="18" charset="0"/>
              </a:rPr>
              <a:t>Воздушная эмболия </a:t>
            </a:r>
            <a:r>
              <a:rPr lang="ru-RU" sz="2200" dirty="0"/>
              <a:t>—попадание воздуха в </a:t>
            </a:r>
            <a:r>
              <a:rPr lang="ru-RU" sz="2200" dirty="0" smtClean="0"/>
              <a:t>вену.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8132" y="652008"/>
            <a:ext cx="4629150" cy="12563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Возникает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при:</a:t>
            </a:r>
          </a:p>
          <a:p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опадание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воздуха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 шприц.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08998" y="1655084"/>
            <a:ext cx="20713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543480"/>
                </a:solidFill>
                <a:latin typeface="Times New Roman" pitchFamily="18" charset="0"/>
                <a:cs typeface="Times New Roman" pitchFamily="18" charset="0"/>
              </a:rPr>
              <a:t>Проявления:</a:t>
            </a:r>
            <a:endParaRPr lang="ru-RU" sz="2400" b="1" dirty="0">
              <a:solidFill>
                <a:srgbClr val="5434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42305" y="212023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Слабость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конечностях;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Головокружение;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Онемение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покалывание;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суставах.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25737" y="3344552"/>
            <a:ext cx="2403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543480"/>
                </a:solidFill>
                <a:latin typeface="Times New Roman" pitchFamily="18" charset="0"/>
                <a:cs typeface="Times New Roman" pitchFamily="18" charset="0"/>
              </a:rPr>
              <a:t>Профилактика: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41412" y="3930540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Перед выполнением инъекции медработник должен удалить со шприца </a:t>
            </a:r>
            <a:r>
              <a:rPr lang="ru-RU" sz="1600" dirty="0" smtClean="0"/>
              <a:t>воздух</a:t>
            </a:r>
            <a:r>
              <a:rPr lang="ru-RU" sz="1600" dirty="0"/>
              <a:t>;</a:t>
            </a:r>
            <a:endParaRPr lang="ru-RU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При </a:t>
            </a:r>
            <a:r>
              <a:rPr lang="ru-RU" sz="1600" dirty="0"/>
              <a:t>выполнении инъекции в центральную вену пациент должен находиться в положении </a:t>
            </a:r>
            <a:r>
              <a:rPr lang="ru-RU" sz="1600" dirty="0" err="1" smtClean="0"/>
              <a:t>Тренделенбурга</a:t>
            </a:r>
            <a:r>
              <a:rPr lang="ru-RU" sz="1600" dirty="0" smtClean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При </a:t>
            </a:r>
            <a:r>
              <a:rPr lang="ru-RU" sz="1600" dirty="0"/>
              <a:t>проведении </a:t>
            </a:r>
            <a:r>
              <a:rPr lang="ru-RU" sz="1600" dirty="0" err="1"/>
              <a:t>транфузионной</a:t>
            </a:r>
            <a:r>
              <a:rPr lang="ru-RU" sz="1600" dirty="0"/>
              <a:t> терапии при помощи катетера следует использовать колпачки для их закрытия.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48678" y="612492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Аппаратные </a:t>
            </a:r>
            <a:r>
              <a:rPr lang="ru-RU" dirty="0"/>
              <a:t>и медикаментозные методы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78981" y="5663264"/>
            <a:ext cx="15624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400" b="1" dirty="0" smtClean="0">
                <a:solidFill>
                  <a:srgbClr val="543480"/>
                </a:solidFill>
              </a:rPr>
              <a:t>Лечение:</a:t>
            </a:r>
            <a:endParaRPr lang="ru-RU" sz="2400" b="1" dirty="0">
              <a:solidFill>
                <a:srgbClr val="543480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5893" y="2683068"/>
            <a:ext cx="3272238" cy="2101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333724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427" y="612250"/>
            <a:ext cx="2949178" cy="1701579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543480"/>
                </a:solidFill>
                <a:latin typeface="Times New Roman" pitchFamily="18" charset="0"/>
                <a:cs typeface="Times New Roman" pitchFamily="18" charset="0"/>
              </a:rPr>
              <a:t>Ошибочное введение лекарственных препаратов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8132" y="652008"/>
            <a:ext cx="4629150" cy="12563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Возникает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при: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невнимательности медицинской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сестры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56097" y="1750499"/>
            <a:ext cx="20713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543480"/>
                </a:solidFill>
                <a:latin typeface="Times New Roman" pitchFamily="18" charset="0"/>
                <a:cs typeface="Times New Roman" pitchFamily="18" charset="0"/>
              </a:rPr>
              <a:t>Проявления:</a:t>
            </a:r>
            <a:endParaRPr lang="ru-RU" sz="2400" b="1" dirty="0">
              <a:solidFill>
                <a:srgbClr val="5434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42305" y="22121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Гиперемия;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Головокружение;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Отечность;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температуры.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25737" y="3495627"/>
            <a:ext cx="2403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543480"/>
                </a:solidFill>
                <a:latin typeface="Times New Roman" pitchFamily="18" charset="0"/>
                <a:cs typeface="Times New Roman" pitchFamily="18" charset="0"/>
              </a:rPr>
              <a:t>Профилактика: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41412" y="401085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Перед выполнением инъекции медработник должен </a:t>
            </a:r>
            <a:r>
              <a:rPr lang="ru-RU" sz="1600" dirty="0" smtClean="0"/>
              <a:t>проверить лист назначения и подготовленное им ЛС.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49097" y="5303520"/>
            <a:ext cx="69643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В</a:t>
            </a:r>
            <a:r>
              <a:rPr lang="ru-RU" sz="1600" dirty="0" smtClean="0"/>
              <a:t>вести </a:t>
            </a:r>
            <a:r>
              <a:rPr lang="ru-RU" sz="1600" dirty="0"/>
              <a:t>в место инъекции и вокруг него </a:t>
            </a:r>
            <a:r>
              <a:rPr lang="ru-RU" sz="1600" dirty="0" smtClean="0"/>
              <a:t>0,9% раствор </a:t>
            </a:r>
            <a:r>
              <a:rPr lang="en-US" sz="1600" dirty="0" err="1" smtClean="0"/>
              <a:t>NaCl</a:t>
            </a:r>
            <a:r>
              <a:rPr lang="en-US" sz="1600" dirty="0" smtClean="0"/>
              <a:t> (</a:t>
            </a:r>
            <a:r>
              <a:rPr lang="ru-RU" sz="1600" dirty="0" smtClean="0"/>
              <a:t>50 </a:t>
            </a:r>
            <a:r>
              <a:rPr lang="ru-RU" sz="1600" dirty="0"/>
              <a:t>— 80 </a:t>
            </a:r>
            <a:r>
              <a:rPr lang="ru-RU" sz="1600" dirty="0" smtClean="0"/>
              <a:t>мл</a:t>
            </a:r>
            <a:r>
              <a:rPr lang="en-US" sz="1600" dirty="0" smtClean="0"/>
              <a:t>)</a:t>
            </a:r>
            <a:r>
              <a:rPr lang="ru-RU" sz="1600" dirty="0" smtClean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Приложить пузырь </a:t>
            </a:r>
            <a:r>
              <a:rPr lang="ru-RU" sz="1600" dirty="0"/>
              <a:t>со </a:t>
            </a:r>
            <a:r>
              <a:rPr lang="ru-RU" sz="1600" dirty="0" smtClean="0"/>
              <a:t>льдом;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Вводить </a:t>
            </a:r>
            <a:r>
              <a:rPr lang="ru-RU" sz="1600" dirty="0"/>
              <a:t>антагонист ошибочно введенного лекарственного средства можно только по назначению </a:t>
            </a:r>
            <a:r>
              <a:rPr lang="ru-RU" sz="1600" dirty="0" smtClean="0"/>
              <a:t>врача;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Жгут </a:t>
            </a:r>
            <a:r>
              <a:rPr lang="ru-RU" sz="1600" dirty="0"/>
              <a:t>выше </a:t>
            </a:r>
            <a:r>
              <a:rPr lang="ru-RU" sz="1600" dirty="0" smtClean="0"/>
              <a:t>места инъекции.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50038" y="4841855"/>
            <a:ext cx="15624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400" b="1" dirty="0" smtClean="0">
                <a:solidFill>
                  <a:srgbClr val="543480"/>
                </a:solidFill>
              </a:rPr>
              <a:t>Лечение:</a:t>
            </a:r>
            <a:endParaRPr lang="ru-RU" sz="2400" b="1" dirty="0">
              <a:solidFill>
                <a:srgbClr val="54348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8554" y="2365185"/>
            <a:ext cx="1353751" cy="2707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118" y="2641217"/>
            <a:ext cx="1779118" cy="100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60693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115" y="779227"/>
            <a:ext cx="2949178" cy="565999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rgbClr val="543480"/>
                </a:solidFill>
                <a:latin typeface="Times New Roman" pitchFamily="18" charset="0"/>
                <a:cs typeface="Times New Roman" pitchFamily="18" charset="0"/>
              </a:rPr>
              <a:t>Поломка иглы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99937" y="494194"/>
            <a:ext cx="4629150" cy="125630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Возникает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при: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введении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иглы до самой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канюли;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использовании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старых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игл;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резком сокращении мышцы.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92647" y="1750499"/>
            <a:ext cx="20713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543480"/>
                </a:solidFill>
                <a:latin typeface="Times New Roman" pitchFamily="18" charset="0"/>
                <a:cs typeface="Times New Roman" pitchFamily="18" charset="0"/>
              </a:rPr>
              <a:t>Проявления:</a:t>
            </a:r>
            <a:endParaRPr lang="ru-RU" sz="2400" b="1" dirty="0">
              <a:solidFill>
                <a:srgbClr val="5434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42305" y="22121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Обломок иглы торчащий из кожи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10280" y="2689598"/>
            <a:ext cx="2403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543480"/>
                </a:solidFill>
                <a:latin typeface="Times New Roman" pitchFamily="18" charset="0"/>
                <a:cs typeface="Times New Roman" pitchFamily="18" charset="0"/>
              </a:rPr>
              <a:t>Профилактика: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25955" y="3179861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При </a:t>
            </a:r>
            <a:r>
              <a:rPr lang="ru-RU" sz="1600" dirty="0"/>
              <a:t>введении иглы оставлять </a:t>
            </a:r>
            <a:r>
              <a:rPr lang="ru-RU" sz="1600" dirty="0" smtClean="0"/>
              <a:t>0,5-0,7 мм </a:t>
            </a:r>
            <a:r>
              <a:rPr lang="ru-RU" sz="1600" dirty="0"/>
              <a:t>над </a:t>
            </a:r>
            <a:r>
              <a:rPr lang="ru-RU" sz="1600" dirty="0" smtClean="0"/>
              <a:t>кожей;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Проведение </a:t>
            </a:r>
            <a:r>
              <a:rPr lang="ru-RU" sz="1600" dirty="0"/>
              <a:t>перед </a:t>
            </a:r>
            <a:r>
              <a:rPr lang="ru-RU" sz="1600" dirty="0" smtClean="0"/>
              <a:t>инъекцией психопрофилактической беседы;</a:t>
            </a:r>
            <a:endParaRPr lang="ru-RU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Внутримышечные </a:t>
            </a:r>
            <a:r>
              <a:rPr lang="ru-RU" sz="1600" dirty="0"/>
              <a:t>инъекции </a:t>
            </a:r>
            <a:r>
              <a:rPr lang="ru-RU" sz="1600" dirty="0" smtClean="0"/>
              <a:t>делать </a:t>
            </a:r>
            <a:r>
              <a:rPr lang="ru-RU" sz="1600" dirty="0"/>
              <a:t>в положении </a:t>
            </a:r>
            <a:r>
              <a:rPr lang="ru-RU" sz="1600" dirty="0" smtClean="0"/>
              <a:t>лежа.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65176" y="5319420"/>
            <a:ext cx="28515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Удаление иглы </a:t>
            </a:r>
            <a:r>
              <a:rPr lang="ru-RU" sz="1600" dirty="0" smtClean="0"/>
              <a:t>пинцетом;</a:t>
            </a:r>
            <a:endParaRPr lang="ru-RU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Хирургическое </a:t>
            </a:r>
            <a:r>
              <a:rPr lang="ru-RU" sz="1600" dirty="0" smtClean="0"/>
              <a:t>удаление.</a:t>
            </a:r>
            <a:endParaRPr lang="ru-RU" sz="1600" dirty="0"/>
          </a:p>
          <a:p>
            <a:pPr marL="285750" indent="-285750">
              <a:buFont typeface="Arial" pitchFamily="34" charset="0"/>
              <a:buChar char="•"/>
            </a:pP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09712" y="4849805"/>
            <a:ext cx="15624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400" b="1" dirty="0" smtClean="0">
                <a:solidFill>
                  <a:srgbClr val="543480"/>
                </a:solidFill>
              </a:rPr>
              <a:t>Лечение:</a:t>
            </a:r>
            <a:endParaRPr lang="ru-RU" sz="2400" b="1" dirty="0">
              <a:solidFill>
                <a:srgbClr val="54348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66407" y="3077153"/>
            <a:ext cx="1564091" cy="1564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6474" y="4749521"/>
            <a:ext cx="2449580" cy="1899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517" y="1500616"/>
            <a:ext cx="2321780" cy="1427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599325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427" y="612250"/>
            <a:ext cx="2949178" cy="1701579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rgbClr val="543480"/>
                </a:solidFill>
                <a:latin typeface="Times New Roman" pitchFamily="18" charset="0"/>
                <a:cs typeface="Times New Roman" pitchFamily="18" charset="0"/>
              </a:rPr>
              <a:t>Некроз </a:t>
            </a:r>
            <a:r>
              <a:rPr lang="ru-RU" sz="2200" dirty="0"/>
              <a:t>— омертвление мягких</a:t>
            </a:r>
            <a:br>
              <a:rPr lang="ru-RU" sz="2200" dirty="0"/>
            </a:br>
            <a:r>
              <a:rPr lang="ru-RU" sz="2200" dirty="0" smtClean="0"/>
              <a:t>тканей.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8132" y="652008"/>
            <a:ext cx="4940494" cy="19095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Возникает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при: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Ошибочном введении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кожу раздражающего лекарственного средства;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Неудачной пункции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вены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(прокалывание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вены «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насквозь» или непопадания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вену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изначально).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6482" y="2330700"/>
            <a:ext cx="20713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543480"/>
                </a:solidFill>
                <a:latin typeface="Times New Roman" pitchFamily="18" charset="0"/>
                <a:cs typeface="Times New Roman" pitchFamily="18" charset="0"/>
              </a:rPr>
              <a:t>Проявления:</a:t>
            </a:r>
            <a:endParaRPr lang="ru-RU" sz="2400" b="1" dirty="0">
              <a:solidFill>
                <a:srgbClr val="5434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47319" y="2801993"/>
            <a:ext cx="45501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Пульсирующая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области инъекции;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Гиперемия;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Зона омертвления.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67643" y="3832261"/>
            <a:ext cx="2403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543480"/>
                </a:solidFill>
                <a:latin typeface="Times New Roman" pitchFamily="18" charset="0"/>
                <a:cs typeface="Times New Roman" pitchFamily="18" charset="0"/>
              </a:rPr>
              <a:t>Профилактика: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08389" y="436999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Медсестра должна проверять «попадание» в вену;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Своевременное обращение пациента к врачу.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54641" y="5486039"/>
            <a:ext cx="351050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Прекращение введения препарата;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Пузырь со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льдом;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Хирургическое вмешательство.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06041" y="4904254"/>
            <a:ext cx="15624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400" b="1" dirty="0" smtClean="0">
                <a:solidFill>
                  <a:srgbClr val="543480"/>
                </a:solidFill>
              </a:rPr>
              <a:t>Лечение:</a:t>
            </a:r>
            <a:endParaRPr lang="ru-RU" sz="2400" b="1" dirty="0">
              <a:solidFill>
                <a:srgbClr val="54348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821" y="2454096"/>
            <a:ext cx="3043071" cy="202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4058" y="5200991"/>
            <a:ext cx="1527500" cy="152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621970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991" y="842839"/>
            <a:ext cx="2949178" cy="8885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История создания</a:t>
            </a:r>
            <a:endParaRPr lang="ru-RU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868380" y="1837289"/>
            <a:ext cx="3170882" cy="3991555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Постинъекционные осложнения привлекли внимание врачей более ста лет назад, сразу после изобретения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шприца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1853 году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первых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инъекций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1855 году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Широкое внедрение в настоящее время в медицинскую практику одноразовых шприцов значительно облегчило и упростило процедуру внутримышечных и подкожных инъекций. Однако частота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постинъекционных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осложнений и их лечение все еще остаются одной из актуальных проблем.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3583" y="510871"/>
            <a:ext cx="1985755" cy="2780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235" y="4701208"/>
            <a:ext cx="260985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7931" y="2447594"/>
            <a:ext cx="2665989" cy="1665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495632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427" y="612250"/>
            <a:ext cx="2949178" cy="1701579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rgbClr val="543480"/>
                </a:solidFill>
                <a:latin typeface="Times New Roman" pitchFamily="18" charset="0"/>
                <a:cs typeface="Times New Roman" pitchFamily="18" charset="0"/>
              </a:rPr>
              <a:t>Гематома </a:t>
            </a:r>
            <a:r>
              <a:rPr lang="ru-RU" sz="2200" dirty="0"/>
              <a:t>— кровоизлияние под</a:t>
            </a:r>
            <a:br>
              <a:rPr lang="ru-RU" sz="2200" dirty="0"/>
            </a:br>
            <a:r>
              <a:rPr lang="ru-RU" sz="2200" dirty="0" smtClean="0"/>
              <a:t>кожу.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8132" y="652008"/>
            <a:ext cx="3521186" cy="12170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Возникает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при: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Проколе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двух стенок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вены;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Использовании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тупых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игл.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98003" y="1869035"/>
            <a:ext cx="20713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543480"/>
                </a:solidFill>
                <a:latin typeface="Times New Roman" pitchFamily="18" charset="0"/>
                <a:cs typeface="Times New Roman" pitchFamily="18" charset="0"/>
              </a:rPr>
              <a:t>Проявления:</a:t>
            </a:r>
            <a:endParaRPr lang="ru-RU" sz="2400" b="1" dirty="0">
              <a:solidFill>
                <a:srgbClr val="5434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58603" y="2330700"/>
            <a:ext cx="49049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Появление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 кожей кровоподтека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виде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багрового пятна;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67643" y="3140497"/>
            <a:ext cx="2403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543480"/>
                </a:solidFill>
                <a:latin typeface="Times New Roman" pitchFamily="18" charset="0"/>
                <a:cs typeface="Times New Roman" pitchFamily="18" charset="0"/>
              </a:rPr>
              <a:t>Профилактика: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36827" y="374184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Длительное </a:t>
            </a:r>
            <a:r>
              <a:rPr lang="ru-RU" sz="1600" dirty="0"/>
              <a:t>(3-5 </a:t>
            </a:r>
            <a:r>
              <a:rPr lang="ru-RU" sz="1600" dirty="0" smtClean="0"/>
              <a:t>мин) </a:t>
            </a:r>
            <a:r>
              <a:rPr lang="ru-RU" sz="1600" dirty="0"/>
              <a:t>и плотное </a:t>
            </a:r>
            <a:r>
              <a:rPr lang="ru-RU" sz="1600" dirty="0" smtClean="0"/>
              <a:t>прижатие места </a:t>
            </a:r>
            <a:r>
              <a:rPr lang="ru-RU" sz="1600" dirty="0"/>
              <a:t>и </a:t>
            </a:r>
            <a:r>
              <a:rPr lang="ru-RU" sz="1600" dirty="0" smtClean="0"/>
              <a:t>инъекции.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498326" y="4982653"/>
            <a:ext cx="35105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Прекращение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введения препарата;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Полуспиртовой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компресс.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72360" y="4446718"/>
            <a:ext cx="15624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400" b="1" dirty="0" smtClean="0">
                <a:solidFill>
                  <a:srgbClr val="543480"/>
                </a:solidFill>
              </a:rPr>
              <a:t>Лечение:</a:t>
            </a:r>
            <a:endParaRPr lang="ru-RU" sz="2400" b="1" dirty="0">
              <a:solidFill>
                <a:srgbClr val="54348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8536" y="2426361"/>
            <a:ext cx="2104522" cy="210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8616" y="4807135"/>
            <a:ext cx="2313831" cy="173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350673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011" y="629120"/>
            <a:ext cx="2949178" cy="1701579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543480"/>
                </a:solidFill>
                <a:latin typeface="Times New Roman" pitchFamily="18" charset="0"/>
                <a:cs typeface="Times New Roman" pitchFamily="18" charset="0"/>
              </a:rPr>
              <a:t>Тромбофлебит </a:t>
            </a:r>
            <a:r>
              <a:rPr lang="ru-RU" sz="2200" dirty="0"/>
              <a:t>— воспаление</a:t>
            </a:r>
            <a:br>
              <a:rPr lang="ru-RU" sz="2200" dirty="0"/>
            </a:br>
            <a:r>
              <a:rPr lang="ru-RU" sz="2200" dirty="0"/>
              <a:t>вены с образованием в ней </a:t>
            </a:r>
            <a:r>
              <a:rPr lang="ru-RU" sz="2200" dirty="0" smtClean="0"/>
              <a:t>тромба.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82062" y="803083"/>
            <a:ext cx="4940494" cy="14550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Возникает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при: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частых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венепункциях одной и той же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вены;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использовании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недостаточно острых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59018" y="2099867"/>
            <a:ext cx="20713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543480"/>
                </a:solidFill>
                <a:latin typeface="Times New Roman" pitchFamily="18" charset="0"/>
                <a:cs typeface="Times New Roman" pitchFamily="18" charset="0"/>
              </a:rPr>
              <a:t>Проявления:</a:t>
            </a:r>
            <a:endParaRPr lang="ru-RU" sz="2400" b="1" dirty="0">
              <a:solidFill>
                <a:srgbClr val="5434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9619" y="2487076"/>
            <a:ext cx="45501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Гиперемия кожи;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бразование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инфильтрата по ходу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вены;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Температура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тела может быть субфебрильной.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37313" y="3964404"/>
            <a:ext cx="2403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543480"/>
                </a:solidFill>
                <a:latin typeface="Times New Roman" pitchFamily="18" charset="0"/>
                <a:cs typeface="Times New Roman" pitchFamily="18" charset="0"/>
              </a:rPr>
              <a:t>Профилактика: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63116" y="445967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Чередование вен при </a:t>
            </a:r>
            <a:r>
              <a:rPr lang="ru-RU" sz="1600" dirty="0" smtClean="0"/>
              <a:t>венепункции;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Использование </a:t>
            </a:r>
            <a:r>
              <a:rPr lang="ru-RU" sz="1600" dirty="0"/>
              <a:t>острых </a:t>
            </a:r>
            <a:r>
              <a:rPr lang="ru-RU" sz="1600" dirty="0" smtClean="0"/>
              <a:t>игл.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82062" y="5596751"/>
            <a:ext cx="43514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Медикаментозное (прием флеботонических, противовоспалительных средств);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Хирургическое вмешательство.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76557" y="5171929"/>
            <a:ext cx="15624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400" b="1" dirty="0" smtClean="0">
                <a:solidFill>
                  <a:srgbClr val="543480"/>
                </a:solidFill>
              </a:rPr>
              <a:t>Лечение:</a:t>
            </a:r>
            <a:endParaRPr lang="ru-RU" sz="2400" b="1" dirty="0">
              <a:solidFill>
                <a:srgbClr val="543480"/>
              </a:solidFill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029" y="2370815"/>
            <a:ext cx="2801114" cy="280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247896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1144989"/>
            <a:ext cx="9112195" cy="3991554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Осложнения,</a:t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связанные с неправильным</a:t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выбором места</a:t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инъекции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17978451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157" y="1274154"/>
            <a:ext cx="2949178" cy="2090226"/>
          </a:xfrm>
        </p:spPr>
        <p:txBody>
          <a:bodyPr>
            <a:normAutofit fontScale="90000"/>
          </a:bodyPr>
          <a:lstStyle/>
          <a:p>
            <a:r>
              <a:rPr lang="ru-RU" sz="3100" b="1" dirty="0" err="1">
                <a:solidFill>
                  <a:srgbClr val="543480"/>
                </a:solidFill>
                <a:latin typeface="Times New Roman" pitchFamily="18" charset="0"/>
                <a:cs typeface="Times New Roman" pitchFamily="18" charset="0"/>
              </a:rPr>
              <a:t>Липодистрофия</a:t>
            </a:r>
            <a:r>
              <a:rPr lang="ru-RU" sz="3100" b="1" dirty="0">
                <a:solidFill>
                  <a:srgbClr val="5434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/>
              <a:t>— дистрофические изменения подкожной</a:t>
            </a:r>
            <a:br>
              <a:rPr lang="ru-RU" sz="2200" dirty="0"/>
            </a:br>
            <a:r>
              <a:rPr lang="ru-RU" sz="2200" dirty="0"/>
              <a:t>жировой клетчатки, связанные с</a:t>
            </a:r>
            <a:br>
              <a:rPr lang="ru-RU" sz="2200" dirty="0"/>
            </a:br>
            <a:r>
              <a:rPr lang="ru-RU" sz="2200" dirty="0"/>
              <a:t>уменьшением жировых </a:t>
            </a:r>
            <a:r>
              <a:rPr lang="ru-RU" sz="2200" dirty="0" smtClean="0"/>
              <a:t>клеток.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82062" y="803083"/>
            <a:ext cx="4940494" cy="10257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Возникает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при: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Введение инсулина в одни и те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же места.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39749" y="1639411"/>
            <a:ext cx="20713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543480"/>
                </a:solidFill>
                <a:latin typeface="Times New Roman" pitchFamily="18" charset="0"/>
                <a:cs typeface="Times New Roman" pitchFamily="18" charset="0"/>
              </a:rPr>
              <a:t>Проявления:</a:t>
            </a:r>
            <a:endParaRPr lang="ru-RU" sz="2400" b="1" dirty="0">
              <a:solidFill>
                <a:srgbClr val="5434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5177" y="2208102"/>
            <a:ext cx="52687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Общая или частичная потеря подкожного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жира в местах инъекций;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Ямки на коже.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10767" y="3014033"/>
            <a:ext cx="2403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543480"/>
                </a:solidFill>
                <a:latin typeface="Times New Roman" pitchFamily="18" charset="0"/>
                <a:cs typeface="Times New Roman" pitchFamily="18" charset="0"/>
              </a:rPr>
              <a:t>Профилактика: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61937" y="3550538"/>
            <a:ext cx="31010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Чередование </a:t>
            </a:r>
            <a:r>
              <a:rPr lang="ru-RU" sz="1600" dirty="0" smtClean="0"/>
              <a:t>мест инъекций .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23827" y="4647645"/>
            <a:ext cx="43514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Прием препаратов местного действия;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Массаж.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27375" y="4168610"/>
            <a:ext cx="15624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400" b="1" dirty="0" smtClean="0">
                <a:solidFill>
                  <a:srgbClr val="543480"/>
                </a:solidFill>
              </a:rPr>
              <a:t>Лечение:</a:t>
            </a:r>
            <a:endParaRPr lang="ru-RU" sz="2400" b="1" dirty="0">
              <a:solidFill>
                <a:srgbClr val="543480"/>
              </a:solidFill>
            </a:endParaRP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7960" y="3612010"/>
            <a:ext cx="2857500" cy="1866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0254" y="4995691"/>
            <a:ext cx="271918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944118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254" y="1079327"/>
            <a:ext cx="2949178" cy="1441236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 smtClean="0">
                <a:solidFill>
                  <a:srgbClr val="543480"/>
                </a:solidFill>
                <a:latin typeface="Times New Roman" pitchFamily="18" charset="0"/>
                <a:cs typeface="Times New Roman" pitchFamily="18" charset="0"/>
              </a:rPr>
              <a:t>Повреждение нервных стволов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82062" y="803083"/>
            <a:ext cx="4940494" cy="2002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Возникает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при: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Механическом повреждении иглой при неправильном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выборе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места инъекции;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Нахождении лекарственного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рядом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нервом;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акупорке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сосуда, питающего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нерв.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15682" y="2805646"/>
            <a:ext cx="20713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543480"/>
                </a:solidFill>
                <a:latin typeface="Times New Roman" pitchFamily="18" charset="0"/>
                <a:cs typeface="Times New Roman" pitchFamily="18" charset="0"/>
              </a:rPr>
              <a:t>Проявления:</a:t>
            </a:r>
            <a:endParaRPr lang="ru-RU" sz="2400" b="1" dirty="0">
              <a:solidFill>
                <a:srgbClr val="5434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85322" y="4200561"/>
            <a:ext cx="2403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543480"/>
                </a:solidFill>
                <a:latin typeface="Times New Roman" pitchFamily="18" charset="0"/>
                <a:cs typeface="Times New Roman" pitchFamily="18" charset="0"/>
              </a:rPr>
              <a:t>Профилактика: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26998" y="4680890"/>
            <a:ext cx="36705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Правильный </a:t>
            </a:r>
            <a:r>
              <a:rPr lang="ru-RU" sz="1600" dirty="0" smtClean="0"/>
              <a:t>выбор места </a:t>
            </a:r>
            <a:r>
              <a:rPr lang="ru-RU" sz="1600" dirty="0"/>
              <a:t>инъекции.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94413" y="5625653"/>
            <a:ext cx="43514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Медикаментозное;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Хирургическое вмешательство.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88907" y="5163988"/>
            <a:ext cx="15624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400" b="1" dirty="0" smtClean="0">
                <a:solidFill>
                  <a:srgbClr val="543480"/>
                </a:solidFill>
              </a:rPr>
              <a:t>Лечение:</a:t>
            </a:r>
            <a:endParaRPr lang="ru-RU" sz="2400" b="1" dirty="0">
              <a:solidFill>
                <a:srgbClr val="54348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65339" y="339565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Боль;</a:t>
            </a: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Нарушение/выпадение функции.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6168" y="2874261"/>
            <a:ext cx="2839171" cy="2335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08148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254" y="803082"/>
            <a:ext cx="2949178" cy="2043485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543480"/>
                </a:solidFill>
                <a:latin typeface="Times New Roman" pitchFamily="18" charset="0"/>
                <a:cs typeface="Times New Roman" pitchFamily="18" charset="0"/>
              </a:rPr>
              <a:t>Повреждение</a:t>
            </a:r>
            <a:br>
              <a:rPr lang="ru-RU" sz="3100" b="1" dirty="0">
                <a:solidFill>
                  <a:srgbClr val="5434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rgbClr val="543480"/>
                </a:solidFill>
                <a:latin typeface="Times New Roman" pitchFamily="18" charset="0"/>
                <a:cs typeface="Times New Roman" pitchFamily="18" charset="0"/>
              </a:rPr>
              <a:t>костной ткани (периостит</a:t>
            </a:r>
            <a:r>
              <a:rPr lang="ru-RU" sz="3100" b="1" dirty="0" smtClean="0">
                <a:solidFill>
                  <a:srgbClr val="54348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- воспаление надкостницы.</a:t>
            </a:r>
            <a:endParaRPr lang="ru-RU" sz="3100" b="1" dirty="0">
              <a:solidFill>
                <a:srgbClr val="5434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7127" y="644057"/>
            <a:ext cx="4940494" cy="1176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Возникает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при: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Механическом повреждении иглой при неправильном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выборе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места инъекции.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49664" y="1771731"/>
            <a:ext cx="20713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543480"/>
                </a:solidFill>
                <a:latin typeface="Times New Roman" pitchFamily="18" charset="0"/>
                <a:cs typeface="Times New Roman" pitchFamily="18" charset="0"/>
              </a:rPr>
              <a:t>Проявления:</a:t>
            </a:r>
            <a:endParaRPr lang="ru-RU" sz="2400" b="1" dirty="0">
              <a:solidFill>
                <a:srgbClr val="5434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30881" y="4111503"/>
            <a:ext cx="2403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543480"/>
                </a:solidFill>
                <a:latin typeface="Times New Roman" pitchFamily="18" charset="0"/>
                <a:cs typeface="Times New Roman" pitchFamily="18" charset="0"/>
              </a:rPr>
              <a:t>Профилактика: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97300" y="4665911"/>
            <a:ext cx="36705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Правильный </a:t>
            </a:r>
            <a:r>
              <a:rPr lang="ru-RU" sz="1600" dirty="0" smtClean="0"/>
              <a:t>выбор места </a:t>
            </a:r>
            <a:r>
              <a:rPr lang="ru-RU" sz="1600" dirty="0"/>
              <a:t>инъекции.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82811" y="5625654"/>
            <a:ext cx="43514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Медикаментозное;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Хирургическое вмешательство.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46030" y="5163989"/>
            <a:ext cx="15624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400" b="1" dirty="0" smtClean="0">
                <a:solidFill>
                  <a:srgbClr val="543480"/>
                </a:solidFill>
              </a:rPr>
              <a:t>Лечение:</a:t>
            </a:r>
            <a:endParaRPr lang="ru-RU" sz="2400" b="1" dirty="0">
              <a:solidFill>
                <a:srgbClr val="54348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6030" y="2241794"/>
            <a:ext cx="26785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Боль;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Припухлость;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Отечность;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Гиперемия;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Появление гноя;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Высокая температура.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848548"/>
            <a:ext cx="3055532" cy="2204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022050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513" y="967655"/>
            <a:ext cx="2930292" cy="995125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 smtClean="0">
                <a:solidFill>
                  <a:srgbClr val="543480"/>
                </a:solidFill>
                <a:latin typeface="Times New Roman" pitchFamily="18" charset="0"/>
                <a:cs typeface="Times New Roman" pitchFamily="18" charset="0"/>
              </a:rPr>
              <a:t>Аллергические реакции 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65778" y="305784"/>
            <a:ext cx="4992178" cy="11594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Возникает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при: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Индивидуальной чувствительности организма к лекарственному препарату.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75337" y="1465218"/>
            <a:ext cx="20713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543480"/>
                </a:solidFill>
                <a:latin typeface="Times New Roman" pitchFamily="18" charset="0"/>
                <a:cs typeface="Times New Roman" pitchFamily="18" charset="0"/>
              </a:rPr>
              <a:t>Проявления:</a:t>
            </a:r>
            <a:endParaRPr lang="ru-RU" sz="2400" b="1" dirty="0">
              <a:solidFill>
                <a:srgbClr val="5434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63276" y="1897306"/>
            <a:ext cx="34876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Гиперемия;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Зуд;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Отек;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Местное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повышение температуры;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Заложенность носа;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Сыпь;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Острый конъюнктивит;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тека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Квинке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нафилактический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шок.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64996" y="3869912"/>
            <a:ext cx="2403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543480"/>
                </a:solidFill>
                <a:latin typeface="Times New Roman" pitchFamily="18" charset="0"/>
                <a:cs typeface="Times New Roman" pitchFamily="18" charset="0"/>
              </a:rPr>
              <a:t>Профилактика: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24454" y="4331577"/>
            <a:ext cx="51195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Перед первой инъекцией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спрашивать у пациента 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переносимости тех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или иных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лекарственных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препаратов;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титульном листе истории болезни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должны  быть данные о непереносимости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лекарственных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препаратов.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67834" y="5624157"/>
            <a:ext cx="366994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Медикаментозное;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Пузырь со льдом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(сразу при появлении признаков аллергии).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22052" y="5136915"/>
            <a:ext cx="15624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400" b="1" dirty="0" smtClean="0">
                <a:solidFill>
                  <a:srgbClr val="543480"/>
                </a:solidFill>
              </a:rPr>
              <a:t>Лечение:</a:t>
            </a:r>
            <a:endParaRPr lang="ru-RU" sz="2400" b="1" dirty="0">
              <a:solidFill>
                <a:srgbClr val="54348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1135" y="5265435"/>
            <a:ext cx="2159816" cy="141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681" y="2057384"/>
            <a:ext cx="2091957" cy="2950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187235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Выноска-облако 12"/>
          <p:cNvSpPr/>
          <p:nvPr/>
        </p:nvSpPr>
        <p:spPr>
          <a:xfrm>
            <a:off x="1689332" y="4205430"/>
            <a:ext cx="3196424" cy="1916265"/>
          </a:xfrm>
          <a:prstGeom prst="cloudCallout">
            <a:avLst/>
          </a:prstGeom>
          <a:solidFill>
            <a:srgbClr val="FFFF6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Выноска-облако 13"/>
          <p:cNvSpPr/>
          <p:nvPr/>
        </p:nvSpPr>
        <p:spPr>
          <a:xfrm>
            <a:off x="5555553" y="3579304"/>
            <a:ext cx="3196424" cy="1916265"/>
          </a:xfrm>
          <a:prstGeom prst="cloudCallout">
            <a:avLst/>
          </a:prstGeom>
          <a:solidFill>
            <a:srgbClr val="FCA7DE"/>
          </a:solidFill>
          <a:ln>
            <a:solidFill>
              <a:srgbClr val="7681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Выноска-облако 11"/>
          <p:cNvSpPr/>
          <p:nvPr/>
        </p:nvSpPr>
        <p:spPr>
          <a:xfrm>
            <a:off x="4430023" y="1379320"/>
            <a:ext cx="3470744" cy="2082779"/>
          </a:xfrm>
          <a:prstGeom prst="cloudCallout">
            <a:avLst/>
          </a:prstGeom>
          <a:solidFill>
            <a:srgbClr val="92D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649700" y="1670946"/>
            <a:ext cx="3196424" cy="1916265"/>
          </a:xfrm>
          <a:prstGeom prst="cloudCallout">
            <a:avLst/>
          </a:prstGeom>
          <a:solidFill>
            <a:srgbClr val="CCA8F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62891" y="373078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ОБЩИЕ ПРИНЦИПЫ ПРОФИЛАКТИКИ</a:t>
            </a:r>
            <a:br>
              <a:rPr lang="ru-RU" sz="2800" b="1" dirty="0">
                <a:solidFill>
                  <a:srgbClr val="0070C0"/>
                </a:solidFill>
              </a:rPr>
            </a:br>
            <a:r>
              <a:rPr lang="ru-RU" sz="2800" b="1" dirty="0">
                <a:solidFill>
                  <a:srgbClr val="0070C0"/>
                </a:solidFill>
              </a:rPr>
              <a:t>ПОСТИНЪЕКЦИОННЫХ ОСЛОЖНЕНИЙ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04912" y="1963928"/>
            <a:ext cx="2286000" cy="13111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Обработка кожных покровов пациента 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перед инъекцией.</a:t>
            </a:r>
            <a:endParaRPr lang="ru-RU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30023" y="1804902"/>
            <a:ext cx="34707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Соблюдение техники обработки рук медицинского персонала.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28073" y="3733619"/>
            <a:ext cx="28513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Систематическая смена места инъекции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58614" y="4726128"/>
            <a:ext cx="28578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Тщательный выбор места инъекции.</a:t>
            </a:r>
          </a:p>
        </p:txBody>
      </p:sp>
    </p:spTree>
    <p:extLst>
      <p:ext uri="{BB962C8B-B14F-4D97-AF65-F5344CB8AC3E}">
        <p14:creationId xmlns:p14="http://schemas.microsoft.com/office/powerpoint/2010/main" xmlns="" val="7938131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9185" y="1392142"/>
            <a:ext cx="6138407" cy="4092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048895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9624" y="580445"/>
            <a:ext cx="7886700" cy="5120639"/>
          </a:xfrm>
        </p:spPr>
        <p:txBody>
          <a:bodyPr>
            <a:normAutofit fontScale="70000" lnSpcReduction="20000"/>
          </a:bodyPr>
          <a:lstStyle/>
          <a:p>
            <a:pPr>
              <a:buBlip>
                <a:blip r:embed="rId2"/>
              </a:buBlip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Современная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медицина немыслима без применения большого количества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инъекций, 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целью лечения, иммунизации и диагностических исследований. Параллельно с увеличением числа инъекций нарастает и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число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постинъекционных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осложнений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Учитывая </a:t>
            </a:r>
            <a:r>
              <a:rPr lang="ru-RU" b="1" dirty="0">
                <a:solidFill>
                  <a:srgbClr val="543480"/>
                </a:solidFill>
                <a:latin typeface="Times New Roman" pitchFamily="18" charset="0"/>
                <a:cs typeface="Times New Roman" pitchFamily="18" charset="0"/>
              </a:rPr>
              <a:t>частоту заболевания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>
                <a:solidFill>
                  <a:srgbClr val="543480"/>
                </a:solidFill>
                <a:latin typeface="Times New Roman" pitchFamily="18" charset="0"/>
                <a:cs typeface="Times New Roman" pitchFamily="18" charset="0"/>
              </a:rPr>
              <a:t>постепенное ее нарастание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>
                <a:solidFill>
                  <a:srgbClr val="543480"/>
                </a:solidFill>
                <a:latin typeface="Times New Roman" pitchFamily="18" charset="0"/>
                <a:cs typeface="Times New Roman" pitchFamily="18" charset="0"/>
              </a:rPr>
              <a:t>причастность медицинских работников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 возникновению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постинъекционных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осложнений и </a:t>
            </a:r>
            <a:r>
              <a:rPr lang="ru-RU" b="1" dirty="0">
                <a:solidFill>
                  <a:srgbClr val="543480"/>
                </a:solidFill>
                <a:latin typeface="Times New Roman" pitchFamily="18" charset="0"/>
                <a:cs typeface="Times New Roman" pitchFamily="18" charset="0"/>
              </a:rPr>
              <a:t>неудовлетворительные результаты лечения данной </a:t>
            </a:r>
            <a:r>
              <a:rPr lang="ru-RU" b="1" dirty="0" smtClean="0">
                <a:solidFill>
                  <a:srgbClr val="543480"/>
                </a:solidFill>
                <a:latin typeface="Times New Roman" pitchFamily="18" charset="0"/>
                <a:cs typeface="Times New Roman" pitchFamily="18" charset="0"/>
              </a:rPr>
              <a:t>патологии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следует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обратить внимание на причины возникновения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постинъекционных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осложнений: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кем и когда выполненные инъекции чаще ведут 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осложнениям;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лекарственные препараты чаще осложняются абсцессами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флегмонами?;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аков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механизм развития патологического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процесса?;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Какими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методами можно уточнить диагноз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постинъекционного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осложнения?;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метод лечения будет оптимальным при выборе лечения в каждом конкретном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случае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1306" y="3427013"/>
            <a:ext cx="1626043" cy="1626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153962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6693" y="5376311"/>
            <a:ext cx="4730750" cy="71913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2011036" y="3359428"/>
            <a:ext cx="4716407" cy="706816"/>
          </a:xfrm>
          <a:prstGeom prst="rect">
            <a:avLst/>
          </a:prstGeom>
          <a:solidFill>
            <a:srgbClr val="7681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4587" y="960080"/>
            <a:ext cx="1721459" cy="11871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108959" y="960080"/>
            <a:ext cx="2520563" cy="1187152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746" y="960080"/>
            <a:ext cx="2234028" cy="11871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76879" y="375762"/>
            <a:ext cx="18168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Появление новых лекарственных препаратов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26240" y="1085402"/>
            <a:ext cx="228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</a:rPr>
              <a:t>Увеличение объема медицинской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</a:rPr>
              <a:t>помощи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6517" y="946903"/>
            <a:ext cx="20524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</a:rPr>
              <a:t>Повышение доступности медицинской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</a:rPr>
              <a:t>помощи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083239" y="33896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УВЕЛИЧЕНИЕ </a:t>
            </a:r>
            <a:r>
              <a:rPr lang="ru-RU" dirty="0"/>
              <a:t>КОЛИЧЕСТВА</a:t>
            </a:r>
          </a:p>
          <a:p>
            <a:pPr algn="ctr"/>
            <a:r>
              <a:rPr lang="ru-RU" dirty="0"/>
              <a:t>ВЫПОЛНЯЕМЫХ ИНЪЕКЦИЙ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3737111" y="2361537"/>
            <a:ext cx="1264258" cy="842838"/>
          </a:xfrm>
          <a:prstGeom prst="downArrow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0426" y="4352303"/>
            <a:ext cx="131762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083238" y="546289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УВЕЛИЧЕНИЕ </a:t>
            </a:r>
            <a:r>
              <a:rPr lang="ru-RU" dirty="0"/>
              <a:t>КОЛИЧЕСТВА</a:t>
            </a:r>
          </a:p>
          <a:p>
            <a:pPr algn="ctr"/>
            <a:r>
              <a:rPr lang="ru-RU" dirty="0"/>
              <a:t>ПОСТИНЪЕКЦИОННЫХ ОСЛОЖНЕНИЙ</a:t>
            </a:r>
          </a:p>
        </p:txBody>
      </p:sp>
    </p:spTree>
    <p:extLst>
      <p:ext uri="{BB962C8B-B14F-4D97-AF65-F5344CB8AC3E}">
        <p14:creationId xmlns:p14="http://schemas.microsoft.com/office/powerpoint/2010/main" xmlns="" val="24126852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0112" y="5063669"/>
            <a:ext cx="5108575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0113" y="3996456"/>
            <a:ext cx="5108575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2800" y="2932809"/>
            <a:ext cx="5108575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Блок-схема: карточка 7"/>
          <p:cNvSpPr/>
          <p:nvPr/>
        </p:nvSpPr>
        <p:spPr>
          <a:xfrm>
            <a:off x="2082800" y="1828800"/>
            <a:ext cx="5096786" cy="874643"/>
          </a:xfrm>
          <a:prstGeom prst="flowChartPunchedCard">
            <a:avLst/>
          </a:prstGeom>
          <a:solidFill>
            <a:srgbClr val="CCA8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906449"/>
            <a:ext cx="7886700" cy="7842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ПРИЧИНЫ ПОСТИНЪЕКЦИОННЫХ ОСЛОЖНЕНИЙ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071011" y="1976700"/>
            <a:ext cx="5310974" cy="7267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НЕДОСТАТОК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ЗНАНИЙ 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ПАТОГЕНЕЗЕ ПОСТИНЪЕКЦИОННЫХ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ОСЛОЖНЕНИЙ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30934" y="5182621"/>
            <a:ext cx="4948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НАРУШЕНИЕ ТЕХНИКИ ВЫПОЛНЕНИЯ ИНЪЕКЦИЙ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42723" y="3190261"/>
            <a:ext cx="431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НАРУШЕНИЕ ПРАВИЛ АСПЕТИКИ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42723" y="4216074"/>
            <a:ext cx="50359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НАРУШЕНИЕ ТЕХНИКИ ВВЕДЕНИЯ ЛЕКАРСТВЕННЫХ ПРЕПАРАТОВ</a:t>
            </a:r>
          </a:p>
        </p:txBody>
      </p:sp>
    </p:spTree>
    <p:extLst>
      <p:ext uri="{BB962C8B-B14F-4D97-AF65-F5344CB8AC3E}">
        <p14:creationId xmlns:p14="http://schemas.microsoft.com/office/powerpoint/2010/main" xmlns="" val="30380267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01412174"/>
              </p:ext>
            </p:extLst>
          </p:nvPr>
        </p:nvGraphicFramePr>
        <p:xfrm>
          <a:off x="1264258" y="461176"/>
          <a:ext cx="6543923" cy="55296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79875"/>
                <a:gridCol w="2425147"/>
                <a:gridCol w="2138901"/>
              </a:tblGrid>
              <a:tr h="718056">
                <a:tc gridSpan="3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КЛАССИФИКАЦИЯ ПОСТИНЪЕКЦИОННЫХ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ОСЛОЖНЕНИЙ</a:t>
                      </a:r>
                      <a:endParaRPr lang="ru-RU" b="1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4806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Осложнения,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связанные с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нарушением правил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асептики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Осложнения,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связанные с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нарушением техники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выполнения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инъекций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Осложнения,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связанные с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неправильным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выбором места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инъекции</a:t>
                      </a:r>
                    </a:p>
                    <a:p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0664">
                <a:tc>
                  <a:txBody>
                    <a:bodyPr/>
                    <a:lstStyle/>
                    <a:p>
                      <a:pPr marL="285750" indent="-285750" algn="l">
                        <a:buFont typeface="Wingdings" pitchFamily="2" charset="2"/>
                        <a:buChar char="v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Инфильтрат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itchFamily="2" charset="2"/>
                        <a:buChar char="v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Воздушная эмболия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Липодистрофия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8297">
                <a:tc>
                  <a:txBody>
                    <a:bodyPr/>
                    <a:lstStyle/>
                    <a:p>
                      <a:pPr marL="285750" indent="-285750" algn="l">
                        <a:buFont typeface="Wingdings" pitchFamily="2" charset="2"/>
                        <a:buChar char="v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Абсцесс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285750" indent="-285750" algn="l">
                        <a:buFont typeface="Wingdings" pitchFamily="2" charset="2"/>
                        <a:buChar char="v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Ошибочное введение ЛП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Повреждение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нервных стволов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6652">
                <a:tc rowSpan="6">
                  <a:txBody>
                    <a:bodyPr/>
                    <a:lstStyle/>
                    <a:p>
                      <a:pPr marL="285750" indent="-285750" algn="l">
                        <a:buFont typeface="Wingdings" pitchFamily="2" charset="2"/>
                        <a:buChar char="v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Отдаленные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осложнения</a:t>
                      </a:r>
                    </a:p>
                    <a:p>
                      <a:pPr marL="0" indent="0" algn="l">
                        <a:buFont typeface="Wingdings" pitchFamily="2" charset="2"/>
                        <a:buNone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(сепсис, гепатиты,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ВИЧ-инфекция)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49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Поломка иглы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498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Повреждение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костной ткани (периостит)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75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dirty="0" smtClean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Некроз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80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itchFamily="2" charset="2"/>
                        <a:buChar char="v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Гематома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30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dirty="0" smtClean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Тромбофлебит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05921489"/>
              </p:ext>
            </p:extLst>
          </p:nvPr>
        </p:nvGraphicFramePr>
        <p:xfrm>
          <a:off x="1304013" y="6313336"/>
          <a:ext cx="6480313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80313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Аллергические реакции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080181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23888" y="1296063"/>
            <a:ext cx="7886700" cy="39915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Осложнения, связанные </a:t>
            </a:r>
            <a:r>
              <a:rPr lang="ru-RU" sz="6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br>
              <a:rPr lang="ru-RU" sz="6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нарушением правил</a:t>
            </a:r>
            <a:br>
              <a:rPr lang="ru-RU" sz="6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асептики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549345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201" y="719592"/>
            <a:ext cx="2949178" cy="16002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Инфильтрат</a:t>
            </a:r>
            <a:r>
              <a:rPr lang="ru-RU" dirty="0"/>
              <a:t> - </a:t>
            </a:r>
            <a:r>
              <a:rPr lang="ru-RU" sz="2200" dirty="0" smtClean="0"/>
              <a:t>образуется </a:t>
            </a:r>
            <a:r>
              <a:rPr lang="ru-RU" sz="2200" dirty="0"/>
              <a:t>при попадании лекарства в подкожную клетчатку.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898498"/>
            <a:ext cx="4629150" cy="496255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Возникает, если: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а) инъекция выполнена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тупой иглой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б) для внутримышечной инъекции используется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короткая игла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предназначенная </a:t>
            </a:r>
            <a:r>
              <a:rPr lang="ru-RU" b="1" i="1" dirty="0">
                <a:solidFill>
                  <a:srgbClr val="9A4848"/>
                </a:solidFill>
                <a:latin typeface="Times New Roman" pitchFamily="18" charset="0"/>
                <a:cs typeface="Times New Roman" pitchFamily="18" charset="0"/>
              </a:rPr>
              <a:t>для внутрикожных или подкожных инъекций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(некоторые лекарственные средства при внутримышечном введении короткой иглой вызывают сильное химическое раздражение тканей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в) неточный выбор места инъекции;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г) частые инъекции в одно и то же место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д) быстрое введение лекарственного средства.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Инфильтрат характеризуется образованием уплотнения в месте инъекции, которое легко определяется при пальпации (ощупывании).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446" y="2585333"/>
            <a:ext cx="2949933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242083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653697" y="806520"/>
            <a:ext cx="3868340" cy="82391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Проявление: 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645745" y="1725848"/>
            <a:ext cx="3868340" cy="3684588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Уплотнение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Гиперемия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Болезненность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4032801" y="774714"/>
            <a:ext cx="3887391" cy="82391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Профилактика: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4"/>
          </p:nvPr>
        </p:nvSpPr>
        <p:spPr>
          <a:xfrm>
            <a:off x="3941198" y="1725847"/>
            <a:ext cx="4646906" cy="3124449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Соблюдение правил асептики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выполнении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инъекций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игл соответствующей длины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Выбор места инъекции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9043" y="4611909"/>
            <a:ext cx="2074797" cy="1768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" y="3450493"/>
            <a:ext cx="3392557" cy="190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278819" y="5919008"/>
            <a:ext cx="33247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Согревающий компресс</a:t>
            </a:r>
          </a:p>
        </p:txBody>
      </p:sp>
      <p:sp>
        <p:nvSpPr>
          <p:cNvPr id="18" name="Текст 8"/>
          <p:cNvSpPr txBox="1">
            <a:spLocks/>
          </p:cNvSpPr>
          <p:nvPr/>
        </p:nvSpPr>
        <p:spPr>
          <a:xfrm>
            <a:off x="2007027" y="5095096"/>
            <a:ext cx="3868340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Лечение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75162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487</TotalTime>
  <Words>1460</Words>
  <Application>Microsoft Office PowerPoint</Application>
  <PresentationFormat>Экран (4:3)</PresentationFormat>
  <Paragraphs>305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Office Theme</vt:lpstr>
      <vt:lpstr>Постинъекционные осложнения</vt:lpstr>
      <vt:lpstr>История создания</vt:lpstr>
      <vt:lpstr>Слайд 3</vt:lpstr>
      <vt:lpstr>Слайд 4</vt:lpstr>
      <vt:lpstr>ПРИЧИНЫ ПОСТИНЪЕКЦИОННЫХ ОСЛОЖНЕНИЙ</vt:lpstr>
      <vt:lpstr>Слайд 6</vt:lpstr>
      <vt:lpstr>Осложнения, связанные с нарушением правил асептики </vt:lpstr>
      <vt:lpstr>Инфильтрат - образуется при попадании лекарства в подкожную клетчатку.</vt:lpstr>
      <vt:lpstr>Слайд 9</vt:lpstr>
      <vt:lpstr>Абсцесс — гнойное воспаление мягких тканей с образованием полости, заполненной гноем и отграниченной от окружающих тканей пиогенной мембраной.</vt:lpstr>
      <vt:lpstr>Слайд 11</vt:lpstr>
      <vt:lpstr>Отдаленные осложнения - возникают через 2—6 месяцев после инъекции.</vt:lpstr>
      <vt:lpstr>Слайд 13</vt:lpstr>
      <vt:lpstr>Слайд 14</vt:lpstr>
      <vt:lpstr>ОСЛОЖНЕНИЯ, СВЯЗАННЫЕ С НАРУШЕНИЕМ ТЕХНИКИ ВЫПОЛНЕНИЯ ИНЪЕКЦИЙ</vt:lpstr>
      <vt:lpstr>Воздушная эмболия —попадание воздуха в вену.</vt:lpstr>
      <vt:lpstr>Ошибочное введение лекарственных препаратов</vt:lpstr>
      <vt:lpstr>Поломка иглы</vt:lpstr>
      <vt:lpstr>Некроз — омертвление мягких тканей.</vt:lpstr>
      <vt:lpstr>Гематома — кровоизлияние под кожу.</vt:lpstr>
      <vt:lpstr>Тромбофлебит — воспаление вены с образованием в ней тромба.</vt:lpstr>
      <vt:lpstr>Осложнения, связанные с неправильным выбором места инъекции</vt:lpstr>
      <vt:lpstr>Липодистрофия — дистрофические изменения подкожной жировой клетчатки, связанные с уменьшением жировых клеток.</vt:lpstr>
      <vt:lpstr>Повреждение нервных стволов</vt:lpstr>
      <vt:lpstr>Повреждение костной ткани (периостит) - воспаление надкостницы.</vt:lpstr>
      <vt:lpstr>Аллергические реакции </vt:lpstr>
      <vt:lpstr>ОБЩИЕ ПРИНЦИПЫ ПРОФИЛАКТИКИ ПОСТИНЪЕКЦИОННЫХ ОСЛОЖНЕНИЙ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Елена</cp:lastModifiedBy>
  <cp:revision>36</cp:revision>
  <dcterms:created xsi:type="dcterms:W3CDTF">2019-02-21T15:01:25Z</dcterms:created>
  <dcterms:modified xsi:type="dcterms:W3CDTF">2026-04-03T09:10:29Z</dcterms:modified>
</cp:coreProperties>
</file>