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285" r:id="rId2"/>
    <p:sldId id="257" r:id="rId3"/>
    <p:sldId id="258" r:id="rId4"/>
    <p:sldId id="274" r:id="rId5"/>
    <p:sldId id="275" r:id="rId6"/>
    <p:sldId id="284" r:id="rId7"/>
    <p:sldId id="276" r:id="rId8"/>
    <p:sldId id="259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62" r:id="rId23"/>
    <p:sldId id="263" r:id="rId24"/>
    <p:sldId id="268" r:id="rId25"/>
    <p:sldId id="270" r:id="rId26"/>
    <p:sldId id="279" r:id="rId27"/>
    <p:sldId id="264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E21DFC5D-25F8-426A-8F4D-800ED0596785}">
          <p14:sldIdLst/>
        </p14:section>
        <p14:section name="Раздел по умолчанию" id="{31B4C926-47EF-445C-B6F1-F9A233C3E255}">
          <p14:sldIdLst>
            <p14:sldId id="285"/>
            <p14:sldId id="257"/>
            <p14:sldId id="258"/>
            <p14:sldId id="274"/>
            <p14:sldId id="275"/>
            <p14:sldId id="284"/>
            <p14:sldId id="276"/>
            <p14:sldId id="259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62"/>
            <p14:sldId id="263"/>
            <p14:sldId id="268"/>
            <p14:sldId id="270"/>
            <p14:sldId id="279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48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41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1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4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28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0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1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0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66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90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4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3641-2064-4610-A265-061A4EABF398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DB81-262F-4644-837D-59A8993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80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Лекция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«Организация питания 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в стационаре».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puzyrzhelchnyj.ru/wp-content/uploads/2016/03/skachannye-faj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3005"/>
            <a:ext cx="3816425" cy="25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7705EAB-F0C0-C948-B0E7-1CF8CF045BEF}"/>
              </a:ext>
            </a:extLst>
          </p:cNvPr>
          <p:cNvSpPr/>
          <p:nvPr/>
        </p:nvSpPr>
        <p:spPr>
          <a:xfrm>
            <a:off x="3995936" y="53451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 (а):</a:t>
            </a:r>
            <a:endParaRPr lang="ru-RU" altLang="ru-RU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</a:t>
            </a:r>
            <a:endParaRPr lang="ru-RU" altLang="ru-RU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Лизунова Е.Н.</a:t>
            </a:r>
            <a:endParaRPr lang="ru-RU" altLang="ru-RU" b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AEBE114-EC38-2B4B-AD0D-98599F1534C9}"/>
              </a:ext>
            </a:extLst>
          </p:cNvPr>
          <p:cNvSpPr/>
          <p:nvPr/>
        </p:nvSpPr>
        <p:spPr>
          <a:xfrm>
            <a:off x="467544" y="33265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Макушинский многопрофильный филиал ГБПОУ КБМК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4717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Требования к диетам: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Показания и цель применения.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Энергетическая ценность (калорийность)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Химический состав — соотношение белков, жиров, уг­леводов, количество витаминов, минеральных веществ, воды.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Физические свойства пищи — объем, масса, консистенция, темпера­тура </a:t>
            </a:r>
          </a:p>
          <a:p>
            <a:pPr lvl="0"/>
            <a:r>
              <a:rPr lang="ru-RU" sz="2800" b="1" dirty="0">
                <a:solidFill>
                  <a:srgbClr val="0070C0"/>
                </a:solidFill>
              </a:rPr>
              <a:t>(холодные продукты не ниже 15 °С, горячие — не выше 57-62 °С, </a:t>
            </a:r>
            <a:r>
              <a:rPr lang="ru-RU" sz="2800" b="1" dirty="0">
                <a:solidFill>
                  <a:srgbClr val="C00000"/>
                </a:solidFill>
              </a:rPr>
              <a:t>оптимально 35-37 °С</a:t>
            </a:r>
            <a:r>
              <a:rPr lang="ru-RU" sz="2800" b="1" dirty="0">
                <a:solidFill>
                  <a:srgbClr val="0070C0"/>
                </a:solidFill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Перечень разрешенных пищевых продуктов.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80370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Кулинарная обработка — степень измельчения продук­тов, отваривание, тушение, приготовление на пару.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Режим питания — кратность приемов, распределение суточного рациона между приемами пищи, время приема пищи.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Ограничения и исключения в рационе.</a:t>
            </a:r>
          </a:p>
        </p:txBody>
      </p:sp>
    </p:spTree>
    <p:extLst>
      <p:ext uri="{BB962C8B-B14F-4D97-AF65-F5344CB8AC3E}">
        <p14:creationId xmlns:p14="http://schemas.microsoft.com/office/powerpoint/2010/main" xmlns="" val="164751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352928" cy="5832648"/>
          </a:xfrm>
        </p:spPr>
        <p:txBody>
          <a:bodyPr>
            <a:normAutofit/>
          </a:bodyPr>
          <a:lstStyle/>
          <a:p>
            <a:r>
              <a:rPr lang="ru-RU" sz="2800" b="1" dirty="0"/>
              <a:t>     Длительность применения той или иной диеты определяется врачом. Номер диеты врач записывает в лист назначений «Медицинской карты стационарного больного»</a:t>
            </a:r>
          </a:p>
          <a:p>
            <a:r>
              <a:rPr lang="ru-RU" sz="2800" b="1" dirty="0"/>
              <a:t>  Палатная медсестра ежедневно утром составляет список пациентов, находящихся на стационарном лечении, где отмечает номер палаты, Ф.И.О. пациента, номер диетического стола, назначенного врачом.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Порционное требование составляют в 2 экземплярах: для раздаточной и старшей медсестры. </a:t>
            </a:r>
          </a:p>
        </p:txBody>
      </p:sp>
    </p:spTree>
    <p:extLst>
      <p:ext uri="{BB962C8B-B14F-4D97-AF65-F5344CB8AC3E}">
        <p14:creationId xmlns:p14="http://schemas.microsoft.com/office/powerpoint/2010/main" xmlns="" val="384720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705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Порционное требование для пищеблока составляет старшая медсестра отделения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     Старшая медсестра суммирует порционные требования </a:t>
            </a:r>
            <a:r>
              <a:rPr lang="ru-RU" sz="2400" b="1" dirty="0" err="1"/>
              <a:t>палaтных</a:t>
            </a:r>
            <a:r>
              <a:rPr lang="ru-RU" sz="2400" b="1" dirty="0"/>
              <a:t> медсестер и составляет </a:t>
            </a:r>
            <a:r>
              <a:rPr lang="ru-RU" sz="2400" b="1" dirty="0" err="1"/>
              <a:t>порционник</a:t>
            </a:r>
            <a:r>
              <a:rPr lang="ru-RU" sz="2400" b="1" dirty="0"/>
              <a:t> по форме № 1-84.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68863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328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</a:t>
            </a:r>
            <a:r>
              <a:rPr lang="ru-RU" sz="3200" b="1" dirty="0"/>
              <a:t>В течение многих лет в основе лечебного стационарного питания была заложена </a:t>
            </a:r>
            <a:r>
              <a:rPr lang="ru-RU" sz="3200" b="1" dirty="0">
                <a:solidFill>
                  <a:srgbClr val="FF0000"/>
                </a:solidFill>
              </a:rPr>
              <a:t>номерная система из 15 диет, предложенная М.И. Певзнером</a:t>
            </a:r>
            <a:r>
              <a:rPr lang="ru-RU" sz="3200" b="1" dirty="0"/>
              <a:t>.</a:t>
            </a:r>
          </a:p>
          <a:p>
            <a:r>
              <a:rPr lang="ru-RU" sz="3200" b="1" dirty="0"/>
              <a:t>     В настоящее время в соответствии с Приказом РФ №330-2003г. «О мерах по совершенствованию лечебного питания в лечебно-профилактических учреждениях РФ» действует </a:t>
            </a:r>
            <a:r>
              <a:rPr lang="ru-RU" sz="3200" b="1" dirty="0">
                <a:solidFill>
                  <a:srgbClr val="FF0000"/>
                </a:solidFill>
              </a:rPr>
              <a:t>новая система из 5 вариантов стандартных диет</a:t>
            </a:r>
            <a:r>
              <a:rPr lang="ru-RU" sz="3200" b="1" dirty="0"/>
              <a:t>, на основе системы Певзнера : ОВД, ЩД, ВБД, НБД, НКД.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2296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u="sng" dirty="0">
                <a:solidFill>
                  <a:srgbClr val="FF0000"/>
                </a:solidFill>
              </a:rPr>
              <a:t>1. </a:t>
            </a:r>
            <a:r>
              <a:rPr lang="ru-RU" sz="2800" b="1" u="sng" dirty="0">
                <a:solidFill>
                  <a:srgbClr val="FF0000"/>
                </a:solidFill>
              </a:rPr>
              <a:t>Основной вариант стандартной диеты</a:t>
            </a:r>
            <a:endParaRPr lang="ru-RU" sz="2800" u="sng" dirty="0">
              <a:solidFill>
                <a:srgbClr val="FF0000"/>
              </a:solidFill>
            </a:endParaRPr>
          </a:p>
          <a:p>
            <a:r>
              <a:rPr lang="ru-RU" sz="2200" b="1" i="1" dirty="0"/>
              <a:t>Цель назначения: </a:t>
            </a:r>
            <a:r>
              <a:rPr lang="ru-RU" sz="2200" dirty="0"/>
              <a:t>нормализация секреторной деятельности желудочно-кишечного тракта, моторики кишечника, функ­ций печени и желчного пузыря, создание условий для норма­лизации обмена веществ организма и быстрого выведения ток­сических продуктов обмена (шлаков), разгрузка сердечно-со­судистой системы, нормализация холестеринового и межуточ­ного обмена веществ, повышение резистентности и реактив­ности организма.</a:t>
            </a:r>
          </a:p>
          <a:p>
            <a:r>
              <a:rPr lang="ru-RU" sz="2200" b="1" i="1" dirty="0"/>
              <a:t>Данная диета заменяет </a:t>
            </a:r>
            <a:r>
              <a:rPr lang="ru-RU" sz="2200" dirty="0"/>
              <a:t>1, 2, 3, 5, 6, 7, 9, 10, 13, 14, 15 номерные диеты.</a:t>
            </a:r>
          </a:p>
          <a:p>
            <a:r>
              <a:rPr lang="ru-RU" sz="2200" b="1" i="1" dirty="0"/>
              <a:t>Характеристика. </a:t>
            </a:r>
            <a:r>
              <a:rPr lang="ru-RU" sz="2200" dirty="0"/>
              <a:t>Диета с физиологическим содержанием белков, жиров и углеводов, обогащенная витаминами и ми­неральными веществами, растительной клетчаткой. При на­значении диеты пациентам с сахарным диабетом исключают сахар (рафинированные углеводы).</a:t>
            </a:r>
          </a:p>
          <a:p>
            <a:r>
              <a:rPr lang="ru-RU" sz="2200" b="1" i="1" dirty="0" err="1"/>
              <a:t>Энергоценность</a:t>
            </a:r>
            <a:r>
              <a:rPr lang="ru-RU" sz="2200" b="1" i="1" dirty="0"/>
              <a:t> </a:t>
            </a:r>
            <a:r>
              <a:rPr lang="ru-RU" sz="2200" dirty="0"/>
              <a:t>рациона: 2 170—2 400 ккал.</a:t>
            </a:r>
          </a:p>
          <a:p>
            <a:r>
              <a:rPr lang="ru-RU" sz="2200" b="1" i="1" dirty="0"/>
              <a:t>Исключения в диете: </a:t>
            </a:r>
            <a:r>
              <a:rPr lang="ru-RU" sz="2200" dirty="0"/>
              <a:t>острые приправы, копчености, кон­дитерские изделия на кремовой основе, жирные сорта мяса и рыбы, шпинат, щавель, чеснок, бобовые, крепкие бульо­ны, окрошка.</a:t>
            </a:r>
          </a:p>
          <a:p>
            <a:r>
              <a:rPr lang="ru-RU" sz="2200" b="1" i="1" dirty="0"/>
              <a:t>Способ приготовления пищи: </a:t>
            </a:r>
            <a:r>
              <a:rPr lang="ru-RU" sz="2200" dirty="0"/>
              <a:t>в отварном виде, запеченная, на пару.</a:t>
            </a:r>
          </a:p>
          <a:p>
            <a:r>
              <a:rPr lang="ru-RU" sz="2200" b="1" i="1" dirty="0"/>
              <a:t>Режим питания: </a:t>
            </a:r>
            <a:r>
              <a:rPr lang="ru-RU" sz="2200" dirty="0"/>
              <a:t>4—6 раз в день, дробный.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65635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</a:rPr>
              <a:t> 2.  </a:t>
            </a:r>
            <a:r>
              <a:rPr lang="ru-RU" sz="2800" b="1" u="sng" dirty="0">
                <a:solidFill>
                  <a:srgbClr val="FF0000"/>
                </a:solidFill>
              </a:rPr>
              <a:t>Вариант диеты с механическим и химическим </a:t>
            </a:r>
            <a:r>
              <a:rPr lang="ru-RU" sz="2800" b="1" u="sng" dirty="0" err="1">
                <a:solidFill>
                  <a:srgbClr val="FF0000"/>
                </a:solidFill>
              </a:rPr>
              <a:t>щажением</a:t>
            </a:r>
            <a:endParaRPr lang="ru-RU" sz="2800" u="sng" dirty="0">
              <a:solidFill>
                <a:srgbClr val="FF0000"/>
              </a:solidFill>
            </a:endParaRPr>
          </a:p>
          <a:p>
            <a:r>
              <a:rPr lang="ru-RU" sz="2000" b="1" i="1" dirty="0"/>
              <a:t>Цель назначения: </a:t>
            </a:r>
            <a:r>
              <a:rPr lang="ru-RU" sz="2000" dirty="0"/>
              <a:t>умеренное механическое, химическое и термическое </a:t>
            </a:r>
            <a:r>
              <a:rPr lang="ru-RU" sz="2000" dirty="0" err="1"/>
              <a:t>щажение</a:t>
            </a:r>
            <a:r>
              <a:rPr lang="ru-RU" sz="2000" dirty="0"/>
              <a:t> способствует ликвидации воспалитель­ного процесса, нормализации функционального состояния органов желудочно-кишечного тракта, снижению рефлектор­ной возбудимости.</a:t>
            </a:r>
          </a:p>
          <a:p>
            <a:r>
              <a:rPr lang="ru-RU" sz="2000" b="1" i="1" dirty="0"/>
              <a:t>Данная диета заменяет: </a:t>
            </a:r>
            <a:r>
              <a:rPr lang="ru-RU" sz="2000" dirty="0"/>
              <a:t>1, 4, 5 номерные диеты.</a:t>
            </a:r>
          </a:p>
          <a:p>
            <a:r>
              <a:rPr lang="ru-RU" sz="2000" b="1" i="1" dirty="0"/>
              <a:t>Характеристика. </a:t>
            </a:r>
            <a:r>
              <a:rPr lang="ru-RU" sz="2000" dirty="0"/>
              <a:t>Диета с физиологическим содержанием белков, жиров и углеводов, обогащенная витаминами, ми­неральными веществами, с умеренным ограничением хими­ческих и механических раздражителей слизистой оболочки ре-</a:t>
            </a:r>
            <a:r>
              <a:rPr lang="ru-RU" sz="2000" dirty="0" err="1"/>
              <a:t>цепторного</a:t>
            </a:r>
            <a:r>
              <a:rPr lang="ru-RU" sz="2000" dirty="0"/>
              <a:t> аппарата желудочно-кишечного тракта.</a:t>
            </a:r>
          </a:p>
          <a:p>
            <a:r>
              <a:rPr lang="ru-RU" sz="2000" b="1" i="1" dirty="0" err="1"/>
              <a:t>Энергоценность</a:t>
            </a:r>
            <a:r>
              <a:rPr lang="ru-RU" sz="2000" b="1" i="1" dirty="0"/>
              <a:t> </a:t>
            </a:r>
            <a:r>
              <a:rPr lang="ru-RU" sz="2000" dirty="0"/>
              <a:t>рациона: 2 170—2 480 ккал.</a:t>
            </a:r>
          </a:p>
          <a:p>
            <a:r>
              <a:rPr lang="ru-RU" sz="2000" b="1" i="1" dirty="0"/>
              <a:t>Исключения в диете: </a:t>
            </a:r>
            <a:r>
              <a:rPr lang="ru-RU" sz="2000" dirty="0"/>
              <a:t>острые закуски, приправы, прянос­ти, свежий хлеб, жирные сорта мяса и рыбы, сливки, смета­на, бобовые, рассыпчатые каши, крепкие бульоны.</a:t>
            </a:r>
          </a:p>
          <a:p>
            <a:r>
              <a:rPr lang="ru-RU" sz="2000" b="1" i="1" dirty="0"/>
              <a:t>Способ приготовления пищи: </a:t>
            </a:r>
            <a:r>
              <a:rPr lang="ru-RU" sz="2000" dirty="0"/>
              <a:t>в отварном виде, </a:t>
            </a:r>
            <a:r>
              <a:rPr lang="ru-RU" sz="2000" dirty="0" err="1"/>
              <a:t>запеченая</a:t>
            </a:r>
            <a:r>
              <a:rPr lang="ru-RU" sz="2000" dirty="0"/>
              <a:t>, на пару, протертая и </a:t>
            </a:r>
            <a:r>
              <a:rPr lang="ru-RU" sz="2000" dirty="0" err="1"/>
              <a:t>непротертая</a:t>
            </a:r>
            <a:r>
              <a:rPr lang="ru-RU" sz="2000" dirty="0"/>
              <a:t>.</a:t>
            </a:r>
          </a:p>
          <a:p>
            <a:r>
              <a:rPr lang="ru-RU" sz="2000" b="1" i="1" dirty="0"/>
              <a:t>Режим питания: </a:t>
            </a:r>
            <a:r>
              <a:rPr lang="ru-RU" sz="2000" dirty="0"/>
              <a:t>5—6 раз в день, дробный.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53018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1582"/>
            <a:ext cx="88569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3. Вариант диеты с повышенным количеством белка (высокобелковая)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200" b="1" i="1" dirty="0"/>
              <a:t>Цель назначения: </a:t>
            </a:r>
            <a:r>
              <a:rPr lang="ru-RU" sz="2200" dirty="0"/>
              <a:t>стимуляция синтеза белка в организме, умеренное химическое </a:t>
            </a:r>
            <a:r>
              <a:rPr lang="ru-RU" sz="2200" dirty="0" err="1"/>
              <a:t>щажение</a:t>
            </a:r>
            <a:r>
              <a:rPr lang="ru-RU" sz="2200" dirty="0"/>
              <a:t> органов ЖКТ, почек; повы­шение иммунологической активности организма, активиза­ция процессов кроветворения, стимуляция заживления и уменьшение явлений воспаления.</a:t>
            </a:r>
          </a:p>
          <a:p>
            <a:r>
              <a:rPr lang="ru-RU" sz="2200" b="1" i="1" dirty="0"/>
              <a:t>Данная диета заменяет </a:t>
            </a:r>
            <a:r>
              <a:rPr lang="ru-RU" sz="2200" dirty="0"/>
              <a:t>4, 5, 7, 9, 10, 11 номерные диеты.</a:t>
            </a:r>
          </a:p>
          <a:p>
            <a:r>
              <a:rPr lang="ru-RU" sz="2200" b="1" i="1" dirty="0"/>
              <a:t>Характеристика: </a:t>
            </a:r>
            <a:r>
              <a:rPr lang="ru-RU" sz="2200" dirty="0"/>
              <a:t>диета с повышенным количеством бел­ков, нормальным количеством жиров, сложных углеводов и ограничением легкоусвояемых углеводов. Ограничение хими­ческих и механических раздражителей желудка и </a:t>
            </a:r>
            <a:r>
              <a:rPr lang="ru-RU" sz="2200" dirty="0" err="1"/>
              <a:t>желчевыво-дящих</a:t>
            </a:r>
            <a:r>
              <a:rPr lang="ru-RU" sz="2200" dirty="0"/>
              <a:t> путей.</a:t>
            </a:r>
          </a:p>
          <a:p>
            <a:r>
              <a:rPr lang="ru-RU" sz="2200" b="1" i="1" dirty="0" err="1"/>
              <a:t>Энергоценность</a:t>
            </a:r>
            <a:r>
              <a:rPr lang="ru-RU" sz="2200" b="1" i="1" dirty="0"/>
              <a:t> </a:t>
            </a:r>
            <a:r>
              <a:rPr lang="ru-RU" sz="2200" dirty="0"/>
              <a:t>рациона: 2 080—2 690 ккал.</a:t>
            </a:r>
          </a:p>
          <a:p>
            <a:r>
              <a:rPr lang="ru-RU" sz="2200" b="1" i="1" dirty="0"/>
              <a:t>Исключения в диете: </a:t>
            </a:r>
            <a:r>
              <a:rPr lang="ru-RU" sz="2200" dirty="0"/>
              <a:t>жирные мясо-молочные продукты, копченая и соленая рыба, бобовые, кондитерские изделия на кремовой основе, специи, газированные напитки.</a:t>
            </a:r>
          </a:p>
          <a:p>
            <a:r>
              <a:rPr lang="ru-RU" sz="2200" b="1" i="1" dirty="0"/>
              <a:t>Способ приготовления пищи: </a:t>
            </a:r>
            <a:r>
              <a:rPr lang="ru-RU" sz="2200" dirty="0"/>
              <a:t>в отварном виде, запеченная, тушеная, на пару.</a:t>
            </a:r>
          </a:p>
          <a:p>
            <a:r>
              <a:rPr lang="ru-RU" sz="2200" b="1" i="1" dirty="0"/>
              <a:t>Режим питания: </a:t>
            </a:r>
            <a:r>
              <a:rPr lang="ru-RU" sz="2200" dirty="0"/>
              <a:t>4-6 раз в день, дробный.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95155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03" y="620688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4. Вариант диеты с пониженным количеством белка (низкобелковая).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200" b="1" i="1" dirty="0"/>
              <a:t>Цель назначения: </a:t>
            </a:r>
            <a:r>
              <a:rPr lang="ru-RU" sz="2200" dirty="0"/>
              <a:t>максимальное </a:t>
            </a:r>
            <a:r>
              <a:rPr lang="ru-RU" sz="2200" dirty="0" err="1"/>
              <a:t>щажение</a:t>
            </a:r>
            <a:r>
              <a:rPr lang="ru-RU" sz="2200" dirty="0"/>
              <a:t> функции почек, увеличение диуреза и улучшение выведения азотистых шлаков и недоокисленных продуктов обмена из организма, создание благоприятных условий кровообращения.</a:t>
            </a:r>
          </a:p>
          <a:p>
            <a:r>
              <a:rPr lang="ru-RU" sz="2200" b="1" i="1" dirty="0"/>
              <a:t>Данная диета заменяет </a:t>
            </a:r>
            <a:r>
              <a:rPr lang="ru-RU" sz="2200" dirty="0"/>
              <a:t>7 номерную диету.</a:t>
            </a:r>
          </a:p>
          <a:p>
            <a:r>
              <a:rPr lang="ru-RU" sz="2200" b="1" i="1" dirty="0"/>
              <a:t>Характеристика: </a:t>
            </a:r>
            <a:r>
              <a:rPr lang="ru-RU" sz="2200" dirty="0"/>
              <a:t>ограничение белка — 20—60 г в день.</a:t>
            </a:r>
          </a:p>
          <a:p>
            <a:r>
              <a:rPr lang="ru-RU" sz="2200" dirty="0"/>
              <a:t>Пища без соли, обогащенная витаминами, минеральны­ми веществами, жидкости не более 1 литра. Молоко добав­ляют только в блюда.</a:t>
            </a:r>
          </a:p>
          <a:p>
            <a:r>
              <a:rPr lang="ru-RU" sz="2200" b="1" i="1" dirty="0" err="1"/>
              <a:t>Энергоценность</a:t>
            </a:r>
            <a:r>
              <a:rPr lang="ru-RU" sz="2200" b="1" i="1" dirty="0"/>
              <a:t> </a:t>
            </a:r>
            <a:r>
              <a:rPr lang="ru-RU" sz="2200" dirty="0"/>
              <a:t>рациона: 2 120-2 650 ккал.</a:t>
            </a:r>
          </a:p>
          <a:p>
            <a:r>
              <a:rPr lang="ru-RU" sz="2200" b="1" i="1" dirty="0"/>
              <a:t>Исключения в диете: </a:t>
            </a:r>
            <a:r>
              <a:rPr lang="ru-RU" sz="2200" dirty="0"/>
              <a:t>субпродукты, рыба, колбаса, сосис­ки, алкоголь, соленые закуски, приправы, бобовые, какао, шоколад.</a:t>
            </a:r>
          </a:p>
          <a:p>
            <a:r>
              <a:rPr lang="ru-RU" sz="2200" b="1" i="1" dirty="0"/>
              <a:t>Способ приготовления пищи: </a:t>
            </a:r>
            <a:r>
              <a:rPr lang="ru-RU" sz="2200" dirty="0"/>
              <a:t>в отварном виде, на пару, не протертая, не измельченная.</a:t>
            </a:r>
          </a:p>
          <a:p>
            <a:r>
              <a:rPr lang="ru-RU" sz="2200" b="1" i="1" dirty="0"/>
              <a:t>Режим питания: </a:t>
            </a:r>
            <a:r>
              <a:rPr lang="ru-RU" sz="2200" dirty="0"/>
              <a:t>4—6 раз в день, дробный.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36790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74727"/>
            <a:ext cx="7813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 - </a:t>
            </a:r>
            <a:r>
              <a:rPr lang="ru-RU" sz="2400" dirty="0"/>
              <a:t>процесс поступления, переваривания,</a:t>
            </a:r>
          </a:p>
          <a:p>
            <a:r>
              <a:rPr lang="ru-RU" sz="2400" dirty="0"/>
              <a:t> всасывания и усвоения в организме пищевых веществ.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9403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Основные пищевые вещества (</a:t>
            </a:r>
            <a:r>
              <a:rPr lang="ru-RU" sz="2400" b="1" dirty="0" err="1"/>
              <a:t>нутриенты</a:t>
            </a:r>
            <a:r>
              <a:rPr lang="ru-RU" sz="2400" dirty="0"/>
              <a:t>) – это белки, жиры, углеводы, минеральные вещества, витамины, вода.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118" y="3708649"/>
            <a:ext cx="7526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-24165"/>
            <a:ext cx="3504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Питание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8618" y="5309602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</a:p>
        </p:txBody>
      </p:sp>
      <p:pic>
        <p:nvPicPr>
          <p:cNvPr id="1026" name="Picture 2" descr="https://gemorr.ru/wp-content/uploads/2016/12/p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876" y="2715578"/>
            <a:ext cx="6552728" cy="37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71582"/>
            <a:ext cx="903649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5. Вариант диеты с пониженной калорийностью (низкокалорийная диета)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200" b="1" i="1" dirty="0"/>
              <a:t>Цель назначения: </a:t>
            </a:r>
            <a:r>
              <a:rPr lang="ru-RU" sz="2200" dirty="0"/>
              <a:t>предупреждение и устранение избыточ­ного накопления жировой ткани в организме, нормализация белкового, водного, витаминного, жирового и холестеринового обмена, восстановление метаболизма, улучшение состо­яния</a:t>
            </a:r>
          </a:p>
          <a:p>
            <a:r>
              <a:rPr lang="ru-RU" sz="2200" dirty="0"/>
              <a:t>кровообращения, уменьшение массы тела.</a:t>
            </a:r>
          </a:p>
          <a:p>
            <a:r>
              <a:rPr lang="ru-RU" sz="2200" b="1" i="1" dirty="0"/>
              <a:t>Данная диета заменяет: </a:t>
            </a:r>
            <a:r>
              <a:rPr lang="ru-RU" sz="2200" dirty="0"/>
              <a:t>8, 9, 10 номерные диеты.</a:t>
            </a:r>
          </a:p>
          <a:p>
            <a:r>
              <a:rPr lang="ru-RU" sz="2200" b="1" i="1" dirty="0"/>
              <a:t>Характеристика: </a:t>
            </a:r>
            <a:r>
              <a:rPr lang="ru-RU" sz="2200" dirty="0"/>
              <a:t>умеренное ограничение </a:t>
            </a:r>
            <a:r>
              <a:rPr lang="ru-RU" sz="2200" dirty="0" err="1"/>
              <a:t>энергоценности</a:t>
            </a:r>
            <a:r>
              <a:rPr lang="ru-RU" sz="2200" dirty="0"/>
              <a:t>, преимущественно за счет жиров и углеводов, исключение про­стых Сахаров, ограничение животных жиров, поваренной соли (3—5 г в день). В рационе — растительные жиры, пищевые волокна, ограничение жидкости 800—1 500 мл.</a:t>
            </a:r>
          </a:p>
          <a:p>
            <a:r>
              <a:rPr lang="ru-RU" sz="2200" b="1" i="1" dirty="0" err="1"/>
              <a:t>Энергоценность</a:t>
            </a:r>
            <a:r>
              <a:rPr lang="ru-RU" sz="2200" b="1" i="1" dirty="0"/>
              <a:t> рациона: </a:t>
            </a:r>
            <a:r>
              <a:rPr lang="ru-RU" sz="2200" dirty="0"/>
              <a:t>1 340—1 550 ккал.</a:t>
            </a:r>
          </a:p>
          <a:p>
            <a:r>
              <a:rPr lang="ru-RU" sz="2200" b="1" i="1" dirty="0"/>
              <a:t>Исключения в диете: </a:t>
            </a:r>
            <a:r>
              <a:rPr lang="ru-RU" sz="2200" dirty="0"/>
              <a:t>субпродукты, рыба, колбаса, копче­ности, майонез, белый хлеб, сливки, сметана, макаронные изделия, маринованные и соленые овощи, изюм, финики, инжир, виноград.</a:t>
            </a:r>
          </a:p>
          <a:p>
            <a:r>
              <a:rPr lang="ru-RU" sz="2200" b="1" i="1" dirty="0"/>
              <a:t>Способ приготовления пищи: </a:t>
            </a:r>
            <a:r>
              <a:rPr lang="ru-RU" sz="2200" dirty="0"/>
              <a:t>в отварном виде, на пару.</a:t>
            </a:r>
          </a:p>
          <a:p>
            <a:r>
              <a:rPr lang="ru-RU" sz="2200" b="1" i="1" dirty="0"/>
              <a:t>Режим питания: </a:t>
            </a:r>
            <a:r>
              <a:rPr lang="ru-RU" sz="2200" dirty="0"/>
              <a:t>4—6 раз в день, дробный.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61109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Виды питания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976" y="1604243"/>
            <a:ext cx="4572000" cy="1072666"/>
          </a:xfrm>
        </p:spPr>
        <p:txBody>
          <a:bodyPr>
            <a:normAutofit fontScale="70000" lnSpcReduction="20000"/>
          </a:bodyPr>
          <a:lstStyle/>
          <a:p>
            <a:r>
              <a:rPr lang="ru-RU" sz="4500" i="1" dirty="0">
                <a:solidFill>
                  <a:srgbClr val="FF0000"/>
                </a:solidFill>
              </a:rPr>
              <a:t>Естественное питание</a:t>
            </a:r>
          </a:p>
          <a:p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3800" dirty="0"/>
              <a:t>– обычное, пероральное.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7299" y="1772816"/>
            <a:ext cx="4356701" cy="675251"/>
          </a:xfrm>
        </p:spPr>
        <p:txBody>
          <a:bodyPr>
            <a:normAutofit/>
          </a:bodyPr>
          <a:lstStyle/>
          <a:p>
            <a:r>
              <a:rPr lang="ru-RU" sz="3000" i="1" dirty="0">
                <a:solidFill>
                  <a:srgbClr val="FF0000"/>
                </a:solidFill>
              </a:rPr>
              <a:t>Искусственное питание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86" y="2060848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– введение питательных веществ в организм, минуя ротовую  полость, когда прием пищи естественным путем является невозможным или питание оказывается недостаточным.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4190846" cy="2003049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3055760">
            <a:off x="2292956" y="698953"/>
            <a:ext cx="360040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645870">
            <a:off x="6599766" y="659265"/>
            <a:ext cx="360040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C00000"/>
              </a:solidFill>
            </a:endParaRPr>
          </a:p>
        </p:txBody>
      </p:sp>
      <p:pic>
        <p:nvPicPr>
          <p:cNvPr id="7172" name="Picture 4" descr="https://www.mladenec-shop.ru/upload/mediafiles/0/7/2/0/18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69" y="4149080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39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944" y="76470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Искусственное питание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назначается врачом в случае: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/>
              <a:t>нарушения акта глотания (ЧМТ, инсульт);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/>
              <a:t>длительного бессознательного состояния пациента;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/>
              <a:t>хирургических вмешательств на желудке;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/>
              <a:t>переломов челюсти, травмы глотки, ожогов пищевода;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/>
              <a:t>неукротимой рвоты;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/>
              <a:t>психических расстройств.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347864" y="2206517"/>
            <a:ext cx="5796136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Зонд вводится через носоглотку и пищевод в желудок.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 зонду перед кормлением присоединяют шприц Жане, через который вливают пищу температуры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38-40</a:t>
            </a:r>
            <a:r>
              <a:rPr kumimoji="0" lang="ru-RU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200-300 мл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 Кормление проводят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5-6 раз в день.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http://medteh-mitino.ru/sites/default/files/zond_pitatelnyy1.php_.jpg"/>
          <p:cNvPicPr/>
          <p:nvPr/>
        </p:nvPicPr>
        <p:blipFill>
          <a:blip r:embed="rId2"/>
          <a:srcRect l="20117" t="3953" r="6641" b="2791"/>
          <a:stretch>
            <a:fillRect/>
          </a:stretch>
        </p:blipFill>
        <p:spPr bwMode="auto">
          <a:xfrm>
            <a:off x="143508" y="2154016"/>
            <a:ext cx="2520280" cy="230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ikeard.ucoz.ru/f/2/institut-vosstanovitelnoj-meditsiny_4.jpg"/>
          <p:cNvPicPr/>
          <p:nvPr/>
        </p:nvPicPr>
        <p:blipFill rotWithShape="1">
          <a:blip r:embed="rId3"/>
          <a:srcRect l="20160"/>
          <a:stretch/>
        </p:blipFill>
        <p:spPr bwMode="auto">
          <a:xfrm>
            <a:off x="543229" y="4523179"/>
            <a:ext cx="2808312" cy="233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9" y="155653"/>
            <a:ext cx="6967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ea typeface="Times New Roman" pitchFamily="18" charset="0"/>
              </a:rPr>
              <a:t>Способы искусственного питания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764704"/>
            <a:ext cx="76328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sz="2800" b="1" i="1" dirty="0">
                <a:ea typeface="Times New Roman" pitchFamily="18" charset="0"/>
              </a:rPr>
              <a:t>1. Зондовое</a:t>
            </a:r>
            <a:r>
              <a:rPr lang="ru-RU" sz="2400" dirty="0">
                <a:ea typeface="Times New Roman" pitchFamily="18" charset="0"/>
              </a:rPr>
              <a:t> – через тонкий желудочный зонд вводится жидкие питательные смеси, молоко, бульоны, отвары фруктов. </a:t>
            </a:r>
          </a:p>
        </p:txBody>
      </p:sp>
      <p:pic>
        <p:nvPicPr>
          <p:cNvPr id="7" name="Picture 2" descr="http://www.giomarket.ru/upload/medialibrary/05c/05c17f41c17d3fc887e7cd95ba45a4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19507"/>
            <a:ext cx="391213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50767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 Через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гастростому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толстый желудочный зонд вводится для кормления в отверстие, выполненное хирургическим путем в случае непроходимости пищевода. </a:t>
            </a:r>
          </a:p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Пища измельчается до полужидкого гомогенного состояния. Необходим тщательный уход за кожей вокруг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стомы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http://www.formatzdorovia.com/img/image003%2820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629" y="3811661"/>
            <a:ext cx="5643570" cy="30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jonathanrios.com.ar/fbapps/sanmartindigital/g-tube-feeding-supplies-i1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767386"/>
            <a:ext cx="3202101" cy="305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53330" y="0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ea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6"/>
            <a:ext cx="74546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3. Через прямую кишку (ректально) </a:t>
            </a:r>
          </a:p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большей частью используется для восполнения потерянной жидкости.</a:t>
            </a:r>
          </a:p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Осуществляется при помощи капельной клизмы вводятся подогретые до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емпературы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тела питательные растворы (5%глюкоза, физиологический раствор). </a:t>
            </a:r>
          </a:p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Предварительно требуется очистка кишечника.</a:t>
            </a:r>
          </a:p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3330" y="0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ea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05064"/>
            <a:ext cx="2485756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53330" y="0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ea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680509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4. Парентеральное питание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внутривенно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капельно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вводятся стерильные растворы в количестве до 500мл </a:t>
            </a:r>
          </a:p>
          <a:p>
            <a:pPr marL="34290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гидролизаты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белков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гидролизин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фибриносол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гидролизат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казеина)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</a:p>
          <a:p>
            <a:pPr marL="34290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смеси аминокислот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альвезин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левамин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полиамин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), </a:t>
            </a:r>
          </a:p>
          <a:p>
            <a:pPr marL="34290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жировые эмульсии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липофундин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интралипид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), </a:t>
            </a:r>
          </a:p>
          <a:p>
            <a:pPr marL="34290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10% раствор глюкозы, </a:t>
            </a:r>
          </a:p>
          <a:p>
            <a:pPr marL="34290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солевые растворы, </a:t>
            </a:r>
          </a:p>
          <a:p>
            <a:pPr marL="34290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витамины.  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Перед введением растворы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подогревают до температуры тела.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Введение продолжается 3-5 часов.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http://prourinu.ru/wp-content/uploads/2017/08/differencialnyj-analiz-ostrogo-pielonefrita-768x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242" y="3284984"/>
            <a:ext cx="31260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49416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782108"/>
            <a:ext cx="867645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/>
              <a:t>вялость, сонливость;</a:t>
            </a:r>
          </a:p>
          <a:p>
            <a:pPr lvl="0">
              <a:buFont typeface="Wingdings" pitchFamily="2" charset="2"/>
              <a:buChar char="ü"/>
            </a:pPr>
            <a:endParaRPr lang="ru-RU" sz="2400" dirty="0"/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бледность, сухость кожи, снижение ее эластичности;</a:t>
            </a:r>
          </a:p>
          <a:p>
            <a:pPr lvl="0">
              <a:buFont typeface="Wingdings" pitchFamily="2" charset="2"/>
              <a:buChar char="ü"/>
            </a:pPr>
            <a:endParaRPr lang="ru-RU" sz="2400" dirty="0"/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сухость и образование трещин на губах;</a:t>
            </a:r>
          </a:p>
          <a:p>
            <a:pPr lvl="0">
              <a:buFont typeface="Wingdings" pitchFamily="2" charset="2"/>
              <a:buChar char="ü"/>
            </a:pPr>
            <a:endParaRPr lang="ru-RU" sz="2400" dirty="0"/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сухость во рту, налет на языке, неприятный запах изо рта;</a:t>
            </a:r>
          </a:p>
          <a:p>
            <a:pPr lvl="0">
              <a:buFont typeface="Wingdings" pitchFamily="2" charset="2"/>
              <a:buChar char="ü"/>
            </a:pPr>
            <a:endParaRPr lang="ru-RU" sz="2400" dirty="0"/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снижение количества отделяемой мочи;</a:t>
            </a:r>
          </a:p>
          <a:p>
            <a:pPr lvl="0">
              <a:buFont typeface="Wingdings" pitchFamily="2" charset="2"/>
              <a:buChar char="ü"/>
            </a:pPr>
            <a:endParaRPr lang="ru-RU" sz="2400" dirty="0"/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задержка стула (запор).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71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Симптомы недостаточного употребления жидкости: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175448" y="1682225"/>
            <a:ext cx="4968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обезвоживанию организма;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пролежням;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инфекции мочевых путей, мочекаменной болезни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ea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другим </a:t>
            </a:r>
            <a:r>
              <a:rPr lang="ru-RU" sz="2400" dirty="0"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осложнениям.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67529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ea typeface="Times New Roman" pitchFamily="18" charset="0"/>
              </a:rPr>
              <a:t>Недостаточное употребление жидкости пациентами может способствовать: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081" y="1637189"/>
            <a:ext cx="2857500" cy="138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610" y="3429000"/>
            <a:ext cx="18288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8" b="17150"/>
          <a:stretch/>
        </p:blipFill>
        <p:spPr>
          <a:xfrm>
            <a:off x="1585535" y="5052412"/>
            <a:ext cx="2488592" cy="1552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60"/>
          <a:stretch/>
        </p:blipFill>
        <p:spPr>
          <a:xfrm>
            <a:off x="1209757" y="4611505"/>
            <a:ext cx="812681" cy="8818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1446765"/>
            <a:ext cx="8604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–восполнение энергетических затрат организма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60% - на работу мышц,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30% - на работу внутренних органов.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10% - на умственную работу;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0"/>
            <a:ext cx="628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Основные функции питания: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8620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энергетическая</a:t>
            </a:r>
            <a:r>
              <a:rPr lang="ru-RU" sz="28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3020" y="3938909"/>
            <a:ext cx="2267089" cy="170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mirnasos.ru/4life/images2/raspolozhenieorganovuchelovekafoto_D0E5022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20"/>
          <a:stretch/>
        </p:blipFill>
        <p:spPr bwMode="auto">
          <a:xfrm>
            <a:off x="3923928" y="3176824"/>
            <a:ext cx="2376263" cy="323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f.ppt-online.org/files/slide/i/IGYgRCw8pAH5Nejo2n3bUKBk7DFzJXcOLPZlEy/slide-2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3" t="48711" r="46692" b="4727"/>
          <a:stretch/>
        </p:blipFill>
        <p:spPr bwMode="auto">
          <a:xfrm>
            <a:off x="377133" y="3168954"/>
            <a:ext cx="3330771" cy="2708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16182" y="1231483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построение и непрерывное  обновление клеток организма;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0"/>
            <a:ext cx="628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Основные функции питания: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336" y="1916832"/>
            <a:ext cx="3144011" cy="2358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254" y="2709188"/>
            <a:ext cx="2546544" cy="196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75855" y="745391"/>
            <a:ext cx="2824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пластическая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94021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31331" y="4021469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защита организма от заболеваний.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5415" y="0"/>
            <a:ext cx="628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Основные функции питания: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101" y="4593893"/>
            <a:ext cx="1991499" cy="2032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537" y="5456822"/>
            <a:ext cx="1838325" cy="14287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99504" y="541642"/>
            <a:ext cx="3361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биорегуляторная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7055" y="1171149"/>
            <a:ext cx="6773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– обеспечение обменных процессов;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387490"/>
            <a:ext cx="20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+mj-lt"/>
                <a:ea typeface="Calibri" pitchFamily="34" charset="0"/>
                <a:cs typeface="Times New Roman" pitchFamily="18" charset="0"/>
              </a:rPr>
              <a:t>иммунная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880" y="1706349"/>
            <a:ext cx="2411439" cy="15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80644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portwiki.to/images/0/02/Naglydnay_fiziologiya2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6"/>
          <a:stretch/>
        </p:blipFill>
        <p:spPr bwMode="auto">
          <a:xfrm>
            <a:off x="2051720" y="764704"/>
            <a:ext cx="4896544" cy="59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2251"/>
            <a:ext cx="7272808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Процесс пищеварения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21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914" y="836712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C00000"/>
                </a:solidFill>
              </a:rPr>
              <a:t>Рациональное питание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– это физиологически полноценное питание с учетом пола, возраста, характера труда, и других факторов.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197714"/>
            <a:ext cx="312631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77001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548580"/>
            <a:ext cx="88569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Основы рационального питания: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достаточная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энергоценность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суточного рациона, не превышающая  2800-3000ккал;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сбалансированность питательных веществ – оптимальное соотношение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нутриентов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соотношение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Б:Ж:У= 1:1:4;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разнообразие ассортимента и приемов кулинарной обработки;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правильный режим питания: распределение калорийности, интервалы между приемами пищи;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оптимальные органолептические свойства и условия приема пищи;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исключать переедание.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Диета</a:t>
            </a:r>
            <a:r>
              <a:rPr lang="ru-RU" sz="2800" b="1" dirty="0"/>
              <a:t> (греч. </a:t>
            </a:r>
            <a:r>
              <a:rPr lang="en-US" sz="2800" b="1" i="1" dirty="0" err="1"/>
              <a:t>diaita</a:t>
            </a:r>
            <a:r>
              <a:rPr lang="en-US" sz="2800" b="1" i="1" dirty="0"/>
              <a:t> </a:t>
            </a:r>
            <a:r>
              <a:rPr lang="ru-RU" sz="2800" b="1" dirty="0"/>
              <a:t>— образ жизни, режим питания) 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Диетотерапия</a:t>
            </a:r>
            <a:r>
              <a:rPr lang="ru-RU" sz="2800" b="1" dirty="0"/>
              <a:t> — метод лечения с применением индивиду­альной диеты.</a:t>
            </a:r>
          </a:p>
          <a:p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Задача лечебного питания </a:t>
            </a:r>
            <a:r>
              <a:rPr lang="ru-RU" sz="2800" b="1" dirty="0"/>
              <a:t>— восстановление нарушенного равновесия в организме во время болезни путем подбора и сочетания продуктов, выбора способа кулинарной обработки.</a:t>
            </a:r>
          </a:p>
        </p:txBody>
      </p:sp>
      <p:pic>
        <p:nvPicPr>
          <p:cNvPr id="5122" name="Picture 2" descr="https://irk.kp.ru/share/i/12/7529913/wr-720.sh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5112568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9370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1655</Words>
  <Application>Microsoft Macintosh PowerPoint</Application>
  <PresentationFormat>Экран (4:3)</PresentationFormat>
  <Paragraphs>161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Процесс пищеварения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Виды питания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АСУ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Елена</cp:lastModifiedBy>
  <cp:revision>49</cp:revision>
  <dcterms:created xsi:type="dcterms:W3CDTF">2013-01-14T15:31:06Z</dcterms:created>
  <dcterms:modified xsi:type="dcterms:W3CDTF">2026-03-06T06:47:56Z</dcterms:modified>
</cp:coreProperties>
</file>