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5" r:id="rId1"/>
  </p:sldMasterIdLst>
  <p:sldIdLst>
    <p:sldId id="285" r:id="rId2"/>
    <p:sldId id="257" r:id="rId3"/>
    <p:sldId id="258" r:id="rId4"/>
    <p:sldId id="274" r:id="rId5"/>
    <p:sldId id="275" r:id="rId6"/>
    <p:sldId id="284" r:id="rId7"/>
    <p:sldId id="276" r:id="rId8"/>
    <p:sldId id="259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299" r:id="rId21"/>
    <p:sldId id="300" r:id="rId22"/>
    <p:sldId id="262" r:id="rId23"/>
    <p:sldId id="263" r:id="rId24"/>
    <p:sldId id="268" r:id="rId25"/>
    <p:sldId id="270" r:id="rId26"/>
    <p:sldId id="279" r:id="rId27"/>
    <p:sldId id="264" r:id="rId28"/>
    <p:sldId id="265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без заголовка" id="{E21DFC5D-25F8-426A-8F4D-800ED0596785}">
          <p14:sldIdLst/>
        </p14:section>
        <p14:section name="Раздел по умолчанию" id="{31B4C926-47EF-445C-B6F1-F9A233C3E255}">
          <p14:sldIdLst>
            <p14:sldId id="285"/>
            <p14:sldId id="257"/>
            <p14:sldId id="258"/>
            <p14:sldId id="274"/>
            <p14:sldId id="275"/>
            <p14:sldId id="284"/>
            <p14:sldId id="276"/>
            <p14:sldId id="259"/>
            <p14:sldId id="288"/>
            <p14:sldId id="289"/>
            <p14:sldId id="290"/>
            <p14:sldId id="291"/>
            <p14:sldId id="292"/>
            <p14:sldId id="293"/>
            <p14:sldId id="294"/>
            <p14:sldId id="295"/>
            <p14:sldId id="296"/>
            <p14:sldId id="297"/>
            <p14:sldId id="298"/>
            <p14:sldId id="299"/>
            <p14:sldId id="300"/>
            <p14:sldId id="262"/>
            <p14:sldId id="263"/>
            <p14:sldId id="268"/>
            <p14:sldId id="270"/>
            <p14:sldId id="279"/>
            <p14:sldId id="264"/>
            <p14:sldId id="265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0"/>
    <p:restoredTop sz="94648"/>
  </p:normalViewPr>
  <p:slideViewPr>
    <p:cSldViewPr>
      <p:cViewPr varScale="1">
        <p:scale>
          <a:sx n="64" d="100"/>
          <a:sy n="64" d="100"/>
        </p:scale>
        <p:origin x="-61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D3641-2064-4610-A265-061A4EABF398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ADB81-262F-4644-837D-59A89935E3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58415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D3641-2064-4610-A265-061A4EABF398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ADB81-262F-4644-837D-59A89935E3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011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D3641-2064-4610-A265-061A4EABF398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ADB81-262F-4644-837D-59A89935E3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62461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D3641-2064-4610-A265-061A4EABF398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ADB81-262F-4644-837D-59A89935E3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3289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D3641-2064-4610-A265-061A4EABF398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ADB81-262F-4644-837D-59A89935E3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30071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D3641-2064-4610-A265-061A4EABF398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ADB81-262F-4644-837D-59A89935E3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012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D3641-2064-4610-A265-061A4EABF398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ADB81-262F-4644-837D-59A89935E3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739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D3641-2064-4610-A265-061A4EABF398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ADB81-262F-4644-837D-59A89935E3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3048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D3641-2064-4610-A265-061A4EABF398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ADB81-262F-4644-837D-59A89935E3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76669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D3641-2064-4610-A265-061A4EABF398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ADB81-262F-4644-837D-59A89935E3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8906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D3641-2064-4610-A265-061A4EABF398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ADB81-262F-4644-837D-59A89935E3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58422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1D3641-2064-4610-A265-061A4EABF398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9ADB81-262F-4644-837D-59A89935E3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5802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6" r:id="rId1"/>
    <p:sldLayoutId id="2147483977" r:id="rId2"/>
    <p:sldLayoutId id="2147483978" r:id="rId3"/>
    <p:sldLayoutId id="2147483979" r:id="rId4"/>
    <p:sldLayoutId id="2147483980" r:id="rId5"/>
    <p:sldLayoutId id="2147483981" r:id="rId6"/>
    <p:sldLayoutId id="2147483982" r:id="rId7"/>
    <p:sldLayoutId id="2147483983" r:id="rId8"/>
    <p:sldLayoutId id="2147483984" r:id="rId9"/>
    <p:sldLayoutId id="2147483985" r:id="rId10"/>
    <p:sldLayoutId id="214748398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44824"/>
            <a:ext cx="87129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>
                <a:solidFill>
                  <a:srgbClr val="C00000"/>
                </a:solidFill>
              </a:rPr>
              <a:t>Лекция</a:t>
            </a:r>
          </a:p>
          <a:p>
            <a:pPr algn="ctr"/>
            <a:r>
              <a:rPr lang="ru-RU" sz="4000" b="1" i="1" dirty="0">
                <a:solidFill>
                  <a:srgbClr val="C00000"/>
                </a:solidFill>
              </a:rPr>
              <a:t>«Организация питания </a:t>
            </a:r>
          </a:p>
          <a:p>
            <a:pPr algn="ctr"/>
            <a:r>
              <a:rPr lang="ru-RU" sz="4000" b="1" i="1" dirty="0">
                <a:solidFill>
                  <a:srgbClr val="C00000"/>
                </a:solidFill>
              </a:rPr>
              <a:t>в стационаре».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4100" name="Picture 4" descr="http://puzyrzhelchnyj.ru/wp-content/uploads/2016/03/skachannye-fajl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73005"/>
            <a:ext cx="3816425" cy="2544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87705EAB-F0C0-C948-B0E7-1CF8CF045BEF}"/>
              </a:ext>
            </a:extLst>
          </p:cNvPr>
          <p:cNvSpPr/>
          <p:nvPr/>
        </p:nvSpPr>
        <p:spPr>
          <a:xfrm>
            <a:off x="3995936" y="5345147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spcBef>
                <a:spcPct val="0"/>
              </a:spcBef>
              <a:buFontTx/>
              <a:buNone/>
            </a:pPr>
            <a:r>
              <a:rPr lang="ru-RU" alt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Выполнил (а):</a:t>
            </a:r>
            <a:endParaRPr lang="ru-RU" altLang="ru-RU" b="1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r">
              <a:spcBef>
                <a:spcPct val="0"/>
              </a:spcBef>
              <a:buFontTx/>
              <a:buNone/>
            </a:pPr>
            <a:r>
              <a:rPr lang="ru-RU" alt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Преподаватель </a:t>
            </a:r>
            <a:endParaRPr lang="ru-RU" altLang="ru-RU" b="1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r">
              <a:spcBef>
                <a:spcPct val="0"/>
              </a:spcBef>
              <a:buFontTx/>
              <a:buNone/>
            </a:pPr>
            <a:r>
              <a:rPr lang="ru-RU" alt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Лизунова Е.Н.</a:t>
            </a:r>
            <a:endParaRPr lang="ru-RU" altLang="ru-RU" b="1" dirty="0">
              <a:latin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EAEBE114-EC38-2B4B-AD0D-98599F1534C9}"/>
              </a:ext>
            </a:extLst>
          </p:cNvPr>
          <p:cNvSpPr/>
          <p:nvPr/>
        </p:nvSpPr>
        <p:spPr>
          <a:xfrm>
            <a:off x="467544" y="332657"/>
            <a:ext cx="84249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Макушинский многопрофильный филиал ГБПОУ КБМК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047179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88640"/>
            <a:ext cx="864096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Требования к диетам: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800" b="1" dirty="0"/>
              <a:t>Показания и цель применения.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800" b="1" dirty="0"/>
              <a:t>Энергетическая ценность (калорийность)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800" b="1" dirty="0"/>
              <a:t>Химический состав — соотношение белков, жиров, уг­леводов, количество витаминов, минеральных веществ, воды.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800" b="1" dirty="0"/>
              <a:t>Физические свойства пищи — объем, масса, консистенция, темпера­тура </a:t>
            </a:r>
          </a:p>
          <a:p>
            <a:pPr lvl="0"/>
            <a:r>
              <a:rPr lang="ru-RU" sz="2800" b="1" dirty="0">
                <a:solidFill>
                  <a:srgbClr val="0070C0"/>
                </a:solidFill>
              </a:rPr>
              <a:t>(холодные продукты не ниже 15 °С, горячие — не выше 57-62 °С, </a:t>
            </a:r>
            <a:r>
              <a:rPr lang="ru-RU" sz="2800" b="1" dirty="0">
                <a:solidFill>
                  <a:srgbClr val="C00000"/>
                </a:solidFill>
              </a:rPr>
              <a:t>оптимально 35-37 °С</a:t>
            </a:r>
            <a:r>
              <a:rPr lang="ru-RU" sz="2800" b="1" dirty="0">
                <a:solidFill>
                  <a:srgbClr val="0070C0"/>
                </a:solidFill>
              </a:rPr>
              <a:t>).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800" b="1" dirty="0"/>
              <a:t>Перечень разрешенных пищевых продуктов.</a:t>
            </a:r>
          </a:p>
        </p:txBody>
      </p:sp>
    </p:spTree>
    <p:extLst>
      <p:ext uri="{BB962C8B-B14F-4D97-AF65-F5344CB8AC3E}">
        <p14:creationId xmlns:p14="http://schemas.microsoft.com/office/powerpoint/2010/main" xmlns="" val="8037046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908720"/>
            <a:ext cx="806489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800" b="1" dirty="0"/>
              <a:t>Кулинарная обработка — степень измельчения продук­тов, отваривание, тушение, приготовление на пару.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800" b="1" dirty="0"/>
              <a:t>Режим питания — кратность приемов, распределение суточного рациона между приемами пищи, время приема пищи.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800" b="1" dirty="0"/>
              <a:t>Ограничения и исключения в рационе.</a:t>
            </a:r>
          </a:p>
        </p:txBody>
      </p:sp>
    </p:spTree>
    <p:extLst>
      <p:ext uri="{BB962C8B-B14F-4D97-AF65-F5344CB8AC3E}">
        <p14:creationId xmlns:p14="http://schemas.microsoft.com/office/powerpoint/2010/main" xmlns="" val="16475173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251520" y="404664"/>
            <a:ext cx="8352928" cy="5832648"/>
          </a:xfrm>
        </p:spPr>
        <p:txBody>
          <a:bodyPr>
            <a:normAutofit/>
          </a:bodyPr>
          <a:lstStyle/>
          <a:p>
            <a:r>
              <a:rPr lang="ru-RU" sz="2800" b="1" dirty="0"/>
              <a:t>     Длительность применения той или иной диеты определяется врачом. Номер диеты врач записывает в лист назначений «Медицинской карты стационарного больного»</a:t>
            </a:r>
          </a:p>
          <a:p>
            <a:r>
              <a:rPr lang="ru-RU" sz="2800" b="1" dirty="0"/>
              <a:t>  Палатная медсестра ежедневно утром составляет список пациентов, находящихся на стационарном лечении, где отмечает номер палаты, Ф.И.О. пациента, номер диетического стола, назначенного врачом. 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Порционное требование составляют в 2 экземплярах: для раздаточной и старшей медсестры. </a:t>
            </a:r>
          </a:p>
        </p:txBody>
      </p:sp>
    </p:spTree>
    <p:extLst>
      <p:ext uri="{BB962C8B-B14F-4D97-AF65-F5344CB8AC3E}">
        <p14:creationId xmlns:p14="http://schemas.microsoft.com/office/powerpoint/2010/main" xmlns="" val="38472093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692696"/>
            <a:ext cx="7848872" cy="54726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0770581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332656"/>
            <a:ext cx="74888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     </a:t>
            </a:r>
            <a:r>
              <a:rPr lang="ru-RU" sz="2400" b="1" dirty="0">
                <a:solidFill>
                  <a:srgbClr val="FF0000"/>
                </a:solidFill>
              </a:rPr>
              <a:t>Порционное требование для пищеблока составляет старшая медсестра отделения</a:t>
            </a:r>
            <a:r>
              <a:rPr lang="ru-RU" sz="2400" b="1" dirty="0"/>
              <a:t>. </a:t>
            </a:r>
          </a:p>
          <a:p>
            <a:r>
              <a:rPr lang="ru-RU" sz="2400" b="1" dirty="0"/>
              <a:t>     Старшая медсестра суммирует порционные требования </a:t>
            </a:r>
            <a:r>
              <a:rPr lang="ru-RU" sz="2400" b="1" dirty="0" err="1"/>
              <a:t>палaтных</a:t>
            </a:r>
            <a:r>
              <a:rPr lang="ru-RU" sz="2400" b="1" dirty="0"/>
              <a:t> медсестер и составляет </a:t>
            </a:r>
            <a:r>
              <a:rPr lang="ru-RU" sz="2400" b="1" dirty="0" err="1"/>
              <a:t>порционник</a:t>
            </a:r>
            <a:r>
              <a:rPr lang="ru-RU" sz="2400" b="1" dirty="0"/>
              <a:t> по форме № 1-84. 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348880"/>
            <a:ext cx="5688632" cy="4320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9132841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20891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     </a:t>
            </a:r>
            <a:r>
              <a:rPr lang="ru-RU" sz="3200" b="1" dirty="0"/>
              <a:t>В течение многих лет в основе лечебного стационарного питания была заложена </a:t>
            </a:r>
            <a:r>
              <a:rPr lang="ru-RU" sz="3200" b="1" dirty="0">
                <a:solidFill>
                  <a:srgbClr val="FF0000"/>
                </a:solidFill>
              </a:rPr>
              <a:t>номерная система из 15 диет, предложенная М.И. Певзнером</a:t>
            </a:r>
            <a:r>
              <a:rPr lang="ru-RU" sz="3200" b="1" dirty="0"/>
              <a:t>.</a:t>
            </a:r>
          </a:p>
          <a:p>
            <a:r>
              <a:rPr lang="ru-RU" sz="3200" b="1" dirty="0"/>
              <a:t>     В настоящее время в соответствии с Приказом РФ №330-2003г. «О мерах по совершенствованию лечебного питания в лечебно-профилактических учреждениях РФ» действует </a:t>
            </a:r>
            <a:r>
              <a:rPr lang="ru-RU" sz="3200" b="1" dirty="0">
                <a:solidFill>
                  <a:srgbClr val="FF0000"/>
                </a:solidFill>
              </a:rPr>
              <a:t>новая система из 5 вариантов стандартных диет</a:t>
            </a:r>
            <a:r>
              <a:rPr lang="ru-RU" sz="3200" b="1" dirty="0"/>
              <a:t>, на основе системы Певзнера : ОВД, ЩД, ВБД, НБД, НКД.</a:t>
            </a:r>
          </a:p>
          <a:p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xmlns="" val="12229601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16632"/>
            <a:ext cx="9036496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u="sng" dirty="0">
                <a:solidFill>
                  <a:srgbClr val="FF0000"/>
                </a:solidFill>
              </a:rPr>
              <a:t>1. </a:t>
            </a:r>
            <a:r>
              <a:rPr lang="ru-RU" sz="2800" b="1" u="sng" dirty="0">
                <a:solidFill>
                  <a:srgbClr val="FF0000"/>
                </a:solidFill>
              </a:rPr>
              <a:t>Основной вариант стандартной диеты</a:t>
            </a:r>
            <a:endParaRPr lang="ru-RU" sz="2800" u="sng" dirty="0">
              <a:solidFill>
                <a:srgbClr val="FF0000"/>
              </a:solidFill>
            </a:endParaRPr>
          </a:p>
          <a:p>
            <a:r>
              <a:rPr lang="ru-RU" sz="2200" b="1" i="1" dirty="0"/>
              <a:t>Цель назначения: </a:t>
            </a:r>
            <a:r>
              <a:rPr lang="ru-RU" sz="2200" dirty="0"/>
              <a:t>нормализация секреторной деятельности желудочно-кишечного тракта, моторики кишечника, функ­ций печени и желчного пузыря, создание условий для норма­лизации обмена веществ организма и быстрого выведения ток­сических продуктов обмена (шлаков), разгрузка сердечно-со­судистой системы, нормализация холестеринового и межуточ­ного обмена веществ, повышение резистентности и реактив­ности организма.</a:t>
            </a:r>
          </a:p>
          <a:p>
            <a:r>
              <a:rPr lang="ru-RU" sz="2200" b="1" i="1" dirty="0"/>
              <a:t>Данная диета заменяет </a:t>
            </a:r>
            <a:r>
              <a:rPr lang="ru-RU" sz="2200" dirty="0"/>
              <a:t>1, 2, 3, 5, 6, 7, 9, 10, 13, 14, 15 номерные диеты.</a:t>
            </a:r>
          </a:p>
          <a:p>
            <a:r>
              <a:rPr lang="ru-RU" sz="2200" b="1" i="1" dirty="0"/>
              <a:t>Характеристика. </a:t>
            </a:r>
            <a:r>
              <a:rPr lang="ru-RU" sz="2200" dirty="0"/>
              <a:t>Диета с физиологическим содержанием белков, жиров и углеводов, обогащенная витаминами и ми­неральными веществами, растительной клетчаткой. При на­значении диеты пациентам с сахарным диабетом исключают сахар (рафинированные углеводы).</a:t>
            </a:r>
          </a:p>
          <a:p>
            <a:r>
              <a:rPr lang="ru-RU" sz="2200" b="1" i="1" dirty="0" err="1"/>
              <a:t>Энергоценность</a:t>
            </a:r>
            <a:r>
              <a:rPr lang="ru-RU" sz="2200" b="1" i="1" dirty="0"/>
              <a:t> </a:t>
            </a:r>
            <a:r>
              <a:rPr lang="ru-RU" sz="2200" dirty="0"/>
              <a:t>рациона: 2 170—2 400 ккал.</a:t>
            </a:r>
          </a:p>
          <a:p>
            <a:r>
              <a:rPr lang="ru-RU" sz="2200" b="1" i="1" dirty="0"/>
              <a:t>Исключения в диете: </a:t>
            </a:r>
            <a:r>
              <a:rPr lang="ru-RU" sz="2200" dirty="0"/>
              <a:t>острые приправы, копчености, кон­дитерские изделия на кремовой основе, жирные сорта мяса и рыбы, шпинат, щавель, чеснок, бобовые, крепкие бульо­ны, окрошка.</a:t>
            </a:r>
          </a:p>
          <a:p>
            <a:r>
              <a:rPr lang="ru-RU" sz="2200" b="1" i="1" dirty="0"/>
              <a:t>Способ приготовления пищи: </a:t>
            </a:r>
            <a:r>
              <a:rPr lang="ru-RU" sz="2200" dirty="0"/>
              <a:t>в отварном виде, запеченная, на пару.</a:t>
            </a:r>
          </a:p>
          <a:p>
            <a:r>
              <a:rPr lang="ru-RU" sz="2200" b="1" i="1" dirty="0"/>
              <a:t>Режим питания: </a:t>
            </a:r>
            <a:r>
              <a:rPr lang="ru-RU" sz="2200" dirty="0"/>
              <a:t>4—6 раз в день, дробный.</a:t>
            </a:r>
          </a:p>
        </p:txBody>
      </p:sp>
    </p:spTree>
    <p:extLst>
      <p:ext uri="{BB962C8B-B14F-4D97-AF65-F5344CB8AC3E}">
        <p14:creationId xmlns:p14="http://schemas.microsoft.com/office/powerpoint/2010/main" xmlns="" val="16563538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04664"/>
            <a:ext cx="8856984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u="sng" dirty="0">
                <a:solidFill>
                  <a:srgbClr val="FF0000"/>
                </a:solidFill>
              </a:rPr>
              <a:t> 2.  </a:t>
            </a:r>
            <a:r>
              <a:rPr lang="ru-RU" sz="2800" b="1" u="sng" dirty="0">
                <a:solidFill>
                  <a:srgbClr val="FF0000"/>
                </a:solidFill>
              </a:rPr>
              <a:t>Вариант диеты с механическим и химическим </a:t>
            </a:r>
            <a:r>
              <a:rPr lang="ru-RU" sz="2800" b="1" u="sng" dirty="0" err="1">
                <a:solidFill>
                  <a:srgbClr val="FF0000"/>
                </a:solidFill>
              </a:rPr>
              <a:t>щажением</a:t>
            </a:r>
            <a:endParaRPr lang="ru-RU" sz="2800" u="sng" dirty="0">
              <a:solidFill>
                <a:srgbClr val="FF0000"/>
              </a:solidFill>
            </a:endParaRPr>
          </a:p>
          <a:p>
            <a:r>
              <a:rPr lang="ru-RU" sz="2000" b="1" i="1" dirty="0"/>
              <a:t>Цель назначения: </a:t>
            </a:r>
            <a:r>
              <a:rPr lang="ru-RU" sz="2000" dirty="0"/>
              <a:t>умеренное механическое, химическое и термическое </a:t>
            </a:r>
            <a:r>
              <a:rPr lang="ru-RU" sz="2000" dirty="0" err="1"/>
              <a:t>щажение</a:t>
            </a:r>
            <a:r>
              <a:rPr lang="ru-RU" sz="2000" dirty="0"/>
              <a:t> способствует ликвидации воспалитель­ного процесса, нормализации функционального состояния органов желудочно-кишечного тракта, снижению рефлектор­ной возбудимости.</a:t>
            </a:r>
          </a:p>
          <a:p>
            <a:r>
              <a:rPr lang="ru-RU" sz="2000" b="1" i="1" dirty="0"/>
              <a:t>Данная диета заменяет: </a:t>
            </a:r>
            <a:r>
              <a:rPr lang="ru-RU" sz="2000" dirty="0"/>
              <a:t>1, 4, 5 номерные диеты.</a:t>
            </a:r>
          </a:p>
          <a:p>
            <a:r>
              <a:rPr lang="ru-RU" sz="2000" b="1" i="1" dirty="0"/>
              <a:t>Характеристика. </a:t>
            </a:r>
            <a:r>
              <a:rPr lang="ru-RU" sz="2000" dirty="0"/>
              <a:t>Диета с физиологическим содержанием белков, жиров и углеводов, обогащенная витаминами, ми­неральными веществами, с умеренным ограничением хими­ческих и механических раздражителей слизистой оболочки ре-</a:t>
            </a:r>
            <a:r>
              <a:rPr lang="ru-RU" sz="2000" dirty="0" err="1"/>
              <a:t>цепторного</a:t>
            </a:r>
            <a:r>
              <a:rPr lang="ru-RU" sz="2000" dirty="0"/>
              <a:t> аппарата желудочно-кишечного тракта.</a:t>
            </a:r>
          </a:p>
          <a:p>
            <a:r>
              <a:rPr lang="ru-RU" sz="2000" b="1" i="1" dirty="0" err="1"/>
              <a:t>Энергоценность</a:t>
            </a:r>
            <a:r>
              <a:rPr lang="ru-RU" sz="2000" b="1" i="1" dirty="0"/>
              <a:t> </a:t>
            </a:r>
            <a:r>
              <a:rPr lang="ru-RU" sz="2000" dirty="0"/>
              <a:t>рациона: 2 170—2 480 ккал.</a:t>
            </a:r>
          </a:p>
          <a:p>
            <a:r>
              <a:rPr lang="ru-RU" sz="2000" b="1" i="1" dirty="0"/>
              <a:t>Исключения в диете: </a:t>
            </a:r>
            <a:r>
              <a:rPr lang="ru-RU" sz="2000" dirty="0"/>
              <a:t>острые закуски, приправы, прянос­ти, свежий хлеб, жирные сорта мяса и рыбы, сливки, смета­на, бобовые, рассыпчатые каши, крепкие бульоны.</a:t>
            </a:r>
          </a:p>
          <a:p>
            <a:r>
              <a:rPr lang="ru-RU" sz="2000" b="1" i="1" dirty="0"/>
              <a:t>Способ приготовления пищи: </a:t>
            </a:r>
            <a:r>
              <a:rPr lang="ru-RU" sz="2000" dirty="0"/>
              <a:t>в отварном виде, </a:t>
            </a:r>
            <a:r>
              <a:rPr lang="ru-RU" sz="2000" dirty="0" err="1"/>
              <a:t>запеченая</a:t>
            </a:r>
            <a:r>
              <a:rPr lang="ru-RU" sz="2000" dirty="0"/>
              <a:t>, на пару, протертая и </a:t>
            </a:r>
            <a:r>
              <a:rPr lang="ru-RU" sz="2000" dirty="0" err="1"/>
              <a:t>непротертая</a:t>
            </a:r>
            <a:r>
              <a:rPr lang="ru-RU" sz="2000" dirty="0"/>
              <a:t>.</a:t>
            </a:r>
          </a:p>
          <a:p>
            <a:r>
              <a:rPr lang="ru-RU" sz="2000" b="1" i="1" dirty="0"/>
              <a:t>Режим питания: </a:t>
            </a:r>
            <a:r>
              <a:rPr lang="ru-RU" sz="2000" dirty="0"/>
              <a:t>5—6 раз в день, дробный.</a:t>
            </a:r>
          </a:p>
        </p:txBody>
      </p:sp>
    </p:spTree>
    <p:extLst>
      <p:ext uri="{BB962C8B-B14F-4D97-AF65-F5344CB8AC3E}">
        <p14:creationId xmlns:p14="http://schemas.microsoft.com/office/powerpoint/2010/main" xmlns="" val="15301883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71582"/>
            <a:ext cx="8856984" cy="6586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>
                <a:solidFill>
                  <a:srgbClr val="FF0000"/>
                </a:solidFill>
              </a:rPr>
              <a:t>3. Вариант диеты с повышенным количеством белка (высокобелковая)</a:t>
            </a:r>
            <a:endParaRPr lang="ru-RU" sz="2400" dirty="0">
              <a:solidFill>
                <a:srgbClr val="FF0000"/>
              </a:solidFill>
            </a:endParaRPr>
          </a:p>
          <a:p>
            <a:r>
              <a:rPr lang="ru-RU" sz="2200" b="1" i="1" dirty="0"/>
              <a:t>Цель назначения: </a:t>
            </a:r>
            <a:r>
              <a:rPr lang="ru-RU" sz="2200" dirty="0"/>
              <a:t>стимуляция синтеза белка в организме, умеренное химическое </a:t>
            </a:r>
            <a:r>
              <a:rPr lang="ru-RU" sz="2200" dirty="0" err="1"/>
              <a:t>щажение</a:t>
            </a:r>
            <a:r>
              <a:rPr lang="ru-RU" sz="2200" dirty="0"/>
              <a:t> органов ЖКТ, почек; повы­шение иммунологической активности организма, активиза­ция процессов кроветворения, стимуляция заживления и уменьшение явлений воспаления.</a:t>
            </a:r>
          </a:p>
          <a:p>
            <a:r>
              <a:rPr lang="ru-RU" sz="2200" b="1" i="1" dirty="0"/>
              <a:t>Данная диета заменяет </a:t>
            </a:r>
            <a:r>
              <a:rPr lang="ru-RU" sz="2200" dirty="0"/>
              <a:t>4, 5, 7, 9, 10, 11 номерные диеты.</a:t>
            </a:r>
          </a:p>
          <a:p>
            <a:r>
              <a:rPr lang="ru-RU" sz="2200" b="1" i="1" dirty="0"/>
              <a:t>Характеристика: </a:t>
            </a:r>
            <a:r>
              <a:rPr lang="ru-RU" sz="2200" dirty="0"/>
              <a:t>диета с повышенным количеством бел­ков, нормальным количеством жиров, сложных углеводов и ограничением легкоусвояемых углеводов. Ограничение хими­ческих и механических раздражителей желудка и </a:t>
            </a:r>
            <a:r>
              <a:rPr lang="ru-RU" sz="2200" dirty="0" err="1"/>
              <a:t>желчевыво-дящих</a:t>
            </a:r>
            <a:r>
              <a:rPr lang="ru-RU" sz="2200" dirty="0"/>
              <a:t> путей.</a:t>
            </a:r>
          </a:p>
          <a:p>
            <a:r>
              <a:rPr lang="ru-RU" sz="2200" b="1" i="1" dirty="0" err="1"/>
              <a:t>Энергоценность</a:t>
            </a:r>
            <a:r>
              <a:rPr lang="ru-RU" sz="2200" b="1" i="1" dirty="0"/>
              <a:t> </a:t>
            </a:r>
            <a:r>
              <a:rPr lang="ru-RU" sz="2200" dirty="0"/>
              <a:t>рациона: 2 080—2 690 ккал.</a:t>
            </a:r>
          </a:p>
          <a:p>
            <a:r>
              <a:rPr lang="ru-RU" sz="2200" b="1" i="1" dirty="0"/>
              <a:t>Исключения в диете: </a:t>
            </a:r>
            <a:r>
              <a:rPr lang="ru-RU" sz="2200" dirty="0"/>
              <a:t>жирные мясо-молочные продукты, копченая и соленая рыба, бобовые, кондитерские изделия на кремовой основе, специи, газированные напитки.</a:t>
            </a:r>
          </a:p>
          <a:p>
            <a:r>
              <a:rPr lang="ru-RU" sz="2200" b="1" i="1" dirty="0"/>
              <a:t>Способ приготовления пищи: </a:t>
            </a:r>
            <a:r>
              <a:rPr lang="ru-RU" sz="2200" dirty="0"/>
              <a:t>в отварном виде, запеченная, тушеная, на пару.</a:t>
            </a:r>
          </a:p>
          <a:p>
            <a:r>
              <a:rPr lang="ru-RU" sz="2200" b="1" i="1" dirty="0"/>
              <a:t>Режим питания: </a:t>
            </a:r>
            <a:r>
              <a:rPr lang="ru-RU" sz="2200" dirty="0"/>
              <a:t>4-6 раз в день, дробный.</a:t>
            </a:r>
          </a:p>
        </p:txBody>
      </p:sp>
    </p:spTree>
    <p:extLst>
      <p:ext uri="{BB962C8B-B14F-4D97-AF65-F5344CB8AC3E}">
        <p14:creationId xmlns:p14="http://schemas.microsoft.com/office/powerpoint/2010/main" xmlns="" val="9515522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7103" y="620688"/>
            <a:ext cx="856895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>
                <a:solidFill>
                  <a:srgbClr val="FF0000"/>
                </a:solidFill>
              </a:rPr>
              <a:t>4. Вариант диеты с пониженным количеством белка (низкобелковая).</a:t>
            </a:r>
            <a:endParaRPr lang="ru-RU" sz="2400" dirty="0">
              <a:solidFill>
                <a:srgbClr val="FF0000"/>
              </a:solidFill>
            </a:endParaRPr>
          </a:p>
          <a:p>
            <a:r>
              <a:rPr lang="ru-RU" sz="2200" b="1" i="1" dirty="0"/>
              <a:t>Цель назначения: </a:t>
            </a:r>
            <a:r>
              <a:rPr lang="ru-RU" sz="2200" dirty="0"/>
              <a:t>максимальное </a:t>
            </a:r>
            <a:r>
              <a:rPr lang="ru-RU" sz="2200" dirty="0" err="1"/>
              <a:t>щажение</a:t>
            </a:r>
            <a:r>
              <a:rPr lang="ru-RU" sz="2200" dirty="0"/>
              <a:t> функции почек, увеличение диуреза и улучшение выведения азотистых шлаков и недоокисленных продуктов обмена из организма, создание благоприятных условий кровообращения.</a:t>
            </a:r>
          </a:p>
          <a:p>
            <a:r>
              <a:rPr lang="ru-RU" sz="2200" b="1" i="1" dirty="0"/>
              <a:t>Данная диета заменяет </a:t>
            </a:r>
            <a:r>
              <a:rPr lang="ru-RU" sz="2200" dirty="0"/>
              <a:t>7 номерную диету.</a:t>
            </a:r>
          </a:p>
          <a:p>
            <a:r>
              <a:rPr lang="ru-RU" sz="2200" b="1" i="1" dirty="0"/>
              <a:t>Характеристика: </a:t>
            </a:r>
            <a:r>
              <a:rPr lang="ru-RU" sz="2200" dirty="0"/>
              <a:t>ограничение белка — 20—60 г в день.</a:t>
            </a:r>
          </a:p>
          <a:p>
            <a:r>
              <a:rPr lang="ru-RU" sz="2200" dirty="0"/>
              <a:t>Пища без соли, обогащенная витаминами, минеральны­ми веществами, жидкости не более 1 литра. Молоко добав­ляют только в блюда.</a:t>
            </a:r>
          </a:p>
          <a:p>
            <a:r>
              <a:rPr lang="ru-RU" sz="2200" b="1" i="1" dirty="0" err="1"/>
              <a:t>Энергоценность</a:t>
            </a:r>
            <a:r>
              <a:rPr lang="ru-RU" sz="2200" b="1" i="1" dirty="0"/>
              <a:t> </a:t>
            </a:r>
            <a:r>
              <a:rPr lang="ru-RU" sz="2200" dirty="0"/>
              <a:t>рациона: 2 120-2 650 ккал.</a:t>
            </a:r>
          </a:p>
          <a:p>
            <a:r>
              <a:rPr lang="ru-RU" sz="2200" b="1" i="1" dirty="0"/>
              <a:t>Исключения в диете: </a:t>
            </a:r>
            <a:r>
              <a:rPr lang="ru-RU" sz="2200" dirty="0"/>
              <a:t>субпродукты, рыба, колбаса, сосис­ки, алкоголь, соленые закуски, приправы, бобовые, какао, шоколад.</a:t>
            </a:r>
          </a:p>
          <a:p>
            <a:r>
              <a:rPr lang="ru-RU" sz="2200" b="1" i="1" dirty="0"/>
              <a:t>Способ приготовления пищи: </a:t>
            </a:r>
            <a:r>
              <a:rPr lang="ru-RU" sz="2200" dirty="0"/>
              <a:t>в отварном виде, на пару, не протертая, не измельченная.</a:t>
            </a:r>
          </a:p>
          <a:p>
            <a:r>
              <a:rPr lang="ru-RU" sz="2200" b="1" i="1" dirty="0"/>
              <a:t>Режим питания: </a:t>
            </a:r>
            <a:r>
              <a:rPr lang="ru-RU" sz="2200" dirty="0"/>
              <a:t>4—6 раз в день, дробный.</a:t>
            </a:r>
          </a:p>
        </p:txBody>
      </p:sp>
    </p:spTree>
    <p:extLst>
      <p:ext uri="{BB962C8B-B14F-4D97-AF65-F5344CB8AC3E}">
        <p14:creationId xmlns:p14="http://schemas.microsoft.com/office/powerpoint/2010/main" xmlns="" val="1367904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574727"/>
            <a:ext cx="78135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/>
              <a:t> - </a:t>
            </a:r>
            <a:r>
              <a:rPr lang="ru-RU" sz="2400" dirty="0"/>
              <a:t>процесс поступления, переваривания,</a:t>
            </a:r>
          </a:p>
          <a:p>
            <a:r>
              <a:rPr lang="ru-RU" sz="2400" dirty="0"/>
              <a:t> всасывания и усвоения в организме пищевых веществ.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894038"/>
            <a:ext cx="80010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Основные пищевые вещества (</a:t>
            </a:r>
            <a:r>
              <a:rPr lang="ru-RU" sz="2400" b="1" dirty="0" err="1"/>
              <a:t>нутриенты</a:t>
            </a:r>
            <a:r>
              <a:rPr lang="ru-RU" sz="2400" dirty="0"/>
              <a:t>) – это белки, жиры, углеводы, минеральные вещества, витамины, вода.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63118" y="3708649"/>
            <a:ext cx="75260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39752" y="-24165"/>
            <a:ext cx="35049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rgbClr val="C00000"/>
                </a:solidFill>
              </a:rPr>
              <a:t>Питание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28618" y="5309602"/>
            <a:ext cx="81003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 </a:t>
            </a:r>
          </a:p>
        </p:txBody>
      </p:sp>
      <p:pic>
        <p:nvPicPr>
          <p:cNvPr id="1026" name="Picture 2" descr="https://gemorr.ru/wp-content/uploads/2016/12/pp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85876" y="2715578"/>
            <a:ext cx="6552728" cy="3715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271582"/>
            <a:ext cx="9036496" cy="6586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>
                <a:solidFill>
                  <a:srgbClr val="FF0000"/>
                </a:solidFill>
              </a:rPr>
              <a:t>5. Вариант диеты с пониженной калорийностью (низкокалорийная диета)</a:t>
            </a:r>
            <a:endParaRPr lang="ru-RU" sz="2400" dirty="0">
              <a:solidFill>
                <a:srgbClr val="FF0000"/>
              </a:solidFill>
            </a:endParaRPr>
          </a:p>
          <a:p>
            <a:r>
              <a:rPr lang="ru-RU" sz="2200" b="1" i="1" dirty="0"/>
              <a:t>Цель назначения: </a:t>
            </a:r>
            <a:r>
              <a:rPr lang="ru-RU" sz="2200" dirty="0"/>
              <a:t>предупреждение и устранение избыточ­ного накопления жировой ткани в организме, нормализация белкового, водного, витаминного, жирового и холестеринового обмена, восстановление метаболизма, улучшение состо­яния</a:t>
            </a:r>
          </a:p>
          <a:p>
            <a:r>
              <a:rPr lang="ru-RU" sz="2200" dirty="0"/>
              <a:t>кровообращения, уменьшение массы тела.</a:t>
            </a:r>
          </a:p>
          <a:p>
            <a:r>
              <a:rPr lang="ru-RU" sz="2200" b="1" i="1" dirty="0"/>
              <a:t>Данная диета заменяет: </a:t>
            </a:r>
            <a:r>
              <a:rPr lang="ru-RU" sz="2200" dirty="0"/>
              <a:t>8, 9, 10 номерные диеты.</a:t>
            </a:r>
          </a:p>
          <a:p>
            <a:r>
              <a:rPr lang="ru-RU" sz="2200" b="1" i="1" dirty="0"/>
              <a:t>Характеристика: </a:t>
            </a:r>
            <a:r>
              <a:rPr lang="ru-RU" sz="2200" dirty="0"/>
              <a:t>умеренное ограничение </a:t>
            </a:r>
            <a:r>
              <a:rPr lang="ru-RU" sz="2200" dirty="0" err="1"/>
              <a:t>энергоценности</a:t>
            </a:r>
            <a:r>
              <a:rPr lang="ru-RU" sz="2200" dirty="0"/>
              <a:t>, преимущественно за счет жиров и углеводов, исключение про­стых Сахаров, ограничение животных жиров, поваренной соли (3—5 г в день). В рационе — растительные жиры, пищевые волокна, ограничение жидкости 800—1 500 мл.</a:t>
            </a:r>
          </a:p>
          <a:p>
            <a:r>
              <a:rPr lang="ru-RU" sz="2200" b="1" i="1" dirty="0" err="1"/>
              <a:t>Энергоценность</a:t>
            </a:r>
            <a:r>
              <a:rPr lang="ru-RU" sz="2200" b="1" i="1" dirty="0"/>
              <a:t> рациона: </a:t>
            </a:r>
            <a:r>
              <a:rPr lang="ru-RU" sz="2200" dirty="0"/>
              <a:t>1 340—1 550 ккал.</a:t>
            </a:r>
          </a:p>
          <a:p>
            <a:r>
              <a:rPr lang="ru-RU" sz="2200" b="1" i="1" dirty="0"/>
              <a:t>Исключения в диете: </a:t>
            </a:r>
            <a:r>
              <a:rPr lang="ru-RU" sz="2200" dirty="0"/>
              <a:t>субпродукты, рыба, колбаса, копче­ности, майонез, белый хлеб, сливки, сметана, макаронные изделия, маринованные и соленые овощи, изюм, финики, инжир, виноград.</a:t>
            </a:r>
          </a:p>
          <a:p>
            <a:r>
              <a:rPr lang="ru-RU" sz="2200" b="1" i="1" dirty="0"/>
              <a:t>Способ приготовления пищи: </a:t>
            </a:r>
            <a:r>
              <a:rPr lang="ru-RU" sz="2200" dirty="0"/>
              <a:t>в отварном виде, на пару.</a:t>
            </a:r>
          </a:p>
          <a:p>
            <a:r>
              <a:rPr lang="ru-RU" sz="2200" b="1" i="1" dirty="0"/>
              <a:t>Режим питания: </a:t>
            </a:r>
            <a:r>
              <a:rPr lang="ru-RU" sz="2200" dirty="0"/>
              <a:t>4—6 раз в день, дробный.</a:t>
            </a:r>
          </a:p>
        </p:txBody>
      </p:sp>
    </p:spTree>
    <p:extLst>
      <p:ext uri="{BB962C8B-B14F-4D97-AF65-F5344CB8AC3E}">
        <p14:creationId xmlns:p14="http://schemas.microsoft.com/office/powerpoint/2010/main" xmlns="" val="16110991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Виды питания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6976" y="1604243"/>
            <a:ext cx="4572000" cy="1072666"/>
          </a:xfrm>
        </p:spPr>
        <p:txBody>
          <a:bodyPr>
            <a:normAutofit fontScale="70000" lnSpcReduction="20000"/>
          </a:bodyPr>
          <a:lstStyle/>
          <a:p>
            <a:r>
              <a:rPr lang="ru-RU" sz="4500" i="1" dirty="0">
                <a:solidFill>
                  <a:srgbClr val="FF0000"/>
                </a:solidFill>
              </a:rPr>
              <a:t>Естественное питание</a:t>
            </a:r>
          </a:p>
          <a:p>
            <a:r>
              <a:rPr lang="ru-RU" sz="4500" dirty="0">
                <a:solidFill>
                  <a:srgbClr val="FF0000"/>
                </a:solidFill>
              </a:rPr>
              <a:t> </a:t>
            </a:r>
            <a:r>
              <a:rPr lang="ru-RU" sz="3800" dirty="0"/>
              <a:t>– обычное, пероральное. 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87299" y="1772816"/>
            <a:ext cx="4356701" cy="675251"/>
          </a:xfrm>
        </p:spPr>
        <p:txBody>
          <a:bodyPr>
            <a:normAutofit/>
          </a:bodyPr>
          <a:lstStyle/>
          <a:p>
            <a:r>
              <a:rPr lang="ru-RU" sz="3000" i="1" dirty="0">
                <a:solidFill>
                  <a:srgbClr val="FF0000"/>
                </a:solidFill>
              </a:rPr>
              <a:t>Искусственное питание</a:t>
            </a:r>
            <a:r>
              <a:rPr lang="ru-RU" sz="3000" dirty="0">
                <a:solidFill>
                  <a:srgbClr val="FF0000"/>
                </a:solidFill>
              </a:rPr>
              <a:t> </a:t>
            </a:r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76086" y="2060848"/>
            <a:ext cx="4041775" cy="3951288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– введение питательных веществ в организм, минуя ротовую  полость, когда прием пищи естественным путем является невозможным или питание оказывается недостаточным.</a:t>
            </a:r>
          </a:p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2492896"/>
            <a:ext cx="4190846" cy="2003049"/>
          </a:xfrm>
          <a:prstGeom prst="rect">
            <a:avLst/>
          </a:prstGeom>
        </p:spPr>
      </p:pic>
      <p:sp>
        <p:nvSpPr>
          <p:cNvPr id="8" name="Стрелка вниз 7"/>
          <p:cNvSpPr/>
          <p:nvPr/>
        </p:nvSpPr>
        <p:spPr>
          <a:xfrm rot="3055760">
            <a:off x="2292956" y="698953"/>
            <a:ext cx="360040" cy="978408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 rot="18645870">
            <a:off x="6599766" y="659265"/>
            <a:ext cx="360040" cy="978408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 dirty="0">
              <a:solidFill>
                <a:srgbClr val="C00000"/>
              </a:solidFill>
            </a:endParaRPr>
          </a:p>
        </p:txBody>
      </p:sp>
      <p:pic>
        <p:nvPicPr>
          <p:cNvPr id="7172" name="Picture 4" descr="https://www.mladenec-shop.ru/upload/mediafiles/0/7/2/0/182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669" y="4149080"/>
            <a:ext cx="3744416" cy="2496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303923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5944" y="764704"/>
            <a:ext cx="81369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Искусственное питание 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назначается врачом в случае:</a:t>
            </a:r>
          </a:p>
          <a:p>
            <a:pPr lvl="0"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2400" dirty="0"/>
              <a:t>нарушения акта глотания (ЧМТ, инсульт);</a:t>
            </a:r>
          </a:p>
          <a:p>
            <a:pPr lvl="0"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2400" dirty="0"/>
              <a:t>длительного бессознательного состояния пациента;</a:t>
            </a:r>
          </a:p>
          <a:p>
            <a:pPr lvl="0"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2400" dirty="0"/>
              <a:t>хирургических вмешательств на желудке;</a:t>
            </a:r>
          </a:p>
          <a:p>
            <a:pPr lvl="0"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2400" dirty="0"/>
              <a:t>переломов челюсти, травмы глотки, ожогов пищевода;</a:t>
            </a:r>
          </a:p>
          <a:p>
            <a:pPr lvl="0"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2400" dirty="0"/>
              <a:t>неукротимой рвоты;</a:t>
            </a:r>
          </a:p>
          <a:p>
            <a:pPr lvl="0"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2400" dirty="0"/>
              <a:t>психических расстройств.</a:t>
            </a:r>
          </a:p>
        </p:txBody>
      </p:sp>
    </p:spTree>
  </p:cSld>
  <p:clrMapOvr>
    <a:masterClrMapping/>
  </p:clrMapOvr>
  <p:transition>
    <p:dissolv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347864" y="2206517"/>
            <a:ext cx="5796136" cy="2908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Зонд вводится через носоглотку и пищевод в желудок. </a:t>
            </a:r>
          </a:p>
          <a:p>
            <a:pPr marL="0" marR="0" lvl="0" indent="457200" defTabSz="914400" rtl="0" eaLnBrk="0" fontAlgn="base" latinLnBrk="0" hangingPunct="0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К зонду перед кормлением присоединяют шприц Жане, через который вливают пищу температуры 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38-40</a:t>
            </a:r>
            <a:r>
              <a:rPr kumimoji="0" lang="ru-RU" sz="2400" b="1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0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С</a:t>
            </a:r>
            <a:r>
              <a:rPr kumimoji="0" lang="ru-RU" sz="24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200-300 мл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.  Кормление проводят 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5-6 раз в день.</a:t>
            </a:r>
            <a:endParaRPr kumimoji="0" lang="ru-RU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3" name="Рисунок 2" descr="http://medteh-mitino.ru/sites/default/files/zond_pitatelnyy1.php_.jpg"/>
          <p:cNvPicPr/>
          <p:nvPr/>
        </p:nvPicPr>
        <p:blipFill>
          <a:blip r:embed="rId2"/>
          <a:srcRect l="20117" t="3953" r="6641" b="2791"/>
          <a:stretch>
            <a:fillRect/>
          </a:stretch>
        </p:blipFill>
        <p:spPr bwMode="auto">
          <a:xfrm>
            <a:off x="143508" y="2154016"/>
            <a:ext cx="2520280" cy="2305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plikeard.ucoz.ru/f/2/institut-vosstanovitelnoj-meditsiny_4.jpg"/>
          <p:cNvPicPr/>
          <p:nvPr/>
        </p:nvPicPr>
        <p:blipFill rotWithShape="1">
          <a:blip r:embed="rId3"/>
          <a:srcRect l="20160"/>
          <a:stretch/>
        </p:blipFill>
        <p:spPr bwMode="auto">
          <a:xfrm>
            <a:off x="543229" y="4523179"/>
            <a:ext cx="2808312" cy="2334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1043609" y="155653"/>
            <a:ext cx="69673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>
                <a:solidFill>
                  <a:srgbClr val="C00000"/>
                </a:solidFill>
                <a:ea typeface="Times New Roman" pitchFamily="18" charset="0"/>
              </a:rPr>
              <a:t>Способы искусственного питания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03648" y="764704"/>
            <a:ext cx="7632848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algn="just" eaLnBrk="0" fontAlgn="base" hangingPunct="0">
              <a:spcBef>
                <a:spcPts val="1200"/>
              </a:spcBef>
              <a:spcAft>
                <a:spcPct val="0"/>
              </a:spcAft>
            </a:pPr>
            <a:r>
              <a:rPr lang="ru-RU" sz="2800" b="1" i="1" dirty="0">
                <a:ea typeface="Times New Roman" pitchFamily="18" charset="0"/>
              </a:rPr>
              <a:t>1. Зондовое</a:t>
            </a:r>
            <a:r>
              <a:rPr lang="ru-RU" sz="2400" dirty="0">
                <a:ea typeface="Times New Roman" pitchFamily="18" charset="0"/>
              </a:rPr>
              <a:t> – через тонкий желудочный зонд вводится жидкие питательные смеси, молоко, бульоны, отвары фруктов. </a:t>
            </a:r>
          </a:p>
        </p:txBody>
      </p:sp>
      <p:pic>
        <p:nvPicPr>
          <p:cNvPr id="7" name="Picture 2" descr="http://www.giomarket.ru/upload/medialibrary/05c/05c17f41c17d3fc887e7cd95ba45a4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719507"/>
            <a:ext cx="3912130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850767"/>
            <a:ext cx="8424936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algn="just" eaLnBrk="0" fontAlgn="base" hangingPunct="0">
              <a:spcBef>
                <a:spcPts val="1200"/>
              </a:spcBef>
              <a:spcAft>
                <a:spcPct val="0"/>
              </a:spcAft>
            </a:pPr>
            <a:r>
              <a:rPr kumimoji="0" lang="ru-RU" sz="28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2. Через </a:t>
            </a:r>
            <a:r>
              <a:rPr kumimoji="0" lang="ru-RU" sz="28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гастростому</a:t>
            </a: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– толстый желудочный зонд вводится для кормления в отверстие, выполненное хирургическим путем в случае непроходимости пищевода. </a:t>
            </a:r>
          </a:p>
          <a:p>
            <a:pPr lvl="0" indent="457200" algn="just" eaLnBrk="0" fontAlgn="base" hangingPunct="0">
              <a:spcBef>
                <a:spcPts val="120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Пища измельчается до полужидкого гомогенного состояния. Необходим тщательный уход за кожей вокруг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стомы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3" name="Рисунок 2" descr="http://www.formatzdorovia.com/img/image003%2820%29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25629" y="3811661"/>
            <a:ext cx="5643570" cy="3014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www.jonathanrios.com.ar/fbapps/sanmartindigital/g-tube-feeding-supplies-i15.gif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512" y="3767386"/>
            <a:ext cx="3202101" cy="3058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653330" y="0"/>
            <a:ext cx="2776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>
                <a:ea typeface="Times New Roman" pitchFamily="18" charset="0"/>
              </a:rPr>
              <a:t> </a:t>
            </a:r>
            <a:endParaRPr lang="ru-RU" sz="3200" dirty="0"/>
          </a:p>
        </p:txBody>
      </p:sp>
    </p:spTree>
  </p:cSld>
  <p:clrMapOvr>
    <a:masterClrMapping/>
  </p:clrMapOvr>
  <p:transition>
    <p:dissolv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692696"/>
            <a:ext cx="7454664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algn="just" eaLnBrk="0" fontAlgn="base" hangingPunct="0">
              <a:spcBef>
                <a:spcPts val="1200"/>
              </a:spcBef>
              <a:spcAft>
                <a:spcPct val="0"/>
              </a:spcAft>
            </a:pPr>
            <a:r>
              <a:rPr kumimoji="0" lang="ru-RU" sz="28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3. Через прямую кишку (ректально) </a:t>
            </a:r>
          </a:p>
          <a:p>
            <a:pPr lvl="0" indent="457200" algn="just" eaLnBrk="0" fontAlgn="base" hangingPunct="0">
              <a:spcBef>
                <a:spcPts val="120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– большей частью используется для восполнения потерянной жидкости.</a:t>
            </a:r>
          </a:p>
          <a:p>
            <a:pPr lvl="0" indent="457200" algn="just" eaLnBrk="0" fontAlgn="base" hangingPunct="0">
              <a:spcBef>
                <a:spcPts val="120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 Осуществляется при помощи капельной клизмы вводятся подогретые до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емпературы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 тела питательные растворы (5%глюкоза, физиологический раствор). </a:t>
            </a:r>
          </a:p>
          <a:p>
            <a:pPr lvl="0" indent="457200" algn="just" eaLnBrk="0" fontAlgn="base" hangingPunct="0">
              <a:spcBef>
                <a:spcPts val="120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Предварительно требуется очистка кишечника.</a:t>
            </a:r>
          </a:p>
          <a:p>
            <a:pPr lvl="0" indent="457200" algn="just" eaLnBrk="0" fontAlgn="base" hangingPunct="0">
              <a:spcBef>
                <a:spcPts val="1200"/>
              </a:spcBef>
              <a:spcAft>
                <a:spcPct val="0"/>
              </a:spcAft>
            </a:pP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53330" y="0"/>
            <a:ext cx="2776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>
                <a:ea typeface="Times New Roman" pitchFamily="18" charset="0"/>
              </a:rPr>
              <a:t> 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99992" y="4005064"/>
            <a:ext cx="2485756" cy="2592288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53330" y="0"/>
            <a:ext cx="2776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>
                <a:ea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188640"/>
            <a:ext cx="6805095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4. Парентеральное питание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16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– внутривенно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капельно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 вводятся стерильные растворы в количестве до 500мл </a:t>
            </a:r>
          </a:p>
          <a:p>
            <a:pPr marL="342900" lvl="0" indent="45720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гидролизаты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 белков 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(</a:t>
            </a:r>
            <a:r>
              <a:rPr kumimoji="0" 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гидролизин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, </a:t>
            </a:r>
            <a:r>
              <a:rPr kumimoji="0" 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фибриносол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, </a:t>
            </a:r>
            <a:r>
              <a:rPr kumimoji="0" 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гидролизат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 казеина)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, </a:t>
            </a:r>
          </a:p>
          <a:p>
            <a:pPr marL="342900" lvl="0" indent="45720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смеси аминокислот 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(</a:t>
            </a:r>
            <a:r>
              <a:rPr kumimoji="0" 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альвезин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, </a:t>
            </a:r>
            <a:r>
              <a:rPr kumimoji="0" 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левамин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, </a:t>
            </a:r>
            <a:r>
              <a:rPr kumimoji="0" 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полиамин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), </a:t>
            </a:r>
          </a:p>
          <a:p>
            <a:pPr marL="342900" lvl="0" indent="45720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жировые эмульсии 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(</a:t>
            </a:r>
            <a:r>
              <a:rPr kumimoji="0" 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липофундин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, </a:t>
            </a:r>
            <a:r>
              <a:rPr kumimoji="0" 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интралипид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), </a:t>
            </a:r>
          </a:p>
          <a:p>
            <a:pPr marL="342900" lvl="0" indent="45720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10% раствор глюкозы, </a:t>
            </a:r>
          </a:p>
          <a:p>
            <a:pPr marL="342900" lvl="0" indent="45720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солевые растворы, </a:t>
            </a:r>
          </a:p>
          <a:p>
            <a:pPr marL="342900" lvl="0" indent="45720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витамины.   </a:t>
            </a: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 </a:t>
            </a: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Перед введением растворы </a:t>
            </a: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подогревают до температуры тела. </a:t>
            </a: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Введение продолжается 3-5 часов.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6146" name="Picture 2" descr="http://prourinu.ru/wp-content/uploads/2017/08/differencialnyj-analiz-ostrogo-pielonefrita-768x7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4242" y="3284984"/>
            <a:ext cx="3126098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12494169"/>
      </p:ext>
    </p:extLst>
  </p:cSld>
  <p:clrMapOvr>
    <a:masterClrMapping/>
  </p:clrMapOvr>
  <p:transition>
    <p:dissolv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467544" y="1782108"/>
            <a:ext cx="8676456" cy="4431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buFont typeface="Wingdings" pitchFamily="2" charset="2"/>
              <a:buChar char="ü"/>
            </a:pPr>
            <a:r>
              <a:rPr lang="ru-RU" sz="2400" dirty="0"/>
              <a:t>вялость, сонливость;</a:t>
            </a:r>
          </a:p>
          <a:p>
            <a:pPr lvl="0">
              <a:buFont typeface="Wingdings" pitchFamily="2" charset="2"/>
              <a:buChar char="ü"/>
            </a:pPr>
            <a:endParaRPr lang="ru-RU" sz="2400" dirty="0"/>
          </a:p>
          <a:p>
            <a:pPr lvl="0">
              <a:buFont typeface="Wingdings" pitchFamily="2" charset="2"/>
              <a:buChar char="ü"/>
            </a:pPr>
            <a:r>
              <a:rPr lang="ru-RU" sz="2400" dirty="0"/>
              <a:t>бледность, сухость кожи, снижение ее эластичности;</a:t>
            </a:r>
          </a:p>
          <a:p>
            <a:pPr lvl="0">
              <a:buFont typeface="Wingdings" pitchFamily="2" charset="2"/>
              <a:buChar char="ü"/>
            </a:pPr>
            <a:endParaRPr lang="ru-RU" sz="2400" dirty="0"/>
          </a:p>
          <a:p>
            <a:pPr lvl="0">
              <a:buFont typeface="Wingdings" pitchFamily="2" charset="2"/>
              <a:buChar char="ü"/>
            </a:pPr>
            <a:r>
              <a:rPr lang="ru-RU" sz="2400" dirty="0"/>
              <a:t>сухость и образование трещин на губах;</a:t>
            </a:r>
          </a:p>
          <a:p>
            <a:pPr lvl="0">
              <a:buFont typeface="Wingdings" pitchFamily="2" charset="2"/>
              <a:buChar char="ü"/>
            </a:pPr>
            <a:endParaRPr lang="ru-RU" sz="2400" dirty="0"/>
          </a:p>
          <a:p>
            <a:pPr lvl="0">
              <a:buFont typeface="Wingdings" pitchFamily="2" charset="2"/>
              <a:buChar char="ü"/>
            </a:pPr>
            <a:r>
              <a:rPr lang="ru-RU" sz="2400" dirty="0"/>
              <a:t>сухость во рту, налет на языке, неприятный запах изо рта;</a:t>
            </a:r>
          </a:p>
          <a:p>
            <a:pPr lvl="0">
              <a:buFont typeface="Wingdings" pitchFamily="2" charset="2"/>
              <a:buChar char="ü"/>
            </a:pPr>
            <a:endParaRPr lang="ru-RU" sz="2400" dirty="0"/>
          </a:p>
          <a:p>
            <a:pPr lvl="0">
              <a:buFont typeface="Wingdings" pitchFamily="2" charset="2"/>
              <a:buChar char="ü"/>
            </a:pPr>
            <a:r>
              <a:rPr lang="ru-RU" sz="2400" dirty="0"/>
              <a:t>снижение количества отделяемой мочи;</a:t>
            </a:r>
          </a:p>
          <a:p>
            <a:pPr lvl="0">
              <a:buFont typeface="Wingdings" pitchFamily="2" charset="2"/>
              <a:buChar char="ü"/>
            </a:pPr>
            <a:endParaRPr lang="ru-RU" sz="2400" dirty="0"/>
          </a:p>
          <a:p>
            <a:pPr lvl="0">
              <a:buFont typeface="Wingdings" pitchFamily="2" charset="2"/>
              <a:buChar char="ü"/>
            </a:pPr>
            <a:r>
              <a:rPr lang="ru-RU" sz="2400" dirty="0"/>
              <a:t>задержка стула (запор).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467719"/>
            <a:ext cx="83529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C00000"/>
                </a:solidFill>
              </a:rPr>
              <a:t>Симптомы недостаточного употребления жидкости: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dissolv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4175448" y="1682225"/>
            <a:ext cx="496855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  обезвоживанию организма;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  пролежням;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endParaRPr lang="ru-RU" sz="24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  инфекции мочевых путей, мочекаменной болезни и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400" dirty="0">
                <a:ea typeface="Times New Roman" pitchFamily="18" charset="0"/>
              </a:rPr>
              <a:t>     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другим </a:t>
            </a:r>
            <a:r>
              <a:rPr lang="ru-RU" sz="2400" dirty="0"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осложнениям.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91680" y="67529"/>
            <a:ext cx="68407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>
                <a:solidFill>
                  <a:srgbClr val="C00000"/>
                </a:solidFill>
                <a:ea typeface="Times New Roman" pitchFamily="18" charset="0"/>
              </a:rPr>
              <a:t>Недостаточное употребление жидкости пациентами может способствовать: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01081" y="1637189"/>
            <a:ext cx="2857500" cy="13811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46610" y="3429000"/>
            <a:ext cx="1828800" cy="14287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888" b="17150"/>
          <a:stretch/>
        </p:blipFill>
        <p:spPr>
          <a:xfrm>
            <a:off x="1585535" y="5052412"/>
            <a:ext cx="2488592" cy="155211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8560"/>
          <a:stretch/>
        </p:blipFill>
        <p:spPr>
          <a:xfrm>
            <a:off x="1209757" y="4611505"/>
            <a:ext cx="812681" cy="881814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539552" y="1446765"/>
            <a:ext cx="860444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–восполнение энергетических затрат организма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400" dirty="0">
                <a:latin typeface="+mj-lt"/>
                <a:ea typeface="Calibri" pitchFamily="34" charset="0"/>
                <a:cs typeface="Times New Roman" pitchFamily="18" charset="0"/>
              </a:rPr>
              <a:t>                                 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60% - на работу мышц,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400" dirty="0">
                <a:latin typeface="+mj-lt"/>
                <a:ea typeface="Calibri" pitchFamily="34" charset="0"/>
                <a:cs typeface="Times New Roman" pitchFamily="18" charset="0"/>
              </a:rPr>
              <a:t>                                 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30% - на работу внутренних органов.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400" dirty="0">
                <a:latin typeface="+mj-lt"/>
                <a:ea typeface="Calibri" pitchFamily="34" charset="0"/>
                <a:cs typeface="Times New Roman" pitchFamily="18" charset="0"/>
              </a:rPr>
              <a:t>                                 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10% - на умственную работу;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47664" y="0"/>
            <a:ext cx="62889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>
                <a:solidFill>
                  <a:srgbClr val="C00000"/>
                </a:solidFill>
                <a:latin typeface="+mj-lt"/>
                <a:ea typeface="Calibri" pitchFamily="34" charset="0"/>
                <a:cs typeface="Times New Roman" pitchFamily="18" charset="0"/>
              </a:rPr>
              <a:t>Основные функции питания: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491880" y="862045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>
                <a:solidFill>
                  <a:srgbClr val="C00000"/>
                </a:solidFill>
                <a:latin typeface="+mj-lt"/>
                <a:ea typeface="Calibri" pitchFamily="34" charset="0"/>
                <a:cs typeface="Times New Roman" pitchFamily="18" charset="0"/>
              </a:rPr>
              <a:t>энергетическая</a:t>
            </a:r>
            <a:r>
              <a:rPr lang="ru-RU" sz="2800" dirty="0"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03020" y="3938909"/>
            <a:ext cx="2267089" cy="17003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http://mirnasos.ru/4life/images2/raspolozhenieorganovuchelovekafoto_D0E50229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3120"/>
          <a:stretch/>
        </p:blipFill>
        <p:spPr bwMode="auto">
          <a:xfrm>
            <a:off x="3923928" y="3176824"/>
            <a:ext cx="2376263" cy="32392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https://cf.ppt-online.org/files/slide/i/IGYgRCw8pAH5Nejo2n3bUKBk7DFzJXcOLPZlEy/slide-22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333" t="48711" r="46692" b="4727"/>
          <a:stretch/>
        </p:blipFill>
        <p:spPr bwMode="auto">
          <a:xfrm>
            <a:off x="377133" y="3168954"/>
            <a:ext cx="3330771" cy="270831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116182" y="1231483"/>
            <a:ext cx="763284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– построение и непрерывное  обновление клеток организма;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47664" y="0"/>
            <a:ext cx="62889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>
                <a:solidFill>
                  <a:srgbClr val="C00000"/>
                </a:solidFill>
                <a:latin typeface="+mj-lt"/>
                <a:ea typeface="Calibri" pitchFamily="34" charset="0"/>
                <a:cs typeface="Times New Roman" pitchFamily="18" charset="0"/>
              </a:rPr>
              <a:t>Основные функции питания: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88336" y="1916832"/>
            <a:ext cx="3144011" cy="235800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44254" y="2709188"/>
            <a:ext cx="2546544" cy="1960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3275855" y="745391"/>
            <a:ext cx="28249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C00000"/>
                </a:solidFill>
                <a:latin typeface="+mj-lt"/>
                <a:ea typeface="Calibri" pitchFamily="34" charset="0"/>
                <a:cs typeface="Times New Roman" pitchFamily="18" charset="0"/>
              </a:rPr>
              <a:t>пластическая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6940216"/>
      </p:ext>
    </p:extLst>
  </p:cSld>
  <p:clrMapOvr>
    <a:masterClrMapping/>
  </p:clrMapOvr>
  <p:transition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2031331" y="4021469"/>
            <a:ext cx="63367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– защита организма от заболеваний.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5415" y="0"/>
            <a:ext cx="62889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>
                <a:solidFill>
                  <a:srgbClr val="C00000"/>
                </a:solidFill>
                <a:latin typeface="+mj-lt"/>
                <a:ea typeface="Calibri" pitchFamily="34" charset="0"/>
                <a:cs typeface="Times New Roman" pitchFamily="18" charset="0"/>
              </a:rPr>
              <a:t>Основные функции питания: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23101" y="4593893"/>
            <a:ext cx="1991499" cy="203214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32537" y="5456822"/>
            <a:ext cx="1838325" cy="142875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199504" y="541642"/>
            <a:ext cx="33618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 err="1">
                <a:solidFill>
                  <a:srgbClr val="C00000"/>
                </a:solidFill>
                <a:latin typeface="+mj-lt"/>
                <a:ea typeface="Calibri" pitchFamily="34" charset="0"/>
                <a:cs typeface="Times New Roman" pitchFamily="18" charset="0"/>
              </a:rPr>
              <a:t>биорегуляторная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67055" y="1171149"/>
            <a:ext cx="67732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latin typeface="+mj-lt"/>
                <a:ea typeface="Calibri" pitchFamily="34" charset="0"/>
                <a:cs typeface="Times New Roman" pitchFamily="18" charset="0"/>
              </a:rPr>
              <a:t>– обеспечение обменных процессов;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211960" y="3387490"/>
            <a:ext cx="20329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latin typeface="+mj-lt"/>
                <a:ea typeface="Calibri" pitchFamily="34" charset="0"/>
                <a:cs typeface="Times New Roman" pitchFamily="18" charset="0"/>
              </a:rPr>
              <a:t>иммунная</a:t>
            </a:r>
            <a:endParaRPr lang="ru-RU" sz="2800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08880" y="1706349"/>
            <a:ext cx="2411439" cy="1567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72806440"/>
      </p:ext>
    </p:extLst>
  </p:cSld>
  <p:clrMapOvr>
    <a:masterClrMapping/>
  </p:clrMapOvr>
  <p:transition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sportwiki.to/images/0/02/Naglydnay_fiziologiya23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96"/>
          <a:stretch/>
        </p:blipFill>
        <p:spPr bwMode="auto">
          <a:xfrm>
            <a:off x="2051720" y="764704"/>
            <a:ext cx="4896544" cy="5981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52251"/>
            <a:ext cx="7272808" cy="128089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Процесс пищеварения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38215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53914" y="836712"/>
            <a:ext cx="756084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i="1" dirty="0">
                <a:solidFill>
                  <a:srgbClr val="C00000"/>
                </a:solidFill>
              </a:rPr>
              <a:t>Рациональное питание </a:t>
            </a:r>
          </a:p>
          <a:p>
            <a:pPr>
              <a:lnSpc>
                <a:spcPct val="150000"/>
              </a:lnSpc>
            </a:pPr>
            <a:r>
              <a:rPr lang="ru-RU" sz="2400" b="1" dirty="0"/>
              <a:t>– это физиологически полноценное питание с учетом пола, возраста, характера труда, и других факторов.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32040" y="3197714"/>
            <a:ext cx="3126310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77770019"/>
      </p:ext>
    </p:extLst>
  </p:cSld>
  <p:clrMapOvr>
    <a:masterClrMapping/>
  </p:clrMapOvr>
  <p:transition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179512" y="548580"/>
            <a:ext cx="8856984" cy="5601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Основы рационального питания: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достаточная 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энергоценность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суточного рациона, не превышающая  2800-3000ккал;</a:t>
            </a:r>
            <a:endParaRPr kumimoji="0" lang="ru-RU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сбалансированность питательных веществ – оптимальное соотношение 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нутриентов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- 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соотношение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 Б:Ж:У= 1:1:4;</a:t>
            </a:r>
            <a:endParaRPr kumimoji="0" lang="ru-RU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разнообразие ассортимента и приемов кулинарной обработки;</a:t>
            </a:r>
            <a:endParaRPr kumimoji="0" lang="ru-RU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правильный режим питания: распределение калорийности, интервалы между приемами пищи;</a:t>
            </a:r>
            <a:endParaRPr kumimoji="0" lang="ru-RU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оптимальные органолептические свойства и условия приема пищи;</a:t>
            </a:r>
            <a:endParaRPr kumimoji="0" lang="ru-RU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исключать переедание.</a:t>
            </a:r>
            <a:endParaRPr kumimoji="0" lang="ru-RU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</p:cSld>
  <p:clrMapOvr>
    <a:masterClrMapping/>
  </p:clrMapOvr>
  <p:transition spd="slow">
    <p:wheel spokes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260648"/>
            <a:ext cx="856895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Диета</a:t>
            </a:r>
            <a:r>
              <a:rPr lang="ru-RU" sz="2800" b="1" dirty="0"/>
              <a:t> (греч. </a:t>
            </a:r>
            <a:r>
              <a:rPr lang="en-US" sz="2800" b="1" i="1" dirty="0" err="1"/>
              <a:t>diaita</a:t>
            </a:r>
            <a:r>
              <a:rPr lang="en-US" sz="2800" b="1" i="1" dirty="0"/>
              <a:t> </a:t>
            </a:r>
            <a:r>
              <a:rPr lang="ru-RU" sz="2800" b="1" dirty="0"/>
              <a:t>— образ жизни, режим питания)  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Диетотерапия</a:t>
            </a:r>
            <a:r>
              <a:rPr lang="ru-RU" sz="2800" b="1" dirty="0"/>
              <a:t> — метод лечения с применением индивиду­альной диеты.</a:t>
            </a:r>
          </a:p>
          <a:p>
            <a:r>
              <a:rPr lang="ru-RU" sz="2800" b="1" dirty="0"/>
              <a:t> </a:t>
            </a:r>
            <a:r>
              <a:rPr lang="ru-RU" sz="2800" b="1" dirty="0">
                <a:solidFill>
                  <a:srgbClr val="FF0000"/>
                </a:solidFill>
              </a:rPr>
              <a:t>Задача лечебного питания </a:t>
            </a:r>
            <a:r>
              <a:rPr lang="ru-RU" sz="2800" b="1" dirty="0"/>
              <a:t>— восстановление нарушенного равновесия в организме во время болезни путем подбора и сочетания продуктов, выбора способа кулинарной обработки.</a:t>
            </a:r>
          </a:p>
        </p:txBody>
      </p:sp>
      <p:pic>
        <p:nvPicPr>
          <p:cNvPr id="5122" name="Picture 2" descr="https://irk.kp.ru/share/i/12/7529913/wr-720.sh-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284984"/>
            <a:ext cx="5112568" cy="3408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893704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368</TotalTime>
  <Words>1655</Words>
  <Application>Microsoft Macintosh PowerPoint</Application>
  <PresentationFormat>Экран (4:3)</PresentationFormat>
  <Paragraphs>161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Процесс пищеварения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Виды питания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Company>АСУ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Елена</cp:lastModifiedBy>
  <cp:revision>49</cp:revision>
  <dcterms:created xsi:type="dcterms:W3CDTF">2013-01-14T15:31:06Z</dcterms:created>
  <dcterms:modified xsi:type="dcterms:W3CDTF">2026-03-06T06:47:56Z</dcterms:modified>
</cp:coreProperties>
</file>