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3" r:id="rId23"/>
    <p:sldId id="284" r:id="rId24"/>
    <p:sldId id="285" r:id="rId25"/>
    <p:sldId id="28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6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924FD7-97EB-44B2-9B47-CF1E7564B188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C55766-996A-4331-9892-B1C8B4FC7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956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4FD7-97EB-44B2-9B47-CF1E7564B188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5766-996A-4331-9892-B1C8B4FC7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68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924FD7-97EB-44B2-9B47-CF1E7564B188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C55766-996A-4331-9892-B1C8B4FC7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377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4FD7-97EB-44B2-9B47-CF1E7564B188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BC55766-996A-4331-9892-B1C8B4FC7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62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924FD7-97EB-44B2-9B47-CF1E7564B188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C55766-996A-4331-9892-B1C8B4FC7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614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4FD7-97EB-44B2-9B47-CF1E7564B188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5766-996A-4331-9892-B1C8B4FC7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09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4FD7-97EB-44B2-9B47-CF1E7564B188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5766-996A-4331-9892-B1C8B4FC7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673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4FD7-97EB-44B2-9B47-CF1E7564B188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5766-996A-4331-9892-B1C8B4FC7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637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4FD7-97EB-44B2-9B47-CF1E7564B188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5766-996A-4331-9892-B1C8B4FC7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271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924FD7-97EB-44B2-9B47-CF1E7564B188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C55766-996A-4331-9892-B1C8B4FC7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836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4FD7-97EB-44B2-9B47-CF1E7564B188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5766-996A-4331-9892-B1C8B4FC7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84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9924FD7-97EB-44B2-9B47-CF1E7564B188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BC55766-996A-4331-9892-B1C8B4FC7E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7232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F2009B5-84AC-909A-FFC1-8DAC296CB4DC}"/>
              </a:ext>
            </a:extLst>
          </p:cNvPr>
          <p:cNvSpPr/>
          <p:nvPr/>
        </p:nvSpPr>
        <p:spPr>
          <a:xfrm>
            <a:off x="610856" y="760947"/>
            <a:ext cx="11066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cs typeface="Tahoma" panose="020B0604030504040204" pitchFamily="34" charset="0"/>
              </a:rPr>
              <a:t>ГОСУДАРСТВЕННОЕ БЮДЖЕТНОЕ ПРОФЕССИОНАЛЬНОЕ ОБРАЗОВАТЕЛЬНОЕ УЧРЕЖДЕНИЕ </a:t>
            </a:r>
            <a:br>
              <a:rPr lang="ru-RU" altLang="ru-RU" sz="1600" dirty="0">
                <a:cs typeface="Tahoma" panose="020B0604030504040204" pitchFamily="34" charset="0"/>
              </a:rPr>
            </a:br>
            <a:r>
              <a:rPr lang="ru-RU" altLang="ru-RU" sz="1600" dirty="0">
                <a:cs typeface="Tahoma" panose="020B0604030504040204" pitchFamily="34" charset="0"/>
              </a:rPr>
              <a:t>КУРГАНСКИЙ БАЗОВЫЙ МЕДИЦИНСКИЙ КОЛЛЕДЖ </a:t>
            </a:r>
            <a:endParaRPr lang="ru-RU" altLang="ru-RU" sz="1600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="" xmlns:a16="http://schemas.microsoft.com/office/drawing/2014/main" id="{D2975CDF-472B-E5F3-CD1B-E44D326EC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07" t="8788" r="23246" b="7157"/>
          <a:stretch>
            <a:fillRect/>
          </a:stretch>
        </p:blipFill>
        <p:spPr bwMode="auto">
          <a:xfrm>
            <a:off x="6974703" y="3008490"/>
            <a:ext cx="5024887" cy="3640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147AC2-8175-F51F-883F-E2C9DE2437BE}"/>
              </a:ext>
            </a:extLst>
          </p:cNvPr>
          <p:cNvSpPr txBox="1"/>
          <p:nvPr/>
        </p:nvSpPr>
        <p:spPr>
          <a:xfrm>
            <a:off x="304800" y="2340529"/>
            <a:ext cx="87703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ДИАГНОСТИКА И ЛЕЧЕНИЕ ЗАБОЛЕВАНИЙ ОРГАНОВ КРОВООБРАЩЕНИЯ: НАРУШЕНИЯ СЕРДЕЧНОГО РИТМА, ХРОНИЧЕСКАЯ СЕРДЕЧНАЯ НЕДОСТАТОЧНОСТЬ </a:t>
            </a:r>
          </a:p>
        </p:txBody>
      </p:sp>
    </p:spTree>
    <p:extLst>
      <p:ext uri="{BB962C8B-B14F-4D97-AF65-F5344CB8AC3E}">
        <p14:creationId xmlns="" xmlns:p14="http://schemas.microsoft.com/office/powerpoint/2010/main" val="109864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670AF3-E2A5-AB2F-8C26-0F4CC397D877}"/>
              </a:ext>
            </a:extLst>
          </p:cNvPr>
          <p:cNvSpPr txBox="1"/>
          <p:nvPr/>
        </p:nvSpPr>
        <p:spPr>
          <a:xfrm>
            <a:off x="285135" y="0"/>
            <a:ext cx="11621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Методы лабораторного, инструментального исследования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1565EA-F57F-01F9-1990-CA1123D35DD1}"/>
              </a:ext>
            </a:extLst>
          </p:cNvPr>
          <p:cNvSpPr txBox="1"/>
          <p:nvPr/>
        </p:nvSpPr>
        <p:spPr>
          <a:xfrm>
            <a:off x="285135" y="894168"/>
            <a:ext cx="11621729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суточное мониторирование ЭГК;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нагрузочное ЭКГ;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ЭХО;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МРТ;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УЗИ сердца;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 err="1"/>
              <a:t>чреспищеводная</a:t>
            </a:r>
            <a:r>
              <a:rPr lang="ru-RU" sz="2800" dirty="0"/>
              <a:t> электрокардиограмма;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 err="1"/>
              <a:t>чреспищеводное</a:t>
            </a:r>
            <a:r>
              <a:rPr lang="ru-RU" sz="2800" dirty="0"/>
              <a:t> электрофизиологическое исследование (ЧПЭФИ);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эндоваскулярное электрофизиологическое исследование.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706832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25781F-D633-7A30-CCD0-F06CA47AD9BE}"/>
              </a:ext>
            </a:extLst>
          </p:cNvPr>
          <p:cNvSpPr txBox="1"/>
          <p:nvPr/>
        </p:nvSpPr>
        <p:spPr>
          <a:xfrm>
            <a:off x="565355" y="0"/>
            <a:ext cx="11061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Принципы немедикаментозного и медикаментозного лечения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101567A-22AA-0A16-C980-24CB8C4F9847}"/>
              </a:ext>
            </a:extLst>
          </p:cNvPr>
          <p:cNvSpPr txBox="1"/>
          <p:nvPr/>
        </p:nvSpPr>
        <p:spPr>
          <a:xfrm>
            <a:off x="127819" y="752206"/>
            <a:ext cx="11936362" cy="5690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ts val="2500"/>
              </a:lnSpc>
              <a:spcBef>
                <a:spcPts val="1125"/>
              </a:spcBef>
              <a:spcAft>
                <a:spcPts val="750"/>
              </a:spcAft>
              <a:buNone/>
            </a:pPr>
            <a:r>
              <a:rPr lang="ru-RU" b="1" i="0" dirty="0">
                <a:solidFill>
                  <a:srgbClr val="232323"/>
                </a:solidFill>
                <a:effectLst/>
              </a:rPr>
              <a:t>Консервативное лечение</a:t>
            </a:r>
          </a:p>
          <a:p>
            <a:pPr indent="457200" algn="l">
              <a:lnSpc>
                <a:spcPts val="2500"/>
              </a:lnSpc>
              <a:spcAft>
                <a:spcPts val="1200"/>
              </a:spcAft>
              <a:buNone/>
            </a:pPr>
            <a:r>
              <a:rPr lang="ru-RU" b="0" i="0" dirty="0">
                <a:solidFill>
                  <a:srgbClr val="232323"/>
                </a:solidFill>
                <a:effectLst/>
              </a:rPr>
              <a:t>Лечение аритмии зависит от ее вида и причины возникновения. При отсутствии угрозы для жизни пациента, назначается динамическое наблюдение и коррекция образа жизни. При наличии показаний назначаются антиаритмические препараты (верапамил, дигоксин) для постоянного приема. Средства подбираются индивидуально в зависимости от вида и причины аритмии, возраста пациента, состояния его здоровья. Дополнительно назначаются </a:t>
            </a:r>
            <a:r>
              <a:rPr lang="ru-RU" b="0" i="0" dirty="0" err="1">
                <a:solidFill>
                  <a:srgbClr val="232323"/>
                </a:solidFill>
                <a:effectLst/>
              </a:rPr>
              <a:t>антиагреганты</a:t>
            </a:r>
            <a:r>
              <a:rPr lang="ru-RU" b="0" i="0" dirty="0">
                <a:solidFill>
                  <a:srgbClr val="232323"/>
                </a:solidFill>
                <a:effectLst/>
              </a:rPr>
              <a:t> для профилактики образования тромбов, препараты для коррекции фоновых патологий.</a:t>
            </a:r>
          </a:p>
          <a:p>
            <a:pPr indent="457200" algn="l">
              <a:lnSpc>
                <a:spcPts val="2500"/>
              </a:lnSpc>
              <a:spcAft>
                <a:spcPts val="1200"/>
              </a:spcAft>
              <a:buNone/>
            </a:pPr>
            <a:r>
              <a:rPr lang="ru-RU" b="0" i="0" dirty="0">
                <a:solidFill>
                  <a:srgbClr val="232323"/>
                </a:solidFill>
                <a:effectLst/>
              </a:rPr>
              <a:t>При жизнеугрожающих состояниях назначаются средства быстрого действия, при необходимости проводится электрическая дефибрилляция. Контролируемый разряд электрического тока способствует «перезагрузке» сердца и восстанавливает нормальный ритм.</a:t>
            </a:r>
          </a:p>
          <a:p>
            <a:pPr indent="457200" algn="l">
              <a:lnSpc>
                <a:spcPts val="2500"/>
              </a:lnSpc>
              <a:spcBef>
                <a:spcPts val="1125"/>
              </a:spcBef>
              <a:spcAft>
                <a:spcPts val="750"/>
              </a:spcAft>
              <a:buNone/>
            </a:pPr>
            <a:r>
              <a:rPr lang="ru-RU" b="1" i="0" dirty="0">
                <a:solidFill>
                  <a:srgbClr val="232323"/>
                </a:solidFill>
                <a:effectLst/>
              </a:rPr>
              <a:t>Хирургическое лечение</a:t>
            </a:r>
          </a:p>
          <a:p>
            <a:pPr indent="457200" algn="l">
              <a:lnSpc>
                <a:spcPts val="2500"/>
              </a:lnSpc>
              <a:spcAft>
                <a:spcPts val="1200"/>
              </a:spcAft>
              <a:buNone/>
            </a:pPr>
            <a:r>
              <a:rPr lang="ru-RU" b="0" i="0" dirty="0">
                <a:solidFill>
                  <a:srgbClr val="232323"/>
                </a:solidFill>
                <a:effectLst/>
              </a:rPr>
              <a:t>В случаях тяжелых нарушений сердечного ритма единственным методом лечения становится установка электрокардиостимулятора. </a:t>
            </a:r>
          </a:p>
          <a:p>
            <a:pPr indent="457200" algn="l">
              <a:lnSpc>
                <a:spcPts val="2500"/>
              </a:lnSpc>
              <a:spcAft>
                <a:spcPts val="1200"/>
              </a:spcAft>
              <a:buNone/>
            </a:pPr>
            <a:r>
              <a:rPr lang="ru-RU" b="0" i="0" dirty="0">
                <a:solidFill>
                  <a:srgbClr val="232323"/>
                </a:solidFill>
                <a:effectLst/>
              </a:rPr>
              <a:t>При периодических приступах потенциально опасной аритмии пациенту может быть установлен портативный дефибриллятор, который посылает к сердцу электрический разряд, восстанавливая его нормальную активность.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206444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7ED9915-4745-ACE4-15AB-D6F5AE9717F7}"/>
              </a:ext>
            </a:extLst>
          </p:cNvPr>
          <p:cNvSpPr txBox="1"/>
          <p:nvPr/>
        </p:nvSpPr>
        <p:spPr>
          <a:xfrm>
            <a:off x="329380" y="1136145"/>
            <a:ext cx="11862620" cy="500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2400" b="1" dirty="0">
                <a:effectLst/>
              </a:rPr>
              <a:t>Экстренная госпитализация</a:t>
            </a:r>
            <a:r>
              <a:rPr lang="ru-RU" sz="2400" b="0" dirty="0">
                <a:effectLst/>
              </a:rPr>
              <a:t> необходима в следующих случаях:</a:t>
            </a:r>
          </a:p>
          <a:p>
            <a:pPr indent="4572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</a:rPr>
              <a:t>выраженные нарушения гемодинамики во время аритмии (потеря сознания, резкая слабость, сердечная астма, снижение артериального давления);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</a:rPr>
              <a:t>реанимированные больные, перенесшие внезапную смерть.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2400" b="1" dirty="0">
                <a:effectLst/>
              </a:rPr>
              <a:t>Плановая госпитализация</a:t>
            </a:r>
            <a:r>
              <a:rPr lang="ru-RU" sz="2400" b="0" dirty="0">
                <a:effectLst/>
              </a:rPr>
              <a:t> показана в следующих ситуациях:</a:t>
            </a:r>
          </a:p>
          <a:p>
            <a:pPr indent="4572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</a:rPr>
              <a:t>неэффективность медикаментозного лечения на амбулаторном этапе (при тяжёлом течении аритмии);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</a:rPr>
              <a:t>необходимость хирургического лечения аритмии.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7EC936-37E1-7146-E884-FF638A3F7296}"/>
              </a:ext>
            </a:extLst>
          </p:cNvPr>
          <p:cNvSpPr txBox="1"/>
          <p:nvPr/>
        </p:nvSpPr>
        <p:spPr>
          <a:xfrm>
            <a:off x="68826" y="69858"/>
            <a:ext cx="11533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Тактика ведения пациентов, показания к оказанию специализированной медицинской помощи в стационарных условиях</a:t>
            </a:r>
          </a:p>
        </p:txBody>
      </p:sp>
    </p:spTree>
    <p:extLst>
      <p:ext uri="{BB962C8B-B14F-4D97-AF65-F5344CB8AC3E}">
        <p14:creationId xmlns="" xmlns:p14="http://schemas.microsoft.com/office/powerpoint/2010/main" val="2634221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7E3073-C6E2-05B6-35DA-A83E27840E72}"/>
              </a:ext>
            </a:extLst>
          </p:cNvPr>
          <p:cNvSpPr txBox="1"/>
          <p:nvPr/>
        </p:nvSpPr>
        <p:spPr>
          <a:xfrm>
            <a:off x="2172929" y="-76512"/>
            <a:ext cx="7698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Хроническая сердечная недостаточность 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="" xmlns:a16="http://schemas.microsoft.com/office/drawing/2014/main" id="{68A361C9-127B-00AF-4770-E7A0FB69E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" t="27184" r="-323" b="12392"/>
          <a:stretch>
            <a:fillRect/>
          </a:stretch>
        </p:blipFill>
        <p:spPr bwMode="auto">
          <a:xfrm>
            <a:off x="1401096" y="3284685"/>
            <a:ext cx="9099755" cy="3381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56DB44-659F-2A31-C1DA-69EC800780EA}"/>
              </a:ext>
            </a:extLst>
          </p:cNvPr>
          <p:cNvSpPr txBox="1"/>
          <p:nvPr/>
        </p:nvSpPr>
        <p:spPr>
          <a:xfrm>
            <a:off x="186813" y="719998"/>
            <a:ext cx="11818374" cy="23529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000" b="1" dirty="0">
                <a:solidFill>
                  <a:schemeClr val="accent2"/>
                </a:solidFill>
              </a:rPr>
              <a:t>Хроническая сердечная недостаточность (ХСН) </a:t>
            </a:r>
            <a:r>
              <a:rPr lang="ru-RU" sz="2000" dirty="0"/>
              <a:t>— синдром, развивающийся в результате различных заболеваний сердечно-сосудистой системы, приводящий к снижению насосной функции миокарда, дисбалансу между гемодинамической потребностью организма и возможностями сердца и проявляющийся одышкой, сердцебиением, повышенной утомляемостью, ограничением физической активности и избыточной задержкой жидкости в организме.</a:t>
            </a:r>
          </a:p>
        </p:txBody>
      </p:sp>
    </p:spTree>
    <p:extLst>
      <p:ext uri="{BB962C8B-B14F-4D97-AF65-F5344CB8AC3E}">
        <p14:creationId xmlns="" xmlns:p14="http://schemas.microsoft.com/office/powerpoint/2010/main" val="145035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48FA56-F378-329D-8EF2-B379581737E7}"/>
              </a:ext>
            </a:extLst>
          </p:cNvPr>
          <p:cNvSpPr txBox="1"/>
          <p:nvPr/>
        </p:nvSpPr>
        <p:spPr>
          <a:xfrm>
            <a:off x="3259394" y="-117987"/>
            <a:ext cx="5673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Этиология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5414E64-83C3-A699-9EF8-4599C270A9D3}"/>
              </a:ext>
            </a:extLst>
          </p:cNvPr>
          <p:cNvSpPr txBox="1"/>
          <p:nvPr/>
        </p:nvSpPr>
        <p:spPr>
          <a:xfrm>
            <a:off x="231058" y="918472"/>
            <a:ext cx="11729883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/>
              <a:t>1) Поражение миокарда: миокардиты; миокардиодистрофия; ИБС (ПИКС).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/>
              <a:t>2) Перегрузка сердечной мышцы давлением: артериальная гипертензия; аортальный стеноз; сужение устья легочной артерии.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/>
              <a:t>3) Перегрузка сердечной мышцы объемом: аортальная или митральная </a:t>
            </a:r>
            <a:r>
              <a:rPr lang="ru-RU" sz="2400" dirty="0" err="1"/>
              <a:t>регургитация</a:t>
            </a:r>
            <a:r>
              <a:rPr lang="ru-RU" sz="2400" dirty="0"/>
              <a:t> (</a:t>
            </a:r>
            <a:r>
              <a:rPr lang="ru-RU" dirty="0"/>
              <a:t>быстрое движение жидкостей или газов в направлении, противоположном физиологическому)</a:t>
            </a:r>
            <a:r>
              <a:rPr lang="ru-RU" sz="2400" dirty="0"/>
              <a:t>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/>
              <a:t>4) Нарушение диастолического наполнения желудочков: митральный стеноз; экссудативный перикардит (большой выпот).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/>
              <a:t>5) Состояние с высоким сердечным выбросом: тиреотоксикоз; выраженная анемия; ожирение; цирроз печени.</a:t>
            </a:r>
          </a:p>
        </p:txBody>
      </p:sp>
    </p:spTree>
    <p:extLst>
      <p:ext uri="{BB962C8B-B14F-4D97-AF65-F5344CB8AC3E}">
        <p14:creationId xmlns="" xmlns:p14="http://schemas.microsoft.com/office/powerpoint/2010/main" val="1587271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23E9BE-EDDF-A239-1065-E4E2446DF84A}"/>
              </a:ext>
            </a:extLst>
          </p:cNvPr>
          <p:cNvSpPr txBox="1"/>
          <p:nvPr/>
        </p:nvSpPr>
        <p:spPr>
          <a:xfrm>
            <a:off x="3372465" y="-117987"/>
            <a:ext cx="514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Патогенез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C37541-9A8E-DBE7-37E8-EDACF3368A30}"/>
              </a:ext>
            </a:extLst>
          </p:cNvPr>
          <p:cNvSpPr txBox="1"/>
          <p:nvPr/>
        </p:nvSpPr>
        <p:spPr>
          <a:xfrm>
            <a:off x="412954" y="918472"/>
            <a:ext cx="11533239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/>
              <a:t>1. Этиологические факторы приводят к уменьшению ударного объема, снижению сердечного выброса, что уменьшает кровоснабжение органов и тканей (почек, головного мозга и др.).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/>
              <a:t>2. В результате при прогрессировании заболевания увеличивается и нарастает ОЦК, в сосудистом русле скапливается большой объем крови, нарушается проницаемость стенок сосудов, через которые жидкая часть крови пропотевает в ткани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/>
              <a:t>3. Накопившаяся углекислота в крови при замедлении движения крови раздражает рецепторы и рефлекторно вызывает учащение дыхания.</a:t>
            </a:r>
            <a:r>
              <a:rPr lang="ru-RU" sz="24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77068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4095860-743E-B3B6-2984-67B143B88030}"/>
              </a:ext>
            </a:extLst>
          </p:cNvPr>
          <p:cNvSpPr txBox="1"/>
          <p:nvPr/>
        </p:nvSpPr>
        <p:spPr>
          <a:xfrm>
            <a:off x="2890684" y="-98322"/>
            <a:ext cx="622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Классификация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70D9E2-3462-F004-C166-354038C6AF6F}"/>
              </a:ext>
            </a:extLst>
          </p:cNvPr>
          <p:cNvSpPr txBox="1"/>
          <p:nvPr/>
        </p:nvSpPr>
        <p:spPr>
          <a:xfrm>
            <a:off x="191729" y="728950"/>
            <a:ext cx="11808542" cy="612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1)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 стадиям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   I стадия </a:t>
            </a:r>
            <a:r>
              <a:rPr lang="ru-RU" sz="2400" dirty="0"/>
              <a:t>- начальная стадия заболевания (поражения) сердца. Гемодинамика не нарушена. Скрытая сердечная недостаточность.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/>
              <a:t>  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IIА стадия </a:t>
            </a:r>
            <a:r>
              <a:rPr lang="ru-RU" sz="2400" dirty="0"/>
              <a:t>- клинически выраженная стадия заболевания (поражения) сердца. Нарушения гемодинамики в одном из кругов кровообращения, выраженные умеренно.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folHlink"/>
                </a:solidFill>
              </a:rPr>
              <a:t>  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IIБ стадия </a:t>
            </a:r>
            <a:r>
              <a:rPr lang="ru-RU" sz="2400" dirty="0"/>
              <a:t>- тяжелая стадия заболевания (поражения) сердца. Выраженные изменения гемодинамики в обоих кругах кровообращения.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/>
              <a:t>  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III стадия </a:t>
            </a:r>
            <a:r>
              <a:rPr lang="ru-RU" sz="2400" dirty="0"/>
              <a:t>- конечная стадия поражения сердца. Выраженные изменения гемодинамики и тяжелые (необратимые) структурные изменения органов-мишеней (сердца, легких, сосудов, мозга, почек).</a:t>
            </a:r>
            <a:r>
              <a:rPr lang="ru-RU" sz="2400" dirty="0">
                <a:effectLst/>
              </a:rPr>
              <a:t>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166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63A4B9-3DE3-2B04-86E8-BD1606FB1CCB}"/>
              </a:ext>
            </a:extLst>
          </p:cNvPr>
          <p:cNvSpPr txBox="1"/>
          <p:nvPr/>
        </p:nvSpPr>
        <p:spPr>
          <a:xfrm>
            <a:off x="270387" y="713321"/>
            <a:ext cx="11651226" cy="5118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2)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По функциональным классам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I ФК  </a:t>
            </a:r>
            <a:r>
              <a:rPr lang="ru-RU" sz="2200" dirty="0"/>
              <a:t>- ограничение физической активности отсутствует. Повышенную нагрузку больной переносит, но она может сопровождаться одышкой и/или замедленным восстановлением сил.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II ФК </a:t>
            </a:r>
            <a:r>
              <a:rPr lang="ru-RU" sz="2200" dirty="0"/>
              <a:t>- незначительное ограничение физической активности: в покое симптомы отсутствуют, привычная физическая активность сопровождается утомляемостью, одышкой или сердцебиением.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III ФК </a:t>
            </a:r>
            <a:r>
              <a:rPr lang="ru-RU" sz="2200" dirty="0"/>
              <a:t>- заметное ограничение физической активности: в покое симптомы отсутствуют, физическая активность меньшей интенсивности сопровождается появлением симптомов.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IV ФК </a:t>
            </a:r>
            <a:r>
              <a:rPr lang="ru-RU" sz="2200" dirty="0"/>
              <a:t>- симптомы присутствуют в покое и усиливаются при минимальной физической активности.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A9FBCF-3659-6046-C7B3-B2D8DC84C329}"/>
              </a:ext>
            </a:extLst>
          </p:cNvPr>
          <p:cNvSpPr txBox="1"/>
          <p:nvPr/>
        </p:nvSpPr>
        <p:spPr>
          <a:xfrm>
            <a:off x="2890684" y="-98322"/>
            <a:ext cx="622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Классификация</a:t>
            </a:r>
          </a:p>
        </p:txBody>
      </p:sp>
    </p:spTree>
    <p:extLst>
      <p:ext uri="{BB962C8B-B14F-4D97-AF65-F5344CB8AC3E}">
        <p14:creationId xmlns="" xmlns:p14="http://schemas.microsoft.com/office/powerpoint/2010/main" val="967347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F18381-B2E2-153D-FD29-D29C45D3C8EB}"/>
              </a:ext>
            </a:extLst>
          </p:cNvPr>
          <p:cNvSpPr txBox="1"/>
          <p:nvPr/>
        </p:nvSpPr>
        <p:spPr>
          <a:xfrm>
            <a:off x="1401097" y="-135505"/>
            <a:ext cx="9389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Клиническая картина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FB3B56-0B2B-C62F-1026-DD0DDCA166BA}"/>
              </a:ext>
            </a:extLst>
          </p:cNvPr>
          <p:cNvSpPr txBox="1"/>
          <p:nvPr/>
        </p:nvSpPr>
        <p:spPr>
          <a:xfrm>
            <a:off x="270387" y="790588"/>
            <a:ext cx="11651226" cy="558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I стадия </a:t>
            </a:r>
            <a:r>
              <a:rPr lang="ru-RU" sz="2000" dirty="0"/>
              <a:t>- жалобы на быструю утомляемость, небольшую одышку, сердцебиение при выполнении обычной физической нагрузки. Осмотр — легкий </a:t>
            </a:r>
            <a:r>
              <a:rPr lang="ru-RU" sz="2000" dirty="0" err="1"/>
              <a:t>акроцианоз</a:t>
            </a:r>
            <a:r>
              <a:rPr lang="ru-RU" sz="2000" dirty="0"/>
              <a:t>, пастозность голеней к концу дня. Пульс при нагрузке учащен, границы сердца умеренно расширены, тоны сердца приглушены, негромкий систолический шум на верхушке сердца.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IIА стадия </a:t>
            </a:r>
            <a:r>
              <a:rPr lang="ru-RU" sz="2000" dirty="0"/>
              <a:t>- одышка (особенно при физической нагрузке), сердцебиение, сухой кашель, быстрая утомляемость. Осмотр</a:t>
            </a:r>
            <a:r>
              <a:rPr lang="ru-RU" sz="2000" i="1" dirty="0"/>
              <a:t>:</a:t>
            </a:r>
            <a:r>
              <a:rPr lang="ru-RU" sz="2000" dirty="0"/>
              <a:t> бледность, цианотичный румянец на щеках в виде «бабочки» (характерен для митрального стеноза), </a:t>
            </a:r>
            <a:r>
              <a:rPr lang="ru-RU" sz="2000" dirty="0" err="1"/>
              <a:t>акроцианоз</a:t>
            </a:r>
            <a:r>
              <a:rPr lang="ru-RU" sz="2000" dirty="0"/>
              <a:t>. Аускультация - экстрасистолия, глухость тонов, мерцательная аритмия. В легких — жесткое дыхание, часто сухие хрипы, при выраженных явлениях застоя — мелкопузырчатые влажные, незвучные хрипы или крепитация. При поражении преимущественно правых отделов сердца</a:t>
            </a:r>
            <a:r>
              <a:rPr lang="ru-RU" sz="2000" i="1" dirty="0"/>
              <a:t> – </a:t>
            </a:r>
            <a:r>
              <a:rPr lang="ru-RU" sz="2000" dirty="0"/>
              <a:t>жалобы на</a:t>
            </a:r>
            <a:r>
              <a:rPr lang="ru-RU" sz="2000" i="1" dirty="0"/>
              <a:t> </a:t>
            </a:r>
            <a:r>
              <a:rPr lang="ru-RU" sz="2000" dirty="0"/>
              <a:t>тяжесть и боли в правом подреберье, жажду, уменьшение диуреза, отеки, чувство распирания живота, одышка при физической нагрузке. Осмотр</a:t>
            </a:r>
            <a:r>
              <a:rPr lang="ru-RU" sz="2000" i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акроцианоз</a:t>
            </a:r>
            <a:r>
              <a:rPr lang="ru-RU" sz="2000" dirty="0"/>
              <a:t>, набухшие шейные вены, отеки на ногах, в тяжелых случаях — асцит. </a:t>
            </a:r>
          </a:p>
        </p:txBody>
      </p:sp>
    </p:spTree>
    <p:extLst>
      <p:ext uri="{BB962C8B-B14F-4D97-AF65-F5344CB8AC3E}">
        <p14:creationId xmlns="" xmlns:p14="http://schemas.microsoft.com/office/powerpoint/2010/main" val="3714709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23BCBD-DE8D-0D43-2C24-0794034368DB}"/>
              </a:ext>
            </a:extLst>
          </p:cNvPr>
          <p:cNvSpPr txBox="1"/>
          <p:nvPr/>
        </p:nvSpPr>
        <p:spPr>
          <a:xfrm>
            <a:off x="1401097" y="-135505"/>
            <a:ext cx="9389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Клиническая картина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67FF60-EF7E-57F3-437B-64BC83C2AD3B}"/>
              </a:ext>
            </a:extLst>
          </p:cNvPr>
          <p:cNvSpPr txBox="1"/>
          <p:nvPr/>
        </p:nvSpPr>
        <p:spPr>
          <a:xfrm>
            <a:off x="329380" y="976333"/>
            <a:ext cx="11705303" cy="4610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IIБ стадия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200" b="1" dirty="0"/>
              <a:t>- </a:t>
            </a:r>
            <a:r>
              <a:rPr lang="ru-RU" sz="2200" dirty="0"/>
              <a:t> одышка при малейшем физическом напряжении и в покое; сердцебиение, перебои в области сердца, отеки, боли и тяжесть в области правого подреберья, общая слабость, плохой сон. Объективно</a:t>
            </a:r>
            <a:r>
              <a:rPr lang="ru-RU" sz="2200" i="1" dirty="0"/>
              <a:t>:</a:t>
            </a:r>
            <a:r>
              <a:rPr lang="ru-RU" sz="2200" dirty="0"/>
              <a:t> </a:t>
            </a:r>
            <a:r>
              <a:rPr lang="ru-RU" sz="2200" dirty="0" err="1"/>
              <a:t>ортопное</a:t>
            </a:r>
            <a:r>
              <a:rPr lang="ru-RU" sz="2200" dirty="0"/>
              <a:t>, </a:t>
            </a:r>
            <a:r>
              <a:rPr lang="ru-RU" sz="2200" dirty="0" err="1"/>
              <a:t>акроцианоз</a:t>
            </a:r>
            <a:r>
              <a:rPr lang="ru-RU" sz="2200" dirty="0"/>
              <a:t>, отеки, асцит, тахикардия, мерцательная аритмия, границы сердца расширены во все стороны. В легких жесткое дыхание, сухие и незвучные, влажные хрипы, крепитация. Печень увеличена, плотная, малоболезненная, с ровной поверхностью, чаще — с заостренным краем.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III стадия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/>
              <a:t>- </a:t>
            </a:r>
            <a:r>
              <a:rPr lang="ru-RU" sz="2200" dirty="0"/>
              <a:t>состояние пациентов тяжелое. Резко выражена одышка, отечно-асцитический синдром, жажда, кахексия, гидроторакс, мерцательная аритмия, застойные явления в легких, </a:t>
            </a:r>
            <a:r>
              <a:rPr lang="ru-RU" sz="2200" dirty="0" err="1"/>
              <a:t>гепатомегалия</a:t>
            </a:r>
            <a:r>
              <a:rPr lang="ru-RU" sz="22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52379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E9DFEE5-E26E-81C5-CAB7-1B7EF7F5CA60}"/>
              </a:ext>
            </a:extLst>
          </p:cNvPr>
          <p:cNvSpPr txBox="1"/>
          <p:nvPr/>
        </p:nvSpPr>
        <p:spPr>
          <a:xfrm>
            <a:off x="226142" y="983225"/>
            <a:ext cx="11739716" cy="465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chemeClr val="accent2"/>
                </a:solidFill>
              </a:rPr>
              <a:t>План: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Нарушения сердечного ритма, хроническая сердечная недостаточность - определение, этиология, патогенез, классификация, клиническая картина заболеваний, дифференциальная диагностика, осложнения, исходы.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Методы лабораторного, инструментального исследования.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Принципы немедикаментозного и медикаментозного лечения.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Тактика ведения пациентов, показания к оказанию специализированной медицинской помощи в стационарных условиях. </a:t>
            </a:r>
          </a:p>
        </p:txBody>
      </p:sp>
    </p:spTree>
    <p:extLst>
      <p:ext uri="{BB962C8B-B14F-4D97-AF65-F5344CB8AC3E}">
        <p14:creationId xmlns="" xmlns:p14="http://schemas.microsoft.com/office/powerpoint/2010/main" val="1084424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B847E93-E93D-D7B9-3509-AFD0A40B1971}"/>
              </a:ext>
            </a:extLst>
          </p:cNvPr>
          <p:cNvSpPr txBox="1"/>
          <p:nvPr/>
        </p:nvSpPr>
        <p:spPr>
          <a:xfrm>
            <a:off x="2389239" y="-106008"/>
            <a:ext cx="7098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Дифференциальная диагностика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="" xmlns:a16="http://schemas.microsoft.com/office/drawing/2014/main" id="{1ACDAA80-A555-074D-8F29-06CC597FA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77" y="617216"/>
            <a:ext cx="9040454" cy="6152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577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DAAE8FD-5F02-66F8-3A13-EFCF99F8B496}"/>
              </a:ext>
            </a:extLst>
          </p:cNvPr>
          <p:cNvSpPr txBox="1"/>
          <p:nvPr/>
        </p:nvSpPr>
        <p:spPr>
          <a:xfrm>
            <a:off x="-226142" y="-51619"/>
            <a:ext cx="12496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Методы лабораторного, инструментального исследования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43475C-306F-4E53-E9EC-34836ED86F2F}"/>
              </a:ext>
            </a:extLst>
          </p:cNvPr>
          <p:cNvSpPr txBox="1"/>
          <p:nvPr/>
        </p:nvSpPr>
        <p:spPr>
          <a:xfrm>
            <a:off x="219996" y="608862"/>
            <a:ext cx="11893345" cy="6133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200" dirty="0"/>
              <a:t>1) Определение электролитного и газового состава крови, кислотно-щелочного равновесия, мочевины, креатинина, </a:t>
            </a:r>
            <a:r>
              <a:rPr lang="ru-RU" sz="2200" dirty="0" err="1"/>
              <a:t>кардиоспецефических</a:t>
            </a:r>
            <a:r>
              <a:rPr lang="ru-RU" sz="2200" dirty="0"/>
              <a:t> ферментов, показателей белково-углеводного обмена.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200" dirty="0"/>
              <a:t>2) ЭКГ помогает выявлять гипертрофию и недостаточность кровоснабжения (ишемию) миокарда, аритмии.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200" dirty="0"/>
              <a:t>3) Нагрузочные тесты на велоэргометре или </a:t>
            </a:r>
            <a:r>
              <a:rPr lang="ru-RU" sz="2200" dirty="0" err="1"/>
              <a:t>тредмиле</a:t>
            </a:r>
            <a:r>
              <a:rPr lang="ru-RU" sz="2200" dirty="0"/>
              <a:t> позволяют судить о резервных возможностях функции сердца.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200" dirty="0"/>
              <a:t>4) ЭХО-кг  возможно установить причину, вызвавшую ХСН, оценить насосную функцию миокарда.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200" dirty="0"/>
              <a:t>4) Рентгенография органов грудной клетки определяет застойные процессы в малом круге кровообращения, кардиомегалию.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200" dirty="0"/>
              <a:t>5) УЗИ органов брюшной полости.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256483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298D185-6360-E2ED-F5F5-339A46DC2764}"/>
              </a:ext>
            </a:extLst>
          </p:cNvPr>
          <p:cNvSpPr txBox="1"/>
          <p:nvPr/>
        </p:nvSpPr>
        <p:spPr>
          <a:xfrm>
            <a:off x="363793" y="0"/>
            <a:ext cx="11828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Принципы немедикаментозного и медикаментозного лечения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="" xmlns:a16="http://schemas.microsoft.com/office/drawing/2014/main" id="{1BC3716B-051B-1CE6-25B1-DCB331117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3" t="4608" r="3549" b="7807"/>
          <a:stretch>
            <a:fillRect/>
          </a:stretch>
        </p:blipFill>
        <p:spPr bwMode="auto">
          <a:xfrm>
            <a:off x="861530" y="454057"/>
            <a:ext cx="8573729" cy="6028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>
            <a:extLst>
              <a:ext uri="{FF2B5EF4-FFF2-40B4-BE49-F238E27FC236}">
                <a16:creationId xmlns="" xmlns:a16="http://schemas.microsoft.com/office/drawing/2014/main" id="{1BC3716B-051B-1CE6-25B1-DCB331117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3" t="4608" r="3549" b="7807"/>
          <a:stretch>
            <a:fillRect/>
          </a:stretch>
        </p:blipFill>
        <p:spPr bwMode="auto">
          <a:xfrm>
            <a:off x="639176" y="0"/>
            <a:ext cx="8573729" cy="6550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>
            <a:extLst>
              <a:ext uri="{FF2B5EF4-FFF2-40B4-BE49-F238E27FC236}">
                <a16:creationId xmlns="" xmlns:a16="http://schemas.microsoft.com/office/drawing/2014/main" id="{1BC3716B-051B-1CE6-25B1-DCB331117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3" t="4608" r="3549" b="7807"/>
          <a:stretch>
            <a:fillRect/>
          </a:stretch>
        </p:blipFill>
        <p:spPr bwMode="auto">
          <a:xfrm>
            <a:off x="791576" y="0"/>
            <a:ext cx="8573729" cy="6703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>
            <a:extLst>
              <a:ext uri="{FF2B5EF4-FFF2-40B4-BE49-F238E27FC236}">
                <a16:creationId xmlns="" xmlns:a16="http://schemas.microsoft.com/office/drawing/2014/main" id="{1BC3716B-051B-1CE6-25B1-DCB331117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3" t="4608" r="3549" b="7807"/>
          <a:stretch>
            <a:fillRect/>
          </a:stretch>
        </p:blipFill>
        <p:spPr bwMode="auto">
          <a:xfrm>
            <a:off x="943976" y="152400"/>
            <a:ext cx="8573729" cy="6703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3008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EC6FB2-0E9B-935A-BCC6-97954C088D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22" t="42581" r="45081" b="27885"/>
          <a:stretch>
            <a:fillRect/>
          </a:stretch>
        </p:blipFill>
        <p:spPr>
          <a:xfrm>
            <a:off x="245805" y="905001"/>
            <a:ext cx="9370143" cy="36977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36BC630-A204-02BC-1C1B-7641232AB2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87" t="40143" r="18548" b="42079"/>
          <a:stretch>
            <a:fillRect/>
          </a:stretch>
        </p:blipFill>
        <p:spPr>
          <a:xfrm>
            <a:off x="245805" y="4788310"/>
            <a:ext cx="11711481" cy="17206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FEC6FB2-0E9B-935A-BCC6-97954C088D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22" t="42581" r="45081" b="27885"/>
          <a:stretch>
            <a:fillRect/>
          </a:stretch>
        </p:blipFill>
        <p:spPr>
          <a:xfrm>
            <a:off x="0" y="890011"/>
            <a:ext cx="9370143" cy="3697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8392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ACEDDA0-3D08-133F-BC8C-1196B4AF67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64" t="32401" r="47984" b="55269"/>
          <a:stretch>
            <a:fillRect/>
          </a:stretch>
        </p:blipFill>
        <p:spPr>
          <a:xfrm>
            <a:off x="452283" y="707923"/>
            <a:ext cx="8614419" cy="15338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DE22974-F134-2F88-BAE4-2FCCFE2F3A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42" t="26524" r="40565" b="40645"/>
          <a:stretch>
            <a:fillRect/>
          </a:stretch>
        </p:blipFill>
        <p:spPr>
          <a:xfrm>
            <a:off x="452283" y="2754994"/>
            <a:ext cx="9851923" cy="38965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9543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F12683C-2243-DBE7-EABA-54231DF9DE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45" t="28387" r="30645" b="56846"/>
          <a:stretch>
            <a:fillRect/>
          </a:stretch>
        </p:blipFill>
        <p:spPr>
          <a:xfrm>
            <a:off x="282283" y="707921"/>
            <a:ext cx="11909717" cy="1759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886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3298B8-CFA4-D1AF-F9C2-C9F6A0BC0DBD}"/>
              </a:ext>
            </a:extLst>
          </p:cNvPr>
          <p:cNvSpPr txBox="1"/>
          <p:nvPr/>
        </p:nvSpPr>
        <p:spPr>
          <a:xfrm>
            <a:off x="2517058" y="-135505"/>
            <a:ext cx="7157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Нарушения сердечного ритма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71089F-134D-D699-B820-939670993ACC}"/>
              </a:ext>
            </a:extLst>
          </p:cNvPr>
          <p:cNvSpPr txBox="1"/>
          <p:nvPr/>
        </p:nvSpPr>
        <p:spPr>
          <a:xfrm>
            <a:off x="462116" y="1051655"/>
            <a:ext cx="11336594" cy="8803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accent2"/>
                </a:solidFill>
              </a:rPr>
              <a:t>Нарушения сердечного ритма </a:t>
            </a:r>
            <a:r>
              <a:rPr lang="ru-RU" sz="1800" dirty="0"/>
              <a:t>— собирательный диагноз различных </a:t>
            </a:r>
            <a:r>
              <a:rPr lang="ru-RU" sz="1800" dirty="0" err="1"/>
              <a:t>тахи</a:t>
            </a:r>
            <a:r>
              <a:rPr lang="ru-RU" sz="1800" dirty="0"/>
              <a:t> и </a:t>
            </a:r>
            <a:r>
              <a:rPr lang="ru-RU" sz="1800" dirty="0" err="1"/>
              <a:t>брадиаритмий</a:t>
            </a:r>
            <a:r>
              <a:rPr lang="ru-RU" sz="1800" dirty="0"/>
              <a:t>, в том числе и различных патологических процессов, связанных с проводящей системой сердца.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="" xmlns:a16="http://schemas.microsoft.com/office/drawing/2014/main" id="{BF60418D-A905-EE34-7FE0-BAF4282A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68" t="21792" r="6511" b="12975"/>
          <a:stretch>
            <a:fillRect/>
          </a:stretch>
        </p:blipFill>
        <p:spPr bwMode="auto">
          <a:xfrm>
            <a:off x="1720645" y="2050011"/>
            <a:ext cx="8308258" cy="4632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971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5F881B2-E5D5-17A4-1D90-9D488C82B472}"/>
              </a:ext>
            </a:extLst>
          </p:cNvPr>
          <p:cNvSpPr txBox="1"/>
          <p:nvPr/>
        </p:nvSpPr>
        <p:spPr>
          <a:xfrm>
            <a:off x="3362632" y="-127819"/>
            <a:ext cx="507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Этиология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6C175EE-0B72-8650-8768-50DD52EE12C7}"/>
              </a:ext>
            </a:extLst>
          </p:cNvPr>
          <p:cNvSpPr txBox="1"/>
          <p:nvPr/>
        </p:nvSpPr>
        <p:spPr>
          <a:xfrm>
            <a:off x="275303" y="1001475"/>
            <a:ext cx="11641393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400" b="0" i="0" dirty="0">
                <a:solidFill>
                  <a:srgbClr val="232323"/>
                </a:solidFill>
                <a:effectLst/>
              </a:rPr>
              <a:t>Аритмия может являться как следствием врожденных аномалий сердца, так и приобретаться в течение жизни. </a:t>
            </a:r>
          </a:p>
          <a:p>
            <a:pPr indent="457200">
              <a:lnSpc>
                <a:spcPct val="150000"/>
              </a:lnSpc>
            </a:pPr>
            <a:r>
              <a:rPr lang="ru-RU" sz="2400" b="0" i="0" dirty="0">
                <a:solidFill>
                  <a:srgbClr val="232323"/>
                </a:solidFill>
                <a:effectLst/>
              </a:rPr>
              <a:t>Зачастую основным фактором, вызвавшим нарушение сердечного ритма, является структурное изменение в системе проводимости электрических импульсов сердца. На это могут повлиять патологии сердечно-сосудистой системы (ишемическая болезнь сердца, порок сердечных клапанов, артериальная гипертензия, миокардит), вегетативные нарушения, проблемы с щитовидной железой или водно-электролитный дисбаланс.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2157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34D77CF-0052-0546-B0B5-C0218B843463}"/>
              </a:ext>
            </a:extLst>
          </p:cNvPr>
          <p:cNvSpPr txBox="1"/>
          <p:nvPr/>
        </p:nvSpPr>
        <p:spPr>
          <a:xfrm>
            <a:off x="181896" y="708411"/>
            <a:ext cx="11572567" cy="2019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b="0" i="0" u="sng" dirty="0">
                <a:solidFill>
                  <a:srgbClr val="232323"/>
                </a:solidFill>
                <a:effectLst/>
              </a:rPr>
              <a:t>Существует 3 основных вида аритмий</a:t>
            </a:r>
            <a:r>
              <a:rPr lang="ru-RU" b="0" i="0" dirty="0">
                <a:solidFill>
                  <a:srgbClr val="232323"/>
                </a:solidFill>
                <a:effectLst/>
              </a:rPr>
              <a:t>: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32323"/>
                </a:solidFill>
                <a:effectLst/>
              </a:rPr>
              <a:t>синусовые;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32323"/>
                </a:solidFill>
                <a:effectLst/>
              </a:rPr>
              <a:t>предсердные;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32323"/>
                </a:solidFill>
                <a:effectLst/>
              </a:rPr>
              <a:t>желудочковые.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7B6DC8-9A8A-9992-DC71-FDBD48FC20F1}"/>
              </a:ext>
            </a:extLst>
          </p:cNvPr>
          <p:cNvSpPr txBox="1"/>
          <p:nvPr/>
        </p:nvSpPr>
        <p:spPr>
          <a:xfrm>
            <a:off x="2782529" y="-11584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solidFill>
                  <a:schemeClr val="accent2"/>
                </a:solidFill>
                <a:effectLst/>
              </a:rPr>
              <a:t>Классификация 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CB2AB1-32A7-5988-D875-B8974FDBA606}"/>
              </a:ext>
            </a:extLst>
          </p:cNvPr>
          <p:cNvSpPr txBox="1"/>
          <p:nvPr/>
        </p:nvSpPr>
        <p:spPr>
          <a:xfrm>
            <a:off x="181896" y="2905473"/>
            <a:ext cx="12010104" cy="3265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u="sng" dirty="0">
                <a:solidFill>
                  <a:srgbClr val="232323"/>
                </a:solidFill>
              </a:rPr>
              <a:t>П</a:t>
            </a:r>
            <a:r>
              <a:rPr lang="ru-RU" b="0" i="0" u="sng" dirty="0">
                <a:solidFill>
                  <a:srgbClr val="232323"/>
                </a:solidFill>
                <a:effectLst/>
              </a:rPr>
              <a:t>о частоте сокращений сердца: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232323"/>
                </a:solidFill>
                <a:effectLst/>
              </a:rPr>
              <a:t>Тахикардия</a:t>
            </a:r>
            <a:r>
              <a:rPr lang="ru-RU" b="0" i="0" dirty="0">
                <a:solidFill>
                  <a:srgbClr val="232323"/>
                </a:solidFill>
                <a:effectLst/>
              </a:rPr>
              <a:t> – патологическое состояние, при котором пульс ускорен и превышает 80-90 ударов в минуту. При физических нагрузках это считается нормальным, но для организма в состоянии покоя такая частота сердцебиения аномальна.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232323"/>
                </a:solidFill>
                <a:effectLst/>
              </a:rPr>
              <a:t>Брадикардия</a:t>
            </a:r>
            <a:r>
              <a:rPr lang="ru-RU" b="0" i="0" dirty="0">
                <a:solidFill>
                  <a:srgbClr val="232323"/>
                </a:solidFill>
                <a:effectLst/>
              </a:rPr>
              <a:t> – подвид аритмии, характеризующийся замедлением пульса ниже 60 ударов в минуту.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232323"/>
                </a:solidFill>
                <a:effectLst/>
              </a:rPr>
              <a:t>Экстрасистолия</a:t>
            </a:r>
            <a:r>
              <a:rPr lang="ru-RU" b="0" i="0" dirty="0">
                <a:solidFill>
                  <a:srgbClr val="232323"/>
                </a:solidFill>
                <a:effectLst/>
              </a:rPr>
              <a:t> – спонтанно возникающего состояние, при котором нормальный ритм сердца перебивается промежуточными преждевременными сокращениями. Может быть предсердной или желудочковой.</a:t>
            </a:r>
          </a:p>
        </p:txBody>
      </p:sp>
    </p:spTree>
    <p:extLst>
      <p:ext uri="{BB962C8B-B14F-4D97-AF65-F5344CB8AC3E}">
        <p14:creationId xmlns="" xmlns:p14="http://schemas.microsoft.com/office/powerpoint/2010/main" val="394483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D4A733-4BCA-DA92-B3EF-05171EFE3377}"/>
              </a:ext>
            </a:extLst>
          </p:cNvPr>
          <p:cNvSpPr txBox="1"/>
          <p:nvPr/>
        </p:nvSpPr>
        <p:spPr>
          <a:xfrm>
            <a:off x="2782529" y="-11584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solidFill>
                  <a:schemeClr val="accent2"/>
                </a:solidFill>
                <a:effectLst/>
              </a:rPr>
              <a:t>Классификация 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3F5EB7-D9B4-3761-850F-5ACF74725F03}"/>
              </a:ext>
            </a:extLst>
          </p:cNvPr>
          <p:cNvSpPr txBox="1"/>
          <p:nvPr/>
        </p:nvSpPr>
        <p:spPr>
          <a:xfrm>
            <a:off x="403121" y="885669"/>
            <a:ext cx="11602065" cy="5353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232323"/>
                </a:solidFill>
                <a:effectLst/>
              </a:rPr>
              <a:t>Мерцательная аритмия или фибрилляция предсердий </a:t>
            </a:r>
            <a:r>
              <a:rPr lang="ru-RU" sz="2000" b="0" i="0" dirty="0">
                <a:solidFill>
                  <a:srgbClr val="232323"/>
                </a:solidFill>
                <a:effectLst/>
              </a:rPr>
              <a:t>– это состояние характеризуется хаотическим сокращением миокарда предсердий и нерегулярным сокращением желудочков.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232323"/>
                </a:solidFill>
                <a:effectLst/>
              </a:rPr>
              <a:t>Пароксизмальная </a:t>
            </a:r>
            <a:r>
              <a:rPr lang="ru-RU" sz="2000" b="1" i="0" dirty="0" err="1">
                <a:solidFill>
                  <a:srgbClr val="232323"/>
                </a:solidFill>
                <a:effectLst/>
              </a:rPr>
              <a:t>наджелудочковая</a:t>
            </a:r>
            <a:r>
              <a:rPr lang="ru-RU" sz="2000" b="1" i="0" dirty="0">
                <a:solidFill>
                  <a:srgbClr val="232323"/>
                </a:solidFill>
                <a:effectLst/>
              </a:rPr>
              <a:t> тахикардия </a:t>
            </a:r>
            <a:r>
              <a:rPr lang="ru-RU" sz="2000" b="0" i="0" dirty="0">
                <a:solidFill>
                  <a:srgbClr val="232323"/>
                </a:solidFill>
                <a:effectLst/>
              </a:rPr>
              <a:t>– спонтанное увеличение ритма сердечной активности до 140-220 сокращений в минуту. Длительность таких приступов может варьироваться от нескольких секунд до нескольких дней.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232323"/>
                </a:solidFill>
                <a:effectLst/>
              </a:rPr>
              <a:t>Пароксизмальная желудочковая тахикардия </a:t>
            </a:r>
            <a:r>
              <a:rPr lang="ru-RU" sz="2000" b="0" i="0" dirty="0">
                <a:solidFill>
                  <a:srgbClr val="232323"/>
                </a:solidFill>
                <a:effectLst/>
              </a:rPr>
              <a:t>– нарушение ритма, при котором электрические импульсы генерируются в желудочках сердца с большой частотой (100 и более ударов в минуту). При длительном течении может перейти в фибрилляцию желудочков.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i="0" dirty="0" err="1">
                <a:solidFill>
                  <a:srgbClr val="232323"/>
                </a:solidFill>
                <a:effectLst/>
              </a:rPr>
              <a:t>Пибрилляция</a:t>
            </a:r>
            <a:r>
              <a:rPr lang="ru-RU" sz="2000" b="1" i="0" dirty="0">
                <a:solidFill>
                  <a:srgbClr val="232323"/>
                </a:solidFill>
                <a:effectLst/>
              </a:rPr>
              <a:t> желудочков </a:t>
            </a:r>
            <a:r>
              <a:rPr lang="ru-RU" sz="2000" b="0" i="0" dirty="0">
                <a:solidFill>
                  <a:srgbClr val="232323"/>
                </a:solidFill>
                <a:effectLst/>
              </a:rPr>
              <a:t>– критическое состояние, при котором происходит рассинхронизация работы отдельных участков сердца, из-за чего оно не может выполнять свои функции. При отсутствии медицинской помощи неизбежно заканчивается смертью пациента.</a:t>
            </a:r>
          </a:p>
        </p:txBody>
      </p:sp>
    </p:spTree>
    <p:extLst>
      <p:ext uri="{BB962C8B-B14F-4D97-AF65-F5344CB8AC3E}">
        <p14:creationId xmlns="" xmlns:p14="http://schemas.microsoft.com/office/powerpoint/2010/main" val="344686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1D2BA7-7903-07E0-809F-58EDC66C97CA}"/>
              </a:ext>
            </a:extLst>
          </p:cNvPr>
          <p:cNvSpPr txBox="1"/>
          <p:nvPr/>
        </p:nvSpPr>
        <p:spPr>
          <a:xfrm>
            <a:off x="226142" y="845684"/>
            <a:ext cx="11739716" cy="558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/>
              <a:t>Клиническое проявление симптомов при различных нарушениях сердечного ритма отличается. Иногда человек не подозревает у себя наличие определенной сердечной патологии, потому что она никак не проявляется и может быть обнаружена только при плановом осмотре после проведения ЭКГ.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/>
              <a:t>В остальных случаях симптомы характеризуются: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/>
              <a:t>учащённым сердцебиением;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/>
              <a:t>резкими перебоями ритма в сердце;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/>
              <a:t>снижением артериального давления;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/>
              <a:t>болями в груди;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/>
              <a:t>слабостью и быстрой утомляемостью;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/>
              <a:t>нехваткой воздуха;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/>
              <a:t>потерей сознания;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/>
              <a:t>холодным потом.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9C97EB-8343-537D-35AE-0CBCD924B3D4}"/>
              </a:ext>
            </a:extLst>
          </p:cNvPr>
          <p:cNvSpPr txBox="1"/>
          <p:nvPr/>
        </p:nvSpPr>
        <p:spPr>
          <a:xfrm>
            <a:off x="2930013" y="-13826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Клиническая картина </a:t>
            </a:r>
          </a:p>
        </p:txBody>
      </p:sp>
    </p:spTree>
    <p:extLst>
      <p:ext uri="{BB962C8B-B14F-4D97-AF65-F5344CB8AC3E}">
        <p14:creationId xmlns="" xmlns:p14="http://schemas.microsoft.com/office/powerpoint/2010/main" val="425610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="" xmlns:a16="http://schemas.microsoft.com/office/drawing/2014/main" id="{40F8FB83-8509-D9AF-E2FC-C0CBFAF84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71972"/>
          <a:stretch>
            <a:fillRect/>
          </a:stretch>
        </p:blipFill>
        <p:spPr bwMode="auto">
          <a:xfrm>
            <a:off x="1199692" y="742489"/>
            <a:ext cx="2851200" cy="5905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F33DA26-ABD2-C1F0-711A-9E0086F328B1}"/>
              </a:ext>
            </a:extLst>
          </p:cNvPr>
          <p:cNvSpPr txBox="1"/>
          <p:nvPr/>
        </p:nvSpPr>
        <p:spPr>
          <a:xfrm>
            <a:off x="2182838" y="-62747"/>
            <a:ext cx="78263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Дифференциальная диагностика</a:t>
            </a:r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="" xmlns:a16="http://schemas.microsoft.com/office/drawing/2014/main" id="{A1412B88-F2C7-DD08-CB9D-0FD10BD41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87" r="18042"/>
          <a:stretch>
            <a:fillRect/>
          </a:stretch>
        </p:blipFill>
        <p:spPr bwMode="auto">
          <a:xfrm>
            <a:off x="4050892" y="742489"/>
            <a:ext cx="3814914" cy="5926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225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D998E7-6BE4-A385-0EDD-208F43B4EA5E}"/>
              </a:ext>
            </a:extLst>
          </p:cNvPr>
          <p:cNvSpPr txBox="1"/>
          <p:nvPr/>
        </p:nvSpPr>
        <p:spPr>
          <a:xfrm>
            <a:off x="3588774" y="-137651"/>
            <a:ext cx="5014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Осложнения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ED47B4-6CFA-3D67-9D78-FC265B88A837}"/>
              </a:ext>
            </a:extLst>
          </p:cNvPr>
          <p:cNvSpPr txBox="1"/>
          <p:nvPr/>
        </p:nvSpPr>
        <p:spPr>
          <a:xfrm>
            <a:off x="280218" y="647710"/>
            <a:ext cx="11990440" cy="621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b="1" i="0" dirty="0">
                <a:effectLst/>
              </a:rPr>
              <a:t>Инсульт и тромбоэмболия</a:t>
            </a:r>
            <a:r>
              <a:rPr lang="ru-RU" sz="1900" b="0" i="0" dirty="0">
                <a:effectLst/>
              </a:rPr>
              <a:t>. При предсердной фибрилляции </a:t>
            </a:r>
            <a:r>
              <a:rPr lang="ru-RU" sz="1900" b="0" i="0" dirty="0" err="1">
                <a:effectLst/>
              </a:rPr>
              <a:t>застоевый</a:t>
            </a:r>
            <a:r>
              <a:rPr lang="ru-RU" sz="1900" b="0" i="0" dirty="0">
                <a:effectLst/>
              </a:rPr>
              <a:t> кровоток в предсердиях способствует образованию тромбов, которые могут мигрировать в мозг и вызвать инфаркт мозга.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b="1" i="0" dirty="0">
                <a:effectLst/>
              </a:rPr>
              <a:t>Хроническая сердечная недостаточность</a:t>
            </a:r>
            <a:r>
              <a:rPr lang="ru-RU" sz="1900" b="0" i="0" dirty="0">
                <a:effectLst/>
              </a:rPr>
              <a:t>. Хроническая тахикардия приводит к дилатации камер и снижению фракции выброса.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b="1" i="0" dirty="0">
                <a:effectLst/>
              </a:rPr>
              <a:t>Синдром «</a:t>
            </a:r>
            <a:r>
              <a:rPr lang="ru-RU" sz="1900" b="1" i="0" dirty="0" err="1">
                <a:effectLst/>
              </a:rPr>
              <a:t>тахи</a:t>
            </a:r>
            <a:r>
              <a:rPr lang="ru-RU" sz="1900" b="1" i="0" dirty="0">
                <a:effectLst/>
              </a:rPr>
              <a:t>‑кардиомиопатии»</a:t>
            </a:r>
            <a:r>
              <a:rPr lang="ru-RU" sz="1900" b="0" i="0" dirty="0">
                <a:effectLst/>
              </a:rPr>
              <a:t>. Длительная высокая частота сердечных сокращений (более 150 уд/мин) повреждает миокард.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b="1" i="0" dirty="0">
                <a:effectLst/>
              </a:rPr>
              <a:t>Внезапная сердечная смерть</a:t>
            </a:r>
            <a:r>
              <a:rPr lang="ru-RU" sz="1900" b="0" i="0" dirty="0">
                <a:effectLst/>
              </a:rPr>
              <a:t>. Жизнеугрожающие желудочковые аритмии (мерцание или трепетание желудочков) без быстрой дефибрилляции заканчиваются фатально.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b="1" i="0" dirty="0">
                <a:effectLst/>
              </a:rPr>
              <a:t>Аритмический шок (коллапс)</a:t>
            </a:r>
            <a:r>
              <a:rPr lang="ru-RU" sz="1900" b="0" i="0" dirty="0">
                <a:effectLst/>
              </a:rPr>
              <a:t>. Сопровождается резким снижением артериального давления.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b="1" i="0" dirty="0" err="1">
                <a:effectLst/>
              </a:rPr>
              <a:t>Синкопальные</a:t>
            </a:r>
            <a:r>
              <a:rPr lang="ru-RU" sz="1900" b="1" i="0" dirty="0">
                <a:effectLst/>
              </a:rPr>
              <a:t> состояния</a:t>
            </a:r>
            <a:r>
              <a:rPr lang="ru-RU" sz="1900" b="0" i="0" dirty="0">
                <a:effectLst/>
              </a:rPr>
              <a:t>. Кратковременное нарушение сознания, сопровождающееся мышечной слабостью.</a:t>
            </a:r>
          </a:p>
          <a:p>
            <a:pPr indent="4572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b="1" i="0" dirty="0">
                <a:effectLst/>
              </a:rPr>
              <a:t>Отёк лёгких</a:t>
            </a:r>
            <a:r>
              <a:rPr lang="ru-RU" sz="1900" b="0" i="0" dirty="0">
                <a:effectLst/>
              </a:rPr>
              <a:t>. Приступы пароксизмальной тахикардии у пациентов с хронической сердечной недостаточностью вызывают одышку и могут привести к отёку лёгких.</a:t>
            </a:r>
          </a:p>
        </p:txBody>
      </p:sp>
    </p:spTree>
    <p:extLst>
      <p:ext uri="{BB962C8B-B14F-4D97-AF65-F5344CB8AC3E}">
        <p14:creationId xmlns="" xmlns:p14="http://schemas.microsoft.com/office/powerpoint/2010/main" val="1319221852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166</TotalTime>
  <Words>1575</Words>
  <Application>Microsoft Office PowerPoint</Application>
  <PresentationFormat>Произвольный</PresentationFormat>
  <Paragraphs>108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Дивиденд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Шапкина</dc:creator>
  <cp:lastModifiedBy>Пользователь Windows</cp:lastModifiedBy>
  <cp:revision>5</cp:revision>
  <dcterms:created xsi:type="dcterms:W3CDTF">2025-08-11T08:31:00Z</dcterms:created>
  <dcterms:modified xsi:type="dcterms:W3CDTF">2025-12-06T11:59:31Z</dcterms:modified>
</cp:coreProperties>
</file>