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22"/>
  </p:notesMasterIdLst>
  <p:sldIdLst>
    <p:sldId id="256" r:id="rId2"/>
    <p:sldId id="273" r:id="rId3"/>
    <p:sldId id="258" r:id="rId4"/>
    <p:sldId id="261" r:id="rId5"/>
    <p:sldId id="264" r:id="rId6"/>
    <p:sldId id="265" r:id="rId7"/>
    <p:sldId id="266" r:id="rId8"/>
    <p:sldId id="267" r:id="rId9"/>
    <p:sldId id="277" r:id="rId10"/>
    <p:sldId id="271" r:id="rId11"/>
    <p:sldId id="275" r:id="rId12"/>
    <p:sldId id="276" r:id="rId13"/>
    <p:sldId id="269" r:id="rId14"/>
    <p:sldId id="274" r:id="rId15"/>
    <p:sldId id="270" r:id="rId16"/>
    <p:sldId id="278" r:id="rId17"/>
    <p:sldId id="279" r:id="rId18"/>
    <p:sldId id="280" r:id="rId19"/>
    <p:sldId id="281" r:id="rId20"/>
    <p:sldId id="282" r:id="rId2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329BA5-4137-47C5-A79A-08EDAF170AD3}" type="datetimeFigureOut">
              <a:rPr lang="ru-RU" smtClean="0"/>
              <a:pPr/>
              <a:t>сб 13.01.24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B71158-7177-4261-93A6-5A3510E10C5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615261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66442" y="1447801"/>
            <a:ext cx="662096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6442" y="4777380"/>
            <a:ext cx="662096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сб 13.01.24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55705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3" y="4800587"/>
            <a:ext cx="66209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66442" y="685800"/>
            <a:ext cx="662096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3" y="5367325"/>
            <a:ext cx="662096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сб 13.01.24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137440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2" y="1447800"/>
            <a:ext cx="6620968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2" y="3657600"/>
            <a:ext cx="6620968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сб 13.01.24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461209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1409" y="1447800"/>
            <a:ext cx="6001049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448177" y="3771174"/>
            <a:ext cx="546115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2" y="4350657"/>
            <a:ext cx="6620968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сб 13.01.24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673897" y="971253"/>
            <a:ext cx="601591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12200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999690" y="2613787"/>
            <a:ext cx="601591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12200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318762466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3124201"/>
            <a:ext cx="6620969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2" y="4777381"/>
            <a:ext cx="662096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сб 13.01.24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5803552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4834" y="1981200"/>
            <a:ext cx="22107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489475" y="2667000"/>
            <a:ext cx="219608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3504" y="1981200"/>
            <a:ext cx="220275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2905586" y="2667000"/>
            <a:ext cx="2210671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4917" y="1981200"/>
            <a:ext cx="219965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5344917" y="2667000"/>
            <a:ext cx="2199658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2795334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223030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сб 13.01.24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279211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9475" y="4250949"/>
            <a:ext cx="220561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489475" y="2209800"/>
            <a:ext cx="2205612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489475" y="4827212"/>
            <a:ext cx="2205612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7792" y="4250949"/>
            <a:ext cx="21984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2917791" y="2209800"/>
            <a:ext cx="2198466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2916776" y="4827211"/>
            <a:ext cx="2201378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4917" y="4250949"/>
            <a:ext cx="219965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344916" y="2209800"/>
            <a:ext cx="2199658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5344824" y="4827209"/>
            <a:ext cx="2202571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2795334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5223030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сб 13.01.24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3183050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сб 13.01.24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2984058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229782" y="430214"/>
            <a:ext cx="1314793" cy="5826125"/>
          </a:xfrm>
        </p:spPr>
        <p:txBody>
          <a:bodyPr vert="eaVert" anchor="b" anchorCtr="0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89475" y="773205"/>
            <a:ext cx="5568812" cy="548313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сб 13.01.24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499120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сб 13.01.24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542765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3" y="2861734"/>
            <a:ext cx="662096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2" y="4777381"/>
            <a:ext cx="662096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сб 13.01.24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711653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7700" y="2060576"/>
            <a:ext cx="3298113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41975" y="2056093"/>
            <a:ext cx="3298115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сб 13.01.24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508993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700" y="1905000"/>
            <a:ext cx="329811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7700" y="2514600"/>
            <a:ext cx="3298113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41976" y="1905000"/>
            <a:ext cx="3298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241976" y="2514600"/>
            <a:ext cx="3298113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сб 13.01.24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036560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сб 13.01.24</a:t>
            </a:fld>
            <a:endParaRPr lang="ru-RU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121658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сб 13.01.24</a:t>
            </a:fld>
            <a:endParaRPr lang="ru-RU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419354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1447800"/>
            <a:ext cx="2551462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89397" y="1447800"/>
            <a:ext cx="3898013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1" y="3129281"/>
            <a:ext cx="2551462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сб 13.01.24</a:t>
            </a:fld>
            <a:endParaRPr lang="ru-RU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285019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5656" y="1854192"/>
            <a:ext cx="3820674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213517" y="1143000"/>
            <a:ext cx="2400925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1" y="3657600"/>
            <a:ext cx="3814728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сб 13.01.24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136432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val 21"/>
          <p:cNvSpPr/>
          <p:nvPr/>
        </p:nvSpPr>
        <p:spPr>
          <a:xfrm>
            <a:off x="629943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3" name="Oval 22"/>
          <p:cNvSpPr/>
          <p:nvPr/>
        </p:nvSpPr>
        <p:spPr>
          <a:xfrm>
            <a:off x="5689832" y="-457200"/>
            <a:ext cx="1600200" cy="16002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14000"/>
                </a:schemeClr>
              </a:gs>
              <a:gs pos="73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7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4" name="Oval 23"/>
          <p:cNvSpPr/>
          <p:nvPr/>
        </p:nvSpPr>
        <p:spPr>
          <a:xfrm>
            <a:off x="6299432" y="6096000"/>
            <a:ext cx="990600" cy="9906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9000"/>
                </a:schemeClr>
              </a:gs>
              <a:gs pos="66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0" name="Oval 19"/>
          <p:cNvSpPr/>
          <p:nvPr/>
        </p:nvSpPr>
        <p:spPr>
          <a:xfrm>
            <a:off x="-153988" y="2667000"/>
            <a:ext cx="4191000" cy="41910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11000"/>
                </a:schemeClr>
              </a:gs>
              <a:gs pos="75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1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1" name="Oval 20"/>
          <p:cNvSpPr/>
          <p:nvPr/>
        </p:nvSpPr>
        <p:spPr>
          <a:xfrm>
            <a:off x="-839788" y="2895600"/>
            <a:ext cx="2362200" cy="23622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8000"/>
                </a:schemeClr>
              </a:gs>
              <a:gs pos="72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8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9" name="Rectangle 18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84710" y="452718"/>
            <a:ext cx="7055380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700" y="2052925"/>
            <a:ext cx="6711654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7494989" y="1828771"/>
            <a:ext cx="990599" cy="22865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сб 13.01.24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6233335" y="3263371"/>
            <a:ext cx="3859795" cy="2286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7766431" y="295736"/>
            <a:ext cx="628813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1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8197178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  <p:sldLayoutId id="2147483698" r:id="rId14"/>
    <p:sldLayoutId id="2147483699" r:id="rId15"/>
    <p:sldLayoutId id="2147483700" r:id="rId16"/>
    <p:sldLayoutId id="2147483701" r:id="rId17"/>
  </p:sldLayoutIdLst>
  <p:txStyles>
    <p:titleStyle>
      <a:lvl1pPr algn="l" defTabSz="457207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6" indent="-342906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62" indent="-285755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20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27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34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42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49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57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64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7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15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22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31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38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46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53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61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99592" y="1340768"/>
            <a:ext cx="7992888" cy="2592288"/>
          </a:xfrm>
        </p:spPr>
        <p:txBody>
          <a:bodyPr>
            <a:noAutofit/>
          </a:bodyPr>
          <a:lstStyle/>
          <a:p>
            <a:r>
              <a:rPr lang="ru-RU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Мультимедийное сопровождение лекционного занятия на тему: «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</a:rPr>
              <a:t>Проведение реабилитационных мероприятий в зависимости от анатомо-физиологических особенностей у детей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C08D2406-D8E1-4B81-B686-958CF6A99C69}"/>
              </a:ext>
            </a:extLst>
          </p:cNvPr>
          <p:cNvSpPr txBox="1"/>
          <p:nvPr/>
        </p:nvSpPr>
        <p:spPr>
          <a:xfrm>
            <a:off x="251520" y="3933056"/>
            <a:ext cx="8784976" cy="17096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ПМ 05 Медико-социальная деятельность</a:t>
            </a:r>
            <a:endParaRPr lang="ru-RU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МДК. 05.01 Реабилитация в педиатрии</a:t>
            </a:r>
            <a:endParaRPr lang="ru-RU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Специальность 31.02.01 Лечебное дело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4 </a:t>
            </a: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курс</a:t>
            </a:r>
            <a:endParaRPr lang="ru-RU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41103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4710" y="252131"/>
            <a:ext cx="8191746" cy="1601117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Особенности физиотерапии у детей в зависимости от возраста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08159" y="1340768"/>
            <a:ext cx="4248472" cy="4987579"/>
          </a:xfrm>
        </p:spPr>
        <p:txBody>
          <a:bodyPr>
            <a:noAutofit/>
          </a:bodyPr>
          <a:lstStyle/>
          <a:p>
            <a:pPr marL="114300" indent="0">
              <a:buNone/>
            </a:pPr>
            <a:r>
              <a:rPr lang="ru-RU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1. Назначают только одну процедуру в день.</a:t>
            </a:r>
          </a:p>
          <a:p>
            <a:pPr marL="114300" indent="0">
              <a:buNone/>
            </a:pPr>
            <a:r>
              <a:rPr lang="ru-RU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2. Уменьшение дозировки, сокращение продолжительности физиотерапевтических процедур, уменьшение площади воздействия, увеличение промежутка между процедурами, снижение общего количества процедур за весь курс лечения.</a:t>
            </a:r>
          </a:p>
          <a:p>
            <a:pPr marL="114300" indent="0">
              <a:buNone/>
            </a:pPr>
            <a:r>
              <a:rPr lang="ru-RU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3. 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Во</a:t>
            </a:r>
            <a:r>
              <a:rPr lang="ru-RU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время проведения процедур необходимо вести наблюдение за реакцией организма ребенка.</a:t>
            </a:r>
          </a:p>
          <a:p>
            <a:pPr marL="114300" indent="0">
              <a:buNone/>
            </a:pPr>
            <a:r>
              <a:rPr lang="ru-RU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4. Не воздействуют физиотерапией на область сердца, ростковые зоны костей, места с нарушенным кровообращением, паренхиматозные, эндокринные органы.</a:t>
            </a:r>
          </a:p>
        </p:txBody>
      </p:sp>
      <p:pic>
        <p:nvPicPr>
          <p:cNvPr id="9220" name="Picture 4">
            <a:extLst>
              <a:ext uri="{FF2B5EF4-FFF2-40B4-BE49-F238E27FC236}">
                <a16:creationId xmlns:a16="http://schemas.microsoft.com/office/drawing/2014/main" xmlns="" id="{7268892E-D3B2-4C53-A76F-A726BF699F3B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57397" y="1412776"/>
            <a:ext cx="4915550" cy="36829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9222" name="Picture 6">
            <a:extLst>
              <a:ext uri="{FF2B5EF4-FFF2-40B4-BE49-F238E27FC236}">
                <a16:creationId xmlns:a16="http://schemas.microsoft.com/office/drawing/2014/main" xmlns="" id="{E31E5516-7C7D-4446-B753-939D7957E22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-2785" t="16184" r="21953" b="1881"/>
          <a:stretch/>
        </p:blipFill>
        <p:spPr bwMode="auto">
          <a:xfrm>
            <a:off x="6794307" y="4913784"/>
            <a:ext cx="2349693" cy="1944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9226" name="Picture 10">
            <a:extLst>
              <a:ext uri="{FF2B5EF4-FFF2-40B4-BE49-F238E27FC236}">
                <a16:creationId xmlns:a16="http://schemas.microsoft.com/office/drawing/2014/main" xmlns="" id="{2E043D19-A823-4131-9EEC-0D7B606343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56736" y="4948876"/>
            <a:ext cx="2654869" cy="19091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793887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509A7D2-66F8-491E-BC34-1A35395486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4310" y="269369"/>
            <a:ext cx="7055380" cy="1400530"/>
          </a:xfrm>
        </p:spPr>
        <p:txBody>
          <a:bodyPr/>
          <a:lstStyle/>
          <a:p>
            <a:pPr algn="ctr"/>
            <a:r>
              <a:rPr lang="ru-RU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Противопоказания к физиотерапии</a:t>
            </a:r>
            <a:endParaRPr lang="ru-RU" sz="28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35E79A5C-64D7-4641-A5A2-DC7DB4368C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556792"/>
            <a:ext cx="3959359" cy="4711492"/>
          </a:xfrm>
        </p:spPr>
        <p:txBody>
          <a:bodyPr>
            <a:normAutofit/>
          </a:bodyPr>
          <a:lstStyle/>
          <a:p>
            <a:r>
              <a:rPr lang="ru-RU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Тяжелое общее состояние</a:t>
            </a:r>
          </a:p>
          <a:p>
            <a:r>
              <a:rPr lang="ru-RU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Повышение температуры тела</a:t>
            </a:r>
          </a:p>
          <a:p>
            <a:r>
              <a:rPr lang="ru-RU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Кахексия</a:t>
            </a:r>
          </a:p>
          <a:p>
            <a:r>
              <a:rPr lang="ru-RU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Недостаточность кровообращения</a:t>
            </a:r>
          </a:p>
          <a:p>
            <a:r>
              <a:rPr lang="ru-RU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Нарушение функции почек</a:t>
            </a:r>
          </a:p>
          <a:p>
            <a:r>
              <a:rPr lang="ru-RU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Повышенная кровоточивость</a:t>
            </a:r>
          </a:p>
          <a:p>
            <a:r>
              <a:rPr lang="ru-RU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Активный туберкулез</a:t>
            </a:r>
          </a:p>
          <a:p>
            <a:r>
              <a:rPr lang="ru-RU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Подозрение на новообразование</a:t>
            </a:r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xmlns="" id="{8AF5FE93-249C-4E9F-B30B-8C16AD69B6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851920" y="1556792"/>
            <a:ext cx="5213987" cy="4104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557865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E70B4EF-B1D6-4AAD-A60D-0A17FAD388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Значение ЛФК в реабилитации</a:t>
            </a:r>
            <a:endParaRPr lang="ru-RU" sz="28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9580695B-45C9-4519-843F-AD5B18EBAC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152983"/>
            <a:ext cx="6264696" cy="587727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Методические указания по использованию ЛФК в педиатрии:</a:t>
            </a:r>
          </a:p>
          <a:p>
            <a:pPr>
              <a:buFontTx/>
              <a:buChar char="-"/>
            </a:pPr>
            <a:r>
              <a:rPr lang="ru-RU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учитывать характер патологического процесса;</a:t>
            </a:r>
          </a:p>
          <a:p>
            <a:pPr>
              <a:buFontTx/>
              <a:buChar char="-"/>
            </a:pPr>
            <a:r>
              <a:rPr lang="ru-RU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учитывать уровень психомоторного развития;</a:t>
            </a:r>
          </a:p>
          <a:p>
            <a:pPr>
              <a:buFontTx/>
              <a:buChar char="-"/>
            </a:pPr>
            <a:r>
              <a:rPr lang="ru-RU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наблюдать за реакцией ребенка во время проведения ЛФК;</a:t>
            </a:r>
          </a:p>
          <a:p>
            <a:pPr>
              <a:buFontTx/>
              <a:buChar char="-"/>
            </a:pPr>
            <a:r>
              <a:rPr lang="ru-RU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осуществлять контроль за состоянием ребенка;</a:t>
            </a:r>
          </a:p>
          <a:p>
            <a:pPr>
              <a:buFontTx/>
              <a:buChar char="-"/>
            </a:pPr>
            <a:r>
              <a:rPr lang="ru-RU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учитывать признаки утомления на занятиях ЛФК;</a:t>
            </a:r>
          </a:p>
          <a:p>
            <a:pPr>
              <a:buFontTx/>
              <a:buChar char="-"/>
            </a:pPr>
            <a:r>
              <a:rPr lang="ru-RU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проводить занятия между кормлением и при температуре +20- +22 С;</a:t>
            </a:r>
          </a:p>
          <a:p>
            <a:pPr>
              <a:buFontTx/>
              <a:buChar char="-"/>
            </a:pPr>
            <a:r>
              <a:rPr lang="ru-RU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использовать игрушки при занятиях ЛФК, сопровождать занятия нежной мелодией;</a:t>
            </a:r>
          </a:p>
          <a:p>
            <a:pPr>
              <a:buFontTx/>
              <a:buChar char="-"/>
            </a:pPr>
            <a:r>
              <a:rPr lang="ru-RU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переходить постепенно от простых упражнений к сложным, постепенно увеличивая нагрузку;</a:t>
            </a:r>
          </a:p>
          <a:p>
            <a:pPr>
              <a:buFontTx/>
              <a:buChar char="-"/>
            </a:pPr>
            <a:r>
              <a:rPr lang="ru-RU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назначается ЛФК по показаниям с первых дней жизни.</a:t>
            </a:r>
          </a:p>
          <a:p>
            <a:pPr>
              <a:buFontTx/>
              <a:buChar char="-"/>
            </a:pPr>
            <a:endParaRPr lang="ru-RU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146" name="Picture 2">
            <a:extLst>
              <a:ext uri="{FF2B5EF4-FFF2-40B4-BE49-F238E27FC236}">
                <a16:creationId xmlns:a16="http://schemas.microsoft.com/office/drawing/2014/main" xmlns="" id="{2439990F-D88C-4EEF-98CD-41BD6E8299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12160" y="4898166"/>
            <a:ext cx="3131840" cy="1957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>
            <a:extLst>
              <a:ext uri="{FF2B5EF4-FFF2-40B4-BE49-F238E27FC236}">
                <a16:creationId xmlns:a16="http://schemas.microsoft.com/office/drawing/2014/main" xmlns="" id="{F683E708-6EC0-4277-93AA-A39B290ED4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12160" y="2939799"/>
            <a:ext cx="3131840" cy="2004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>
            <a:extLst>
              <a:ext uri="{FF2B5EF4-FFF2-40B4-BE49-F238E27FC236}">
                <a16:creationId xmlns:a16="http://schemas.microsoft.com/office/drawing/2014/main" xmlns="" id="{0B1D0B9F-8A2A-4236-8C64-700F47D5F7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6012160" y="1052736"/>
            <a:ext cx="3131840" cy="20889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476084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700" y="476672"/>
            <a:ext cx="7055380" cy="1400530"/>
          </a:xfrm>
        </p:spPr>
        <p:txBody>
          <a:bodyPr/>
          <a:lstStyle/>
          <a:p>
            <a:pPr algn="ctr"/>
            <a:r>
              <a:rPr lang="ru-RU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 ЛФК в педиатрии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3774" y="1484784"/>
            <a:ext cx="3986593" cy="5040560"/>
          </a:xfrm>
        </p:spPr>
        <p:txBody>
          <a:bodyPr/>
          <a:lstStyle/>
          <a:p>
            <a:pPr marL="114300" indent="0">
              <a:buNone/>
            </a:pPr>
            <a:r>
              <a:rPr lang="ru-RU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•</a:t>
            </a:r>
            <a:r>
              <a:rPr lang="ru-RU" sz="1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	Рефлекторные (опоры, ходьбы, </a:t>
            </a:r>
            <a:r>
              <a:rPr lang="ru-RU" sz="18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Бабинского</a:t>
            </a:r>
            <a:r>
              <a:rPr lang="ru-RU" sz="1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и др.): их проводят в первые 3 месяца (до 6-ти); </a:t>
            </a:r>
          </a:p>
          <a:p>
            <a:pPr marL="114300" indent="0">
              <a:buNone/>
            </a:pPr>
            <a:r>
              <a:rPr lang="ru-RU" sz="1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•	пассивные – с 1,5-3 месяцев; </a:t>
            </a:r>
          </a:p>
          <a:p>
            <a:pPr marL="114300" indent="0">
              <a:buNone/>
            </a:pPr>
            <a:r>
              <a:rPr lang="ru-RU" sz="1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•	активно-пассивные: - с 4- 6 месяцев (с поворотом со спины на живот, ползание);</a:t>
            </a:r>
          </a:p>
          <a:p>
            <a:pPr marL="114300" indent="0">
              <a:buNone/>
            </a:pPr>
            <a:r>
              <a:rPr lang="ru-RU" sz="1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•	дыхательные – с 8 месяцев (с движениями рук, с ритмичными надавливаниями на грудную клетку ребенка); </a:t>
            </a:r>
          </a:p>
          <a:p>
            <a:pPr marL="114300" indent="0">
              <a:buNone/>
            </a:pPr>
            <a:r>
              <a:rPr lang="ru-RU" sz="1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•	динамические – с 10 месяцев (возьми игрушку, встать-сесть, ходьба)</a:t>
            </a:r>
          </a:p>
          <a:p>
            <a:endParaRPr lang="ru-RU" dirty="0"/>
          </a:p>
        </p:txBody>
      </p:sp>
      <p:pic>
        <p:nvPicPr>
          <p:cNvPr id="7170" name="Picture 2">
            <a:extLst>
              <a:ext uri="{FF2B5EF4-FFF2-40B4-BE49-F238E27FC236}">
                <a16:creationId xmlns:a16="http://schemas.microsoft.com/office/drawing/2014/main" xmlns="" id="{706CBA5E-84C0-44D6-BAE7-E3B239CADF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120367" y="1608460"/>
            <a:ext cx="5033978" cy="3641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484192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F7DEDDC-DFE2-425C-9C9D-CFBA83CE5F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 массажа в педиатрии</a:t>
            </a: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xmlns="" id="{2CC29106-0CA6-4174-B77C-0265BEA5E278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303387" y="1988840"/>
            <a:ext cx="4631805" cy="4320480"/>
          </a:xfrm>
          <a:prstGeom prst="rect">
            <a:avLst/>
          </a:prstGeom>
        </p:spPr>
      </p:pic>
      <p:sp>
        <p:nvSpPr>
          <p:cNvPr id="5" name="Объект 4">
            <a:extLst>
              <a:ext uri="{FF2B5EF4-FFF2-40B4-BE49-F238E27FC236}">
                <a16:creationId xmlns:a16="http://schemas.microsoft.com/office/drawing/2014/main" xmlns="" id="{9BBA46E5-3016-4B46-8031-4C46549869D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21757" y="1853248"/>
            <a:ext cx="4239695" cy="3840205"/>
          </a:xfrm>
        </p:spPr>
        <p:txBody>
          <a:bodyPr/>
          <a:lstStyle/>
          <a:p>
            <a:pPr marL="0" indent="0">
              <a:buNone/>
            </a:pP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Польза массажа у детей:</a:t>
            </a:r>
          </a:p>
          <a:p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укрепляет иммунитет;</a:t>
            </a:r>
          </a:p>
          <a:p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улучшает кровообращение;</a:t>
            </a:r>
          </a:p>
          <a:p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снимает напряжение при </a:t>
            </a:r>
            <a:r>
              <a:rPr lang="ru-RU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гипертонусе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мышц;</a:t>
            </a:r>
          </a:p>
          <a:p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нормализует пищеварение;</a:t>
            </a:r>
          </a:p>
          <a:p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поднимает настроение, улучшить сон;</a:t>
            </a:r>
          </a:p>
          <a:p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удовлетворяет потребность малыша в физическом контакте.</a:t>
            </a:r>
          </a:p>
          <a:p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27020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16252"/>
            <a:ext cx="7055380" cy="1400530"/>
          </a:xfrm>
        </p:spPr>
        <p:txBody>
          <a:bodyPr/>
          <a:lstStyle/>
          <a:p>
            <a:pPr algn="ctr"/>
            <a:r>
              <a:rPr lang="ru-RU" dirty="0"/>
              <a:t> </a:t>
            </a:r>
            <a:r>
              <a:rPr lang="ru-RU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Приемы массажа у детей: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391" y="1200390"/>
            <a:ext cx="3596009" cy="5980670"/>
          </a:xfrm>
        </p:spPr>
        <p:txBody>
          <a:bodyPr>
            <a:noAutofit/>
          </a:bodyPr>
          <a:lstStyle/>
          <a:p>
            <a:pPr marL="114300" indent="0">
              <a:spcBef>
                <a:spcPts val="0"/>
              </a:spcBef>
              <a:buNone/>
            </a:pPr>
            <a:r>
              <a:rPr lang="ru-RU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•	</a:t>
            </a:r>
            <a:r>
              <a:rPr lang="ru-RU" sz="1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Поглаживание, затем глажение, </a:t>
            </a:r>
            <a:r>
              <a:rPr lang="ru-RU" sz="18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граблеобразное</a:t>
            </a:r>
            <a:r>
              <a:rPr lang="ru-RU" sz="1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114300" indent="0">
              <a:spcBef>
                <a:spcPts val="0"/>
              </a:spcBef>
              <a:buNone/>
            </a:pPr>
            <a:r>
              <a:rPr lang="ru-RU" sz="1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•	Растирание: проводят кончиками пальцев, пиление продольное на спине, спиралевидное, кольцевидное голеней и бедер;</a:t>
            </a:r>
          </a:p>
          <a:p>
            <a:pPr marL="114300" indent="0">
              <a:spcBef>
                <a:spcPts val="0"/>
              </a:spcBef>
              <a:buNone/>
            </a:pPr>
            <a:r>
              <a:rPr lang="ru-RU" sz="1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•	Разминание: в основном, щипцеобразное, непрерывное продольное длинных мышц спины, поперечное, растяжение и сдвигание;</a:t>
            </a:r>
          </a:p>
          <a:p>
            <a:pPr marL="114300" indent="0">
              <a:spcBef>
                <a:spcPts val="0"/>
              </a:spcBef>
              <a:buNone/>
            </a:pPr>
            <a:endParaRPr lang="ru-RU" sz="1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194" name="Picture 2">
            <a:extLst>
              <a:ext uri="{FF2B5EF4-FFF2-40B4-BE49-F238E27FC236}">
                <a16:creationId xmlns:a16="http://schemas.microsoft.com/office/drawing/2014/main" xmlns="" id="{D5AA09B4-2C30-4933-8B7A-A0317DAC40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675926" y="3188272"/>
            <a:ext cx="5468074" cy="32906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11A9BB94-6475-4191-857D-5060F6884A31}"/>
              </a:ext>
            </a:extLst>
          </p:cNvPr>
          <p:cNvSpPr txBox="1"/>
          <p:nvPr/>
        </p:nvSpPr>
        <p:spPr>
          <a:xfrm>
            <a:off x="107504" y="5229200"/>
            <a:ext cx="327585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14300" indent="0">
              <a:spcBef>
                <a:spcPts val="0"/>
              </a:spcBef>
              <a:buNone/>
            </a:pPr>
            <a:r>
              <a:rPr lang="ru-RU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Массаж используют только ручной, не аппаратный.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401BFDB7-8AE3-486C-A9B8-0D2FBB283F43}"/>
              </a:ext>
            </a:extLst>
          </p:cNvPr>
          <p:cNvSpPr txBox="1"/>
          <p:nvPr/>
        </p:nvSpPr>
        <p:spPr>
          <a:xfrm>
            <a:off x="3461745" y="1141517"/>
            <a:ext cx="5388428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14300" indent="0">
              <a:spcBef>
                <a:spcPts val="0"/>
              </a:spcBef>
              <a:buNone/>
            </a:pPr>
            <a:r>
              <a:rPr lang="ru-RU" sz="1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•	Вибрация: непрерывное, сотрясение, встряхивание конечностей дрожательными движениями, потряхивании; </a:t>
            </a:r>
            <a:r>
              <a:rPr lang="ru-RU" sz="18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рубление</a:t>
            </a:r>
            <a:r>
              <a:rPr lang="ru-RU" sz="1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мягкое и похлопывание одной рукой;</a:t>
            </a:r>
          </a:p>
          <a:p>
            <a:pPr marL="114300" indent="0">
              <a:spcBef>
                <a:spcPts val="0"/>
              </a:spcBef>
              <a:buNone/>
            </a:pPr>
            <a:r>
              <a:rPr lang="ru-RU" sz="1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•	Точечный массаж - используют для нормализации мышечного тонуса.</a:t>
            </a:r>
          </a:p>
          <a:p>
            <a:pPr marL="114300" indent="0">
              <a:spcBef>
                <a:spcPts val="0"/>
              </a:spcBef>
              <a:buNone/>
            </a:pPr>
            <a:r>
              <a:rPr lang="ru-RU" sz="1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278326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997C21C-5979-44FB-8014-C10896F75E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Контроль знаний</a:t>
            </a:r>
            <a:endParaRPr lang="ru-RU" sz="28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6AB6EEA9-28F7-414B-AF87-B1C0F57869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Задание №1</a:t>
            </a:r>
          </a:p>
          <a:p>
            <a:pPr marL="0" indent="0">
              <a:buNone/>
            </a:pPr>
            <a:r>
              <a:rPr lang="ru-RU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Сформулируйте ответы на вопросы:</a:t>
            </a:r>
          </a:p>
          <a:p>
            <a:pPr marL="0" indent="0">
              <a:buNone/>
            </a:pPr>
            <a:r>
              <a:rPr lang="ru-RU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1. Перечислите основные принципы реабилитации.</a:t>
            </a:r>
          </a:p>
          <a:p>
            <a:pPr marL="0" indent="0">
              <a:buNone/>
            </a:pPr>
            <a:r>
              <a:rPr lang="ru-RU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2. Принципы физиотерапии у детей.</a:t>
            </a:r>
          </a:p>
          <a:p>
            <a:pPr marL="0" indent="0">
              <a:buNone/>
            </a:pPr>
            <a:r>
              <a:rPr lang="ru-RU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3. Значение ЛФК.</a:t>
            </a:r>
          </a:p>
          <a:p>
            <a:pPr marL="0" indent="0">
              <a:buNone/>
            </a:pPr>
            <a:r>
              <a:rPr lang="ru-RU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4. Перечислите основные приемы массажа.</a:t>
            </a:r>
          </a:p>
          <a:p>
            <a:pPr marL="0" indent="0">
              <a:buNone/>
            </a:pPr>
            <a:endParaRPr lang="ru-RU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03787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B8E868F-AB24-48AA-8425-B792930CD1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Задание №2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C4462C2A-1397-43B8-8DD9-DBED0EB0CB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71600" y="1628800"/>
            <a:ext cx="6711654" cy="419548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Инструкция: дополните.</a:t>
            </a:r>
          </a:p>
          <a:p>
            <a:pPr marL="0" indent="0">
              <a:buNone/>
            </a:pPr>
            <a:r>
              <a:rPr lang="ru-RU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1.Реабилитация- комплекс медицинских, __________________________________________, направленных на _______________________________________.</a:t>
            </a:r>
          </a:p>
          <a:p>
            <a:pPr marL="0" indent="0">
              <a:buNone/>
            </a:pPr>
            <a:r>
              <a:rPr lang="ru-RU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2. Первый этап реабилитации – это ________________, второй ______________________, третий _____________________</a:t>
            </a:r>
          </a:p>
          <a:p>
            <a:pPr marL="0" indent="0">
              <a:buNone/>
            </a:pPr>
            <a:r>
              <a:rPr lang="ru-RU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3. Адаптация – это _______________________________________</a:t>
            </a:r>
          </a:p>
        </p:txBody>
      </p:sp>
    </p:spTree>
    <p:extLst>
      <p:ext uri="{BB962C8B-B14F-4D97-AF65-F5344CB8AC3E}">
        <p14:creationId xmlns:p14="http://schemas.microsoft.com/office/powerpoint/2010/main" xmlns="" val="4080833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FA9E627-10F6-46B1-89B3-3F5BF03987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Задание №3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FC3EA443-D558-4607-84F8-E6576E3DAC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5616" y="1700808"/>
            <a:ext cx="7200684" cy="4395159"/>
          </a:xfrm>
        </p:spPr>
        <p:txBody>
          <a:bodyPr/>
          <a:lstStyle/>
          <a:p>
            <a:pPr marL="0" indent="0">
              <a:buNone/>
            </a:pP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Инструкция: отметьте правильный ответ</a:t>
            </a:r>
          </a:p>
          <a:p>
            <a:pPr marL="0" indent="0">
              <a:buNone/>
            </a:pPr>
            <a:r>
              <a:rPr lang="ru-RU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 противопоказаниям к проведению физиотерапии относится:</a:t>
            </a:r>
          </a:p>
          <a:p>
            <a:pPr marL="342900" indent="-342900">
              <a:buAutoNum type="arabicPeriod"/>
            </a:pPr>
            <a:r>
              <a:rPr lang="ru-RU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Хроническая пневмония в стадии ремиссии.</a:t>
            </a:r>
          </a:p>
          <a:p>
            <a:pPr marL="342900" indent="-342900">
              <a:buAutoNum type="arabicPeriod"/>
            </a:pPr>
            <a:r>
              <a:rPr lang="ru-RU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Недостаточность кровообращения.</a:t>
            </a:r>
          </a:p>
          <a:p>
            <a:pPr marL="342900" indent="-342900">
              <a:buAutoNum type="arabicPeriod"/>
            </a:pPr>
            <a:r>
              <a:rPr lang="ru-RU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Бронхиальная астма.</a:t>
            </a:r>
          </a:p>
          <a:p>
            <a:pPr marL="342900" indent="-342900">
              <a:buAutoNum type="arabicPeriod"/>
            </a:pPr>
            <a:r>
              <a:rPr lang="ru-RU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Хронический пиелонефрит без нарушения функции.</a:t>
            </a:r>
          </a:p>
        </p:txBody>
      </p:sp>
    </p:spTree>
    <p:extLst>
      <p:ext uri="{BB962C8B-B14F-4D97-AF65-F5344CB8AC3E}">
        <p14:creationId xmlns:p14="http://schemas.microsoft.com/office/powerpoint/2010/main" xmlns="" val="118265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E83CC81-6D48-48ED-AB46-76D31C817D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Задание №4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34A8740E-05E2-4E5A-B782-9F808A8C6E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31640" y="1853248"/>
            <a:ext cx="6711654" cy="4195481"/>
          </a:xfrm>
        </p:spPr>
        <p:txBody>
          <a:bodyPr/>
          <a:lstStyle/>
          <a:p>
            <a:pPr marL="0" indent="0">
              <a:buNone/>
            </a:pP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Инструкция: дополните.</a:t>
            </a:r>
          </a:p>
          <a:p>
            <a:pPr marL="0" indent="0">
              <a:buNone/>
            </a:pP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Польза массажа у детей:</a:t>
            </a:r>
          </a:p>
          <a:p>
            <a:pPr marL="0" indent="0">
              <a:buNone/>
            </a:pP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1. Укрепляет иммунитет</a:t>
            </a:r>
          </a:p>
          <a:p>
            <a:pPr marL="0" indent="0">
              <a:buNone/>
            </a:pP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2.Улучшает кровообращение</a:t>
            </a:r>
          </a:p>
          <a:p>
            <a:pPr marL="0" indent="0">
              <a:buNone/>
            </a:pPr>
            <a:r>
              <a:rPr lang="ru-RU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3.</a:t>
            </a:r>
          </a:p>
          <a:p>
            <a:pPr marL="0" indent="0">
              <a:buNone/>
            </a:pPr>
            <a:r>
              <a:rPr lang="ru-RU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4.</a:t>
            </a:r>
          </a:p>
          <a:p>
            <a:pPr marL="0" indent="0">
              <a:buNone/>
            </a:pPr>
            <a:r>
              <a:rPr lang="ru-RU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5.</a:t>
            </a:r>
          </a:p>
          <a:p>
            <a:pPr marL="0" indent="0">
              <a:buNone/>
            </a:pPr>
            <a:r>
              <a:rPr lang="ru-RU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6.</a:t>
            </a:r>
          </a:p>
        </p:txBody>
      </p:sp>
    </p:spTree>
    <p:extLst>
      <p:ext uri="{BB962C8B-B14F-4D97-AF65-F5344CB8AC3E}">
        <p14:creationId xmlns:p14="http://schemas.microsoft.com/office/powerpoint/2010/main" xmlns="" val="1179048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220DFCE-006F-4F11-987B-44F25C80AE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План занятия:</a:t>
            </a:r>
            <a:endParaRPr lang="ru-RU" sz="28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5B0893D3-DBBC-4351-BF89-849B255499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71600" y="1412776"/>
            <a:ext cx="6711654" cy="4195481"/>
          </a:xfrm>
        </p:spPr>
        <p:txBody>
          <a:bodyPr>
            <a:normAutofit/>
          </a:bodyPr>
          <a:lstStyle/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1E5155">
                  <a:lumMod val="40000"/>
                  <a:lumOff val="60000"/>
                </a:srgbClr>
              </a:buClr>
              <a:buSzPct val="80000"/>
              <a:buFont typeface="Wingdings 3" charset="2"/>
              <a:buChar char=""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1. Формулировка темы и ее мотивация.</a:t>
            </a:r>
          </a:p>
          <a:p>
            <a:r>
              <a:rPr lang="ru-RU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2. Определение понятия реабилитация.</a:t>
            </a:r>
          </a:p>
          <a:p>
            <a:r>
              <a:rPr lang="ru-RU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3. Принципы реабилитации в педиатрии.</a:t>
            </a:r>
          </a:p>
          <a:p>
            <a:r>
              <a:rPr lang="ru-RU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4. Этапы реабилитации.</a:t>
            </a:r>
          </a:p>
          <a:p>
            <a:r>
              <a:rPr lang="ru-RU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5. Противопоказания к физиотерапии.</a:t>
            </a:r>
          </a:p>
          <a:p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6. Значение ЛФК в реабилитации.</a:t>
            </a:r>
          </a:p>
          <a:p>
            <a:r>
              <a:rPr lang="ru-RU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7. Использование массажа в педиатрии.</a:t>
            </a:r>
          </a:p>
          <a:p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7. Закрепление изученного материала</a:t>
            </a:r>
          </a:p>
          <a:p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8. Подведение итогов занятия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529778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A137CFE-3B04-4043-ACB3-6E3329705C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Список источников и литературы</a:t>
            </a:r>
            <a:endParaRPr lang="ru-RU" sz="28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C25BF74B-8657-4C6C-BD7C-BDDDC5AC31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7700" y="1340768"/>
            <a:ext cx="8064780" cy="4907639"/>
          </a:xfrm>
        </p:spPr>
        <p:txBody>
          <a:bodyPr>
            <a:normAutofit/>
          </a:bodyPr>
          <a:lstStyle/>
          <a:p>
            <a:r>
              <a:rPr lang="ru-RU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Лукомский</a:t>
            </a:r>
            <a:r>
              <a:rPr lang="ru-RU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И.В. Физиотерапия Лечебная физкультура Массаж: Учебное пособие / И.В. </a:t>
            </a:r>
            <a:r>
              <a:rPr lang="ru-RU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Лукомский</a:t>
            </a:r>
            <a:r>
              <a:rPr lang="ru-RU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 - Минск: </a:t>
            </a:r>
            <a:r>
              <a:rPr lang="ru-RU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Вышэйшая</a:t>
            </a:r>
            <a:r>
              <a:rPr lang="ru-RU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школа, 2016. - 384 c.</a:t>
            </a:r>
          </a:p>
          <a:p>
            <a:r>
              <a:rPr lang="ru-RU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Пономаренко, Г.Н. Общая физиотерапия: Учебник для студентов медицинских техникумов и колледжей / Г.Н. Пономаренко, В.С. </a:t>
            </a:r>
            <a:r>
              <a:rPr lang="ru-RU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Улащик</a:t>
            </a:r>
            <a:r>
              <a:rPr lang="ru-RU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 - </a:t>
            </a:r>
            <a:r>
              <a:rPr lang="ru-RU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Сп</a:t>
            </a:r>
            <a:r>
              <a:rPr lang="ru-RU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.: Санкт-Петербург, 2017. - 288 c.</a:t>
            </a:r>
          </a:p>
          <a:p>
            <a:r>
              <a:rPr lang="ru-RU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Соколова, Н.Г. Физиотерапия: учебное пособие / Н.Г. Соколова. - </a:t>
            </a:r>
            <a:r>
              <a:rPr lang="ru-RU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РнД</a:t>
            </a:r>
            <a:r>
              <a:rPr lang="ru-RU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: Феникс, 2018. - 350 c.</a:t>
            </a:r>
          </a:p>
          <a:p>
            <a:r>
              <a:rPr lang="ru-RU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Смиян</a:t>
            </a:r>
            <a:r>
              <a:rPr lang="ru-RU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И. С. Детская курортология / И.С. </a:t>
            </a:r>
            <a:r>
              <a:rPr lang="ru-RU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Смиян</a:t>
            </a:r>
            <a:r>
              <a:rPr lang="ru-RU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Т.В. </a:t>
            </a:r>
            <a:r>
              <a:rPr lang="ru-RU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Карачевцева</a:t>
            </a:r>
            <a:r>
              <a:rPr lang="ru-RU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 - М.: </a:t>
            </a:r>
            <a:r>
              <a:rPr lang="ru-RU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Вища</a:t>
            </a:r>
            <a:r>
              <a:rPr lang="ru-RU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школа, 2016 - 280 c.</a:t>
            </a:r>
          </a:p>
          <a:p>
            <a:r>
              <a:rPr lang="ru-RU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Справочник по физиотерапии. - М.: Медицина, 2017. - 512 c.</a:t>
            </a:r>
          </a:p>
          <a:p>
            <a:r>
              <a:rPr lang="ru-RU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Техника и методики </a:t>
            </a:r>
            <a:r>
              <a:rPr lang="ru-RU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физио</a:t>
            </a:r>
            <a:r>
              <a:rPr lang="ru-RU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-терапевтических процедур. Справочник. - Москва: Наука, 2018. - 408 c.</a:t>
            </a:r>
          </a:p>
        </p:txBody>
      </p:sp>
    </p:spTree>
    <p:extLst>
      <p:ext uri="{BB962C8B-B14F-4D97-AF65-F5344CB8AC3E}">
        <p14:creationId xmlns:p14="http://schemas.microsoft.com/office/powerpoint/2010/main" xmlns="" val="2197933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4710" y="404664"/>
            <a:ext cx="7399658" cy="864096"/>
          </a:xfrm>
        </p:spPr>
        <p:txBody>
          <a:bodyPr/>
          <a:lstStyle/>
          <a:p>
            <a:pPr algn="ctr"/>
            <a:r>
              <a:rPr lang="ru-RU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Определение понятия реабилитация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124744"/>
            <a:ext cx="8568952" cy="2088233"/>
          </a:xfrm>
        </p:spPr>
        <p:txBody>
          <a:bodyPr>
            <a:normAutofit/>
          </a:bodyPr>
          <a:lstStyle/>
          <a:p>
            <a:pPr marL="114300" indent="0">
              <a:buNone/>
            </a:pPr>
            <a:r>
              <a:rPr lang="ru-RU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Реабилитация- комплекс медицинских, педагогических, психологических и иных мероприятий, направленных на максимально возможное восстановление или компенсацию нарушенных или полностью утраченных в результате травмы функций (потребностей) человеческого организма, его  трудоспособности.</a:t>
            </a:r>
            <a:endParaRPr lang="ru-RU" sz="1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xmlns="" id="{4683AE36-C860-4FED-BA9F-F4542E2EAD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59632" y="2580365"/>
            <a:ext cx="6433364" cy="4207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402415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Принципы реабилитации в педиатрии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628800"/>
            <a:ext cx="4176464" cy="4776482"/>
          </a:xfrm>
        </p:spPr>
        <p:txBody>
          <a:bodyPr>
            <a:normAutofit lnSpcReduction="10000"/>
          </a:bodyPr>
          <a:lstStyle/>
          <a:p>
            <a:pPr marL="114300" indent="0">
              <a:buNone/>
            </a:pPr>
            <a:r>
              <a:rPr lang="ru-RU" sz="1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— реабилитация заболевшего ребенка должна начинаться на самых ранних стадиях болезни;</a:t>
            </a:r>
          </a:p>
          <a:p>
            <a:pPr marL="114300" indent="0">
              <a:buNone/>
            </a:pPr>
            <a:r>
              <a:rPr lang="ru-RU" sz="1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— процесс реабилитации должен осуществляться непрерывно, пока не будет достигнуто максимально возможное восстановление здоровья ребенка;</a:t>
            </a:r>
          </a:p>
          <a:p>
            <a:pPr marL="114300" indent="0">
              <a:buNone/>
            </a:pPr>
            <a:r>
              <a:rPr lang="ru-RU" sz="1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— реабилитация на каждом этапе носит комплексный характер;</a:t>
            </a:r>
          </a:p>
          <a:p>
            <a:pPr marL="114300" indent="0">
              <a:buNone/>
            </a:pPr>
            <a:r>
              <a:rPr lang="ru-RU" sz="1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— индивидуальный характер как программы реабилитации, так и применения средств учитывающих особенности личности ребенка и своеобразие патологических и функциональных изменений;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xmlns="" id="{A76CF99C-531E-4595-90E5-D1D4B09990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10391" y="2201695"/>
            <a:ext cx="4027930" cy="3747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785338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135494"/>
            <a:ext cx="7776864" cy="1277282"/>
          </a:xfrm>
        </p:spPr>
        <p:txBody>
          <a:bodyPr>
            <a:normAutofit/>
          </a:bodyPr>
          <a:lstStyle/>
          <a:p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Первый этап реабилитации— клинический (стационарный)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4294967295"/>
          </p:nvPr>
        </p:nvSpPr>
        <p:spPr>
          <a:xfrm>
            <a:off x="0" y="1535113"/>
            <a:ext cx="9036050" cy="750887"/>
          </a:xfrm>
        </p:spPr>
        <p:txBody>
          <a:bodyPr>
            <a:noAutofit/>
          </a:bodyPr>
          <a:lstStyle/>
          <a:p>
            <a:r>
              <a:rPr lang="ru-RU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Состоит из возобновления работы пораженных систем. Данный этап завершается при излечении основного заболевания, восстановлении утраченных функций. Организм ребенка готовится к следующему этапу восстановления.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77821" y="2832449"/>
            <a:ext cx="5167808" cy="369041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445629" y="2846851"/>
            <a:ext cx="3280793" cy="3690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115951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4710" y="332656"/>
            <a:ext cx="7687690" cy="1520592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Второй этап реабилитации — санаторный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1484784"/>
            <a:ext cx="8229600" cy="4709160"/>
          </a:xfrm>
        </p:spPr>
        <p:txBody>
          <a:bodyPr>
            <a:normAutofit/>
          </a:bodyPr>
          <a:lstStyle/>
          <a:p>
            <a:pPr marL="114300" indent="0" algn="ctr">
              <a:buNone/>
            </a:pPr>
            <a:r>
              <a:rPr lang="ru-RU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- осуществление возобновления пораженных функций, нормализация работы иных органов и систем.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540006" y="2145319"/>
            <a:ext cx="6228692" cy="4380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762073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79512" y="188640"/>
            <a:ext cx="7632848" cy="504056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Санаторно-курортное лечение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246688" y="4221088"/>
            <a:ext cx="3897312" cy="2595670"/>
          </a:xfrm>
        </p:spPr>
      </p:pic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>
          <a:xfrm>
            <a:off x="265675" y="1772816"/>
            <a:ext cx="4450342" cy="3959696"/>
          </a:xfrm>
        </p:spPr>
        <p:txBody>
          <a:bodyPr>
            <a:noAutofit/>
          </a:bodyPr>
          <a:lstStyle/>
          <a:p>
            <a:r>
              <a:rPr lang="ru-RU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Санаторно-курортное лечение проводится в:</a:t>
            </a:r>
          </a:p>
          <a:p>
            <a:pPr>
              <a:spcBef>
                <a:spcPts val="0"/>
              </a:spcBef>
            </a:pPr>
            <a:r>
              <a:rPr lang="ru-RU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-санаториях;</a:t>
            </a:r>
            <a:br>
              <a:rPr lang="ru-RU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-  санаториях для детей, в том числе для детей с родителями;</a:t>
            </a:r>
            <a:br>
              <a:rPr lang="ru-RU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-  санаториях-профилакториях;</a:t>
            </a:r>
            <a:br>
              <a:rPr lang="ru-RU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- курортной поликлинике;</a:t>
            </a:r>
            <a:br>
              <a:rPr lang="ru-RU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-  грязелечебнице; </a:t>
            </a:r>
          </a:p>
          <a:p>
            <a:pPr>
              <a:spcBef>
                <a:spcPts val="0"/>
              </a:spcBef>
            </a:pPr>
            <a:r>
              <a:rPr lang="ru-RU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- бальнеологической лечебнице;</a:t>
            </a:r>
            <a:br>
              <a:rPr lang="ru-RU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- санаторном оздоровительном лагере круглогодичного действия.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79257" y="1125488"/>
            <a:ext cx="4450342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495484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4710" y="404664"/>
            <a:ext cx="7615682" cy="1448584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Третий этап реабилитации — адаптивный</a:t>
            </a: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11766" y="2023931"/>
            <a:ext cx="2819770" cy="4007402"/>
          </a:xfrm>
        </p:spPr>
        <p:txBody>
          <a:bodyPr>
            <a:normAutofit/>
          </a:bodyPr>
          <a:lstStyle/>
          <a:p>
            <a:pPr marL="114300" indent="0">
              <a:buNone/>
            </a:pPr>
            <a:r>
              <a:rPr lang="ru-RU" sz="1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Адаптация – сложный процесс приспособления организма к новым условиям.</a:t>
            </a:r>
          </a:p>
          <a:p>
            <a:pPr marL="114300" indent="0">
              <a:buNone/>
            </a:pPr>
            <a:r>
              <a:rPr lang="ru-RU" sz="1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 каждого ребенка, с учетом особенностей развития и наличия сопутствующих заболеваний, свой адаптационный период. </a:t>
            </a:r>
          </a:p>
        </p:txBody>
      </p:sp>
      <p:pic>
        <p:nvPicPr>
          <p:cNvPr id="3076" name="Picture 4">
            <a:extLst>
              <a:ext uri="{FF2B5EF4-FFF2-40B4-BE49-F238E27FC236}">
                <a16:creationId xmlns:a16="http://schemas.microsoft.com/office/drawing/2014/main" xmlns="" id="{5B0EFE08-BE6D-4DAB-BE9E-F00CA3FA94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31535" y="2023931"/>
            <a:ext cx="6300700" cy="45856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61427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52CA0EC-7B3B-41E2-86B2-F5DA0C7B6E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9592" y="332656"/>
            <a:ext cx="7055380" cy="1400530"/>
          </a:xfrm>
        </p:spPr>
        <p:txBody>
          <a:bodyPr/>
          <a:lstStyle/>
          <a:p>
            <a:pPr algn="ctr"/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принципы физиотерапии у детей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B46FEA2D-83B0-446C-B789-1322CCB518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5576" y="1556793"/>
            <a:ext cx="6783778" cy="4691614"/>
          </a:xfrm>
        </p:spPr>
        <p:txBody>
          <a:bodyPr>
            <a:normAutofit/>
          </a:bodyPr>
          <a:lstStyle/>
          <a:p>
            <a:r>
              <a:rPr lang="ru-RU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 первичности – единство нервного и гуморального путей воздействия.</a:t>
            </a:r>
          </a:p>
          <a:p>
            <a:r>
              <a:rPr lang="ru-RU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Патогенетический принцип использования физических и природных факторов.</a:t>
            </a:r>
          </a:p>
          <a:p>
            <a:r>
              <a:rPr lang="ru-RU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 преимущественно малых доз энергии физических факторов, что имеет позитивное влияние на адаптационные, компенсаторные и защитные реакции организма.</a:t>
            </a:r>
          </a:p>
          <a:p>
            <a:r>
              <a:rPr lang="ru-RU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 физических факторов на ранних стадиях заболевания.</a:t>
            </a:r>
          </a:p>
          <a:p>
            <a:r>
              <a:rPr lang="ru-RU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Комплексное использование физических и медикаментозных средств на патологический процесс.</a:t>
            </a:r>
          </a:p>
        </p:txBody>
      </p:sp>
    </p:spTree>
    <p:extLst>
      <p:ext uri="{BB962C8B-B14F-4D97-AF65-F5344CB8AC3E}">
        <p14:creationId xmlns:p14="http://schemas.microsoft.com/office/powerpoint/2010/main" xmlns="" val="950326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">
  <a:themeElements>
    <a:clrScheme name="Ион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F9C9D"/>
      </a:accent5>
      <a:accent6>
        <a:srgbClr val="9E5E9B"/>
      </a:accent6>
      <a:hlink>
        <a:srgbClr val="58C1BA"/>
      </a:hlink>
      <a:folHlink>
        <a:srgbClr val="9DD0CB"/>
      </a:folHlink>
    </a:clrScheme>
    <a:fontScheme name="Ион">
      <a:maj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Ion" id="{B8441ADB-2E43-4AF7-B97A-BD870242C6A8}" vid="{292E63A9-BB86-4E3D-B92A-7223C6510D2E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587</TotalTime>
  <Words>814</Words>
  <Application>Microsoft Office PowerPoint</Application>
  <PresentationFormat>Экран (4:3)</PresentationFormat>
  <Paragraphs>120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Ион</vt:lpstr>
      <vt:lpstr> Мультимедийное сопровождение лекционного занятия на тему: «Проведение реабилитационных мероприятий в зависимости от анатомо-физиологических особенностей у детей»</vt:lpstr>
      <vt:lpstr>План занятия:</vt:lpstr>
      <vt:lpstr>Определение понятия реабилитация</vt:lpstr>
      <vt:lpstr>Принципы реабилитации в педиатрии</vt:lpstr>
      <vt:lpstr>Первый этап реабилитации— клинический (стационарный)</vt:lpstr>
      <vt:lpstr>Второй этап реабилитации — санаторный</vt:lpstr>
      <vt:lpstr>Санаторно-курортное лечение</vt:lpstr>
      <vt:lpstr>Третий этап реабилитации — адаптивный</vt:lpstr>
      <vt:lpstr>Основные принципы физиотерапии у детей</vt:lpstr>
      <vt:lpstr>Особенности физиотерапии у детей в зависимости от возраста</vt:lpstr>
      <vt:lpstr>Противопоказания к физиотерапии</vt:lpstr>
      <vt:lpstr>Значение ЛФК в реабилитации</vt:lpstr>
      <vt:lpstr>Использование ЛФК в педиатрии</vt:lpstr>
      <vt:lpstr>Использование массажа в педиатрии</vt:lpstr>
      <vt:lpstr> Приемы массажа у детей:</vt:lpstr>
      <vt:lpstr>Контроль знаний</vt:lpstr>
      <vt:lpstr>Задание №2</vt:lpstr>
      <vt:lpstr>Задание №3</vt:lpstr>
      <vt:lpstr>Задание №4</vt:lpstr>
      <vt:lpstr>Список источников и литературы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Лекция 18:</dc:title>
  <dc:creator>Home</dc:creator>
  <cp:lastModifiedBy>Ольга</cp:lastModifiedBy>
  <cp:revision>31</cp:revision>
  <dcterms:created xsi:type="dcterms:W3CDTF">2016-09-12T03:26:21Z</dcterms:created>
  <dcterms:modified xsi:type="dcterms:W3CDTF">2024-01-13T12:39:18Z</dcterms:modified>
</cp:coreProperties>
</file>