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86" r:id="rId4"/>
    <p:sldId id="287" r:id="rId5"/>
    <p:sldId id="288" r:id="rId6"/>
    <p:sldId id="289" r:id="rId7"/>
    <p:sldId id="290" r:id="rId8"/>
    <p:sldId id="291" r:id="rId9"/>
    <p:sldId id="293" r:id="rId10"/>
    <p:sldId id="258" r:id="rId11"/>
    <p:sldId id="259" r:id="rId12"/>
    <p:sldId id="260" r:id="rId13"/>
    <p:sldId id="261" r:id="rId14"/>
    <p:sldId id="262" r:id="rId15"/>
    <p:sldId id="263" r:id="rId16"/>
    <p:sldId id="265" r:id="rId17"/>
    <p:sldId id="266" r:id="rId18"/>
    <p:sldId id="268" r:id="rId19"/>
    <p:sldId id="271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3" r:id="rId30"/>
    <p:sldId id="282" r:id="rId31"/>
    <p:sldId id="284" r:id="rId32"/>
    <p:sldId id="285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o-x02.com/photo/56ae243f9ace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352928" cy="4497363"/>
          </a:xfrm>
        </p:spPr>
        <p:txBody>
          <a:bodyPr>
            <a:normAutofit fontScale="25000" lnSpcReduction="20000"/>
          </a:bodyPr>
          <a:lstStyle/>
          <a:p>
            <a:pPr algn="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Участие сестры в </a:t>
            </a:r>
            <a:endParaRPr lang="ru-RU" sz="1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инструментальных </a:t>
            </a:r>
            <a:r>
              <a:rPr lang="ru-RU" sz="1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методах </a:t>
            </a:r>
            <a:endParaRPr lang="ru-RU" sz="1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исследования</a:t>
            </a:r>
            <a:endParaRPr lang="ru-RU" sz="1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7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Выполнила </a:t>
            </a:r>
            <a:r>
              <a:rPr lang="ru-RU" sz="7400" dirty="0">
                <a:latin typeface="Times New Roman" pitchFamily="18" charset="0"/>
                <a:cs typeface="Times New Roman" pitchFamily="18" charset="0"/>
              </a:rPr>
              <a:t>преподаватель</a:t>
            </a:r>
            <a:br>
              <a:rPr lang="ru-RU" sz="7400" dirty="0">
                <a:latin typeface="Times New Roman" pitchFamily="18" charset="0"/>
                <a:cs typeface="Times New Roman" pitchFamily="18" charset="0"/>
              </a:rPr>
            </a:b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Лизунова Е.Н.</a:t>
            </a:r>
            <a:endParaRPr lang="ru-RU" sz="7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7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7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7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7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Макушино</a:t>
            </a:r>
            <a:endParaRPr lang="ru-RU" sz="7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7721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ЭНДОСКОПИЯ – МЕТОД ВИЗУАЛЬНОГО ИССЛЕДЛОВАНИЯ ИССЛЕДОВАНИЯ ПОЛОСТЕЙ И КАНАЛОВ ПРИ ПОМОЩИ СПЕЦИАЛЬНЫХ ОПТИСЕЧКИХ ПРИБОРОВ (ЭНДОСКОПОВ), СНАБЖЕННЫХ ВОЛОКОННОЙ ОПТИКОЙ.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Эндоскопическое исследование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5413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Позволяет «увидеть» патологические изменения орган;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Позволяет  с большой точностью определить локализацию, характер и степень изменений в слизистой оболочке этих органов;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Дает возможность с помощью прицельной биопсии органов получить кусочек пораженной ткани для гистологического исследования;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Позволяет удалить инородные тела; полипы;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Используется для введения лекарственного препарата, процедур прижигания, обкалывания.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Преимущества эндоскопии: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9457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Органов брюшной полости – лапароскопия;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Трахеи и бронхов –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бронхоскопия;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Толстого кишечника –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колоноскопия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Желудка и двенадцатиперстной кишки –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фиброгастродуоденоскопия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(ФГДС);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Прямой и сигмовидной кишки –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ректороманоскопия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Пищевода –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эзофагоскопия;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Мочевого пузыря –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цистоскопия</a:t>
            </a:r>
          </a:p>
          <a:p>
            <a:pPr marL="0" indent="0" algn="just">
              <a:buNone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Эндоскопические исследования: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9794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3993307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диагностика туберкулеза, опухолевого процесса, гнойных заболеваний бронхов и легких.</a:t>
            </a: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ПОДГОТОВКА ПАЦИЕНТА: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Утром натощак;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Прием седативных препаратов</a:t>
            </a:r>
          </a:p>
          <a:p>
            <a:pPr>
              <a:buFont typeface="Wingdings" pitchFamily="2" charset="2"/>
              <a:buChar char="Ø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Эндоскопическое исследование бронхов -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бронхоскопия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37590" y="3140968"/>
            <a:ext cx="3066858" cy="30745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19277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Процедуру осуществляют под местной анестезией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2816"/>
            <a:ext cx="6768752" cy="4497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22277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06496"/>
          </a:xfrm>
        </p:spPr>
        <p:txBody>
          <a:bodyPr>
            <a:normAutofit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Бронхоскоп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7242"/>
          <a:stretch/>
        </p:blipFill>
        <p:spPr>
          <a:xfrm>
            <a:off x="1187624" y="1772816"/>
            <a:ext cx="7200800" cy="4554249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619672" y="5661248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5077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564905"/>
            <a:ext cx="7408333" cy="35612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диагностика язвенной болезни желудка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двенадцатипертсной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кишки, других заболеваний пищеварительного тракта.</a:t>
            </a:r>
          </a:p>
          <a:p>
            <a:pPr marL="0" indent="0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075240" cy="24482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itchFamily="18" charset="0"/>
              </a:rPr>
              <a:t>Эндоскопическое исследование желудка и 12 п. кишки – </a:t>
            </a:r>
            <a:br>
              <a:rPr lang="ru-RU" b="1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фиброгастродуоденоскопия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455766"/>
            <a:ext cx="3744416" cy="2925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67419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Накануне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вечером – легкий ужин не позднее 19.00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Прийти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утром натощак со своим полотенцем (не пить, не курить, не чистить зубы).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наличии зубных протезов – снять перед исследованием.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Соблюдение диеты с исключением продуктов, вызывающих метеоризм и постановка очистительных клизм вечером и утром в день исследования – по показаниям.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8002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ПОДГОТОВКА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ПАЦИЕНТА К ФГДС: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69088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Проведение процедуры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4031431" cy="439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28800"/>
            <a:ext cx="4248472" cy="4577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15616" y="6003863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0160">
                  <a:solidFill>
                    <a:schemeClr val="tx1"/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ФИБРОГАСТРОСКОП</a:t>
            </a:r>
            <a:endParaRPr lang="ru-RU" b="1" dirty="0">
              <a:ln w="10160">
                <a:solidFill>
                  <a:schemeClr val="tx1"/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59636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3140967"/>
            <a:ext cx="7408333" cy="2985195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Обнаружение воспалительных процессов, изъязвлений, геморрой, злокачественные и доброкачественные новообразования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8002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Эндоскопическое исследование прямой и сигмовидной кишки -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ректороманоскопия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7737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61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204864"/>
            <a:ext cx="7408333" cy="3921299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Рентгенологические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 – скопия,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 – графия,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 – томография, контрастная ангиография,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флюорография);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Радиоизотопные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(сканирование, радиометрия, радиография);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Эндоскопические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(бронхоскопия,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фиброгастродуоденоскопия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ректороманоскопия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колоноскопия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цистоскопия, лапароскопия.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Функциональные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(ЭКГ – электрокардиография, ЭЭГ – электроэнцефалография, спирография).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МЕТОДЫ  ИНСТРУМЕНТАЛЬНОГО  ИССЛЕДОВАНИЯ 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81322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Постановка очистительных клизм вечером и утром в день исследования, последняя – не позднее 2 часов до исследования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Прийти на исследование натощак.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Опорожнение мочевого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узыря перед исследованием.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620688"/>
            <a:ext cx="8229600" cy="165618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ПОДГОТОВКА ПАЦИЕНТА К РЕКТОРОМАНОСКОПИИ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415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8639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РЕКТОРОМАНОСКОП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7" y="2276873"/>
            <a:ext cx="3744415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76873"/>
            <a:ext cx="3960440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522035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Проведение процедуры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76463"/>
            <a:ext cx="3888431" cy="4120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176463"/>
            <a:ext cx="4032447" cy="4120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75593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Изменения на слизистой прямой кишки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220072" y="2708920"/>
            <a:ext cx="2952328" cy="245499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4" t="50000" r="64905" b="27319"/>
          <a:stretch/>
        </p:blipFill>
        <p:spPr bwMode="auto">
          <a:xfrm>
            <a:off x="1241697" y="2584818"/>
            <a:ext cx="2891771" cy="253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 rot="10800000" flipV="1">
            <a:off x="683567" y="5188551"/>
            <a:ext cx="37335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Гиперемия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 точечные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кровоизлияния на слизистой прямой кишки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669" r="66491" b="2061"/>
          <a:stretch/>
        </p:blipFill>
        <p:spPr bwMode="auto">
          <a:xfrm>
            <a:off x="5076056" y="2584819"/>
            <a:ext cx="3240360" cy="253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 rot="10800000" flipV="1">
            <a:off x="5436095" y="4085930"/>
            <a:ext cx="288032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Язва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 неровными краями</a:t>
            </a:r>
          </a:p>
        </p:txBody>
      </p:sp>
    </p:spTree>
    <p:extLst>
      <p:ext uri="{BB962C8B-B14F-4D97-AF65-F5344CB8AC3E}">
        <p14:creationId xmlns:p14="http://schemas.microsoft.com/office/powerpoint/2010/main" xmlns="" val="35588035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427984" y="2564904"/>
            <a:ext cx="3852416" cy="3561259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визуальное исследование высоко расположенных участков толстого кишечника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93854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Эндоскопическое исследование толстого кишечника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колоноскопия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dr911.ru/wp-content/uploads/2015/05/kolonoskopi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20888"/>
            <a:ext cx="3633562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40772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204864"/>
            <a:ext cx="7408333" cy="3921299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Соблюдение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бесшлаковой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диеты в течение трех дней до исследования.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По назначению врача прием ферментов и активированного угля в течение трех дней до исследования.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Днем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накануне исследования прием слабительных – внутрь или ректально.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Увеличение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количества жидкости со второй половины дня накануне исследования.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Накануне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пациент не ужинает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Постановка 2- 3 очистительных клизм вечером и 2 – 3 утром в день исследования, последняя не позднее 2 часов до исследования.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Приход на исследование утром натощак.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Подготовка пациента к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колоноскопии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45365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ПРОВЕДЕНИЕ ПРОЦЕДУРЫ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76654" y="2679192"/>
            <a:ext cx="3967353" cy="31587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32040" y="2679192"/>
            <a:ext cx="3535304" cy="315870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464725"/>
            <a:ext cx="3672408" cy="3344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157"/>
          <a:stretch/>
        </p:blipFill>
        <p:spPr bwMode="auto">
          <a:xfrm>
            <a:off x="395536" y="2492896"/>
            <a:ext cx="4248472" cy="3344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602128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ГИБКИЕ КОЛОНОСКОПЫ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6719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Изменения на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слизистой толстой кишки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871" b="9866"/>
          <a:stretch/>
        </p:blipFill>
        <p:spPr bwMode="auto">
          <a:xfrm>
            <a:off x="4716016" y="2281238"/>
            <a:ext cx="3960440" cy="31639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08104" y="5517232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Запущенная раковая опухоль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81238"/>
            <a:ext cx="3888432" cy="3740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49727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выявление опухоли мочевого пузыря, подозрение на мочекаменную болезнь, удаление доброкачественных опухолей, полипов мочевого пузыря,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литотрипсия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(дробление камней)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Эндоскопическое исследование мочевого пузыря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цистоскопия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9037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Утром накануне сделать очистительную клизму;</a:t>
            </a:r>
          </a:p>
          <a:p>
            <a:pPr lvl="1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Опорожнить мочевой пузырь перед исследованием;</a:t>
            </a:r>
          </a:p>
          <a:p>
            <a:pPr marL="301943" lvl="1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ПОДГОТОВКА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ПАЦИЕНТА К ЦИСТОСКОПИИ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0666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99" y="-6350"/>
            <a:ext cx="9144000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340768"/>
            <a:ext cx="8136904" cy="482453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Основано на способности рентгеновских лучей проникать через ткани человеческого организма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Rентгеноскопия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 просвечивание человеческого тела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Rо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 лучами, позволяющее наблюдать на экране изображения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Rентгенография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метод фотографирования с помощью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Rо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– лучей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Томография -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получение снимков отдельных слоев легких, почек, мозга, костей. Компьютерную томографию используют для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получения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послойных снимков исследуемой ткани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Флюорография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– крупнокадровое фотографирование с рентгенологического экрана на фотопленку малого размера.</a:t>
            </a:r>
          </a:p>
          <a:p>
            <a:pPr algn="just">
              <a:buFont typeface="Wingdings" pitchFamily="2" charset="2"/>
              <a:buChar char="Ø"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Рентгенологическое исследование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34860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675467"/>
            <a:ext cx="7408333" cy="308270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ПРОВЕДЕНИЕ ПРОЦЕДУРЫ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36912"/>
            <a:ext cx="338437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36912"/>
            <a:ext cx="3384375" cy="312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5877272"/>
            <a:ext cx="3384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ЦИСТОСКОП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92160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Изменения на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слизистой мочевого пузыря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7" y="2281238"/>
            <a:ext cx="3744416" cy="338001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43608" y="5805264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ПАПИЛЛОМА МОЧЕВОГО ПУЗЫРЯ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7" y="2247900"/>
            <a:ext cx="3744415" cy="341334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04048" y="580526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ЯЗВА МОЧЕВОГО ПУЗЫРЯ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78653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844825"/>
            <a:ext cx="7408333" cy="374441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ПОДГОТОВКА ПАЦИЕНТА КАК НА ОПЕРАЦИЮ БРЮШНОЙ ПОЛОСТИ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Эндоскопическое исследование брюшной полости - лапароскопия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08920"/>
            <a:ext cx="396044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08920"/>
            <a:ext cx="381642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3608" y="5733256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ИНСТРУМЕНТЫ ДЛЯ ЛАПАРОСКОПИИ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5733256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МЕТОДИКА ПРОВЕДЕНИЯ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6156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8" y="-6350"/>
            <a:ext cx="9144000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348881"/>
            <a:ext cx="7408333" cy="338437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84784"/>
            <a:ext cx="3672408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5877272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ТУБЕРКУЛЕЗ ЛЕГКИХ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84784"/>
            <a:ext cx="3816424" cy="4229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68144" y="587727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РЕНТГЕНОГРАФИЯ ЛЕГКИХ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3324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9" y="2132856"/>
            <a:ext cx="7596832" cy="39933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определение формы, положения, состояния слизистой оболочки, тонуса и перистальтики различных отделов толстой кишки ( диагностика полипов, опухолей, дивертикулы, кишечной проходимости)</a:t>
            </a:r>
          </a:p>
          <a:p>
            <a:pPr marL="0" indent="0" algn="just"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Рентгенологическое исследование толстого кишечника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ирригоскопия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http://dr911.ru/wp-content/uploads/2015/05/diagnost_irrigo_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996952"/>
            <a:ext cx="4381500" cy="3581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5413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Соблюдение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бесшлаковой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диеты в течение трех дней до исследования.</a:t>
            </a:r>
          </a:p>
          <a:p>
            <a:pPr>
              <a:buFont typeface="Wingdings" pitchFamily="2" charset="2"/>
              <a:buChar char="Ø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По назначению врача прием ферментов и активированного угля в течение трех дней до исследования.</a:t>
            </a:r>
          </a:p>
          <a:p>
            <a:pPr>
              <a:buFont typeface="Wingdings" pitchFamily="2" charset="2"/>
              <a:buChar char="Ø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Днем накануне исследования прием слабительных – внутрь или ректально.</a:t>
            </a:r>
          </a:p>
          <a:p>
            <a:pPr>
              <a:buFont typeface="Wingdings" pitchFamily="2" charset="2"/>
              <a:buChar char="Ø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Увеличение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количества жидкости со второй половины дня накануне исследования.</a:t>
            </a:r>
          </a:p>
          <a:p>
            <a:pPr>
              <a:buFont typeface="Wingdings" pitchFamily="2" charset="2"/>
              <a:buChar char="Ø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Накануне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пациент не ужинает.</a:t>
            </a:r>
          </a:p>
          <a:p>
            <a:pPr>
              <a:buFont typeface="Wingdings" pitchFamily="2" charset="2"/>
              <a:buChar char="Ø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Постановка 2- 3 очистительных клизм вечером и 2 – 3 утром в день исследования, последняя не позднее 2 часов до исследования.</a:t>
            </a:r>
          </a:p>
          <a:p>
            <a:pPr>
              <a:buFont typeface="Wingdings" pitchFamily="2" charset="2"/>
              <a:buChar char="Ø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Приход на исследование утром натощак.</a:t>
            </a:r>
          </a:p>
          <a:p>
            <a:pPr>
              <a:buFont typeface="Wingdings" pitchFamily="2" charset="2"/>
              <a:buChar char="Ø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Утром в день исследования пациент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получает белковый завтрак.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424936" cy="125272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Подготовка пациента к </a:t>
            </a:r>
            <a:r>
              <a:rPr lang="ru-RU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ирригоскопии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4031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Рентген снимки толстого кишечника</a:t>
            </a:r>
            <a:endParaRPr lang="ru-RU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27660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2766032"/>
          </a:xfrm>
        </p:spPr>
        <p:txBody>
          <a:bodyPr>
            <a:normAutofit/>
          </a:bodyPr>
          <a:lstStyle/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3816423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00808"/>
            <a:ext cx="3888432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6021288"/>
            <a:ext cx="38164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КИШЕЧНИК ЗДОРОВОГО  ЧЕЛОВЕКА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128" y="6021288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РАК  ТОЛСТОЙ КИШКИ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9871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just">
              <a:buNone/>
            </a:pP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диагностика заболеваний желудка и двенадцатиперстной кишки.</a:t>
            </a:r>
          </a:p>
          <a:p>
            <a:pPr marL="0" indent="0" algn="just">
              <a:buNone/>
            </a:pP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ПОДГОТОВКА </a:t>
            </a: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ПАЦИЕНТА К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РЕНТГЕНОСКОПИИ: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ln w="1143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течение 1- 3 дней – соблюдение диеты с исключением продуктов, вызывающих метеоризм.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ln w="1143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Постановка очистительных клизм вечером и утром в день исследования – по необходимости.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ln w="1143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Накануне вечером – легкий ужин не позднее 19.00.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ln w="1143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Утром в день исследования исключит6 прием пищи, жидкости, лекарственных препаратов, курение, чистку зубов, с собой иметь полотенце.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ln w="1143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наличии зубных протезов – снять перед исследованием.</a:t>
            </a:r>
            <a:endParaRPr lang="ru-RU" sz="2000" dirty="0">
              <a:ln w="11430"/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Рентгеноскопия желудка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2636912"/>
            <a:ext cx="80648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4038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ПОЛИП ЖЕЛУДКА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348880"/>
            <a:ext cx="5109176" cy="3378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972402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377</TotalTime>
  <Words>895</Words>
  <Application>Microsoft Office PowerPoint</Application>
  <PresentationFormat>Экран (4:3)</PresentationFormat>
  <Paragraphs>136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Волна</vt:lpstr>
      <vt:lpstr> </vt:lpstr>
      <vt:lpstr>МЕТОДЫ  ИНСТРУМЕНТАЛЬНОГО  ИССЛЕДОВАНИЯ </vt:lpstr>
      <vt:lpstr>Рентгенологическое исследование</vt:lpstr>
      <vt:lpstr>Слайд 4</vt:lpstr>
      <vt:lpstr>Рентгенологическое исследование толстого кишечника - ирригоскопия</vt:lpstr>
      <vt:lpstr>Подготовка пациента к ирригоскопии</vt:lpstr>
      <vt:lpstr>Рентген снимки толстого кишечника</vt:lpstr>
      <vt:lpstr>Рентгеноскопия желудка</vt:lpstr>
      <vt:lpstr>ПОЛИП ЖЕЛУДКА</vt:lpstr>
      <vt:lpstr>Эндоскопическое исследование</vt:lpstr>
      <vt:lpstr>Преимущества эндоскопии:</vt:lpstr>
      <vt:lpstr>Эндоскопические исследования:</vt:lpstr>
      <vt:lpstr>Эндоскопическое исследование бронхов - бронхоскопия</vt:lpstr>
      <vt:lpstr>Процедуру осуществляют под местной анестезией</vt:lpstr>
      <vt:lpstr>Бронхоскоп </vt:lpstr>
      <vt:lpstr>Эндоскопическое исследование желудка и 12 п. кишки –  фиброгастродуоденоскопия </vt:lpstr>
      <vt:lpstr>ПОДГОТОВКА ПАЦИЕНТА К ФГДС: </vt:lpstr>
      <vt:lpstr>Проведение процедуры</vt:lpstr>
      <vt:lpstr>Эндоскопическое исследование прямой и сигмовидной кишки -  ректороманоскопия </vt:lpstr>
      <vt:lpstr>ПОДГОТОВКА ПАЦИЕНТА К РЕКТОРОМАНОСКОПИИ: </vt:lpstr>
      <vt:lpstr>РЕКТОРОМАНОСКОП </vt:lpstr>
      <vt:lpstr>Проведение процедуры</vt:lpstr>
      <vt:lpstr>Изменения на слизистой прямой кишки</vt:lpstr>
      <vt:lpstr>Эндоскопическое исследование толстого кишечника - колоноскопия</vt:lpstr>
      <vt:lpstr>Подготовка пациента к колоноскопии: </vt:lpstr>
      <vt:lpstr>ПРОВЕДЕНИЕ ПРОЦЕДУРЫ</vt:lpstr>
      <vt:lpstr>Изменения на слизистой толстой кишки</vt:lpstr>
      <vt:lpstr>Эндоскопическое исследование мочевого пузыря - цистоскопия</vt:lpstr>
      <vt:lpstr>ПОДГОТОВКА ПАЦИЕНТА К ЦИСТОСКОПИИ </vt:lpstr>
      <vt:lpstr>ПРОВЕДЕНИЕ ПРОЦЕДУРЫ</vt:lpstr>
      <vt:lpstr>Изменения на слизистой мочевого пузыря</vt:lpstr>
      <vt:lpstr>Эндоскопическое исследование брюшной полости - лапароскопия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ГБОУ ВПО «БГМУ» МИНИСТЕРСТВА ЗДРАВООХРАНЕНИЯ И СОЦИАЛЬНОГО РАЗВИТИЯ РОССИЙСКОЙ ФЕДЕРАЦИИ МЕДИЦИНСКИЙ КОЛЛЕДЖ </dc:title>
  <cp:lastModifiedBy>Елена</cp:lastModifiedBy>
  <cp:revision>35</cp:revision>
  <dcterms:modified xsi:type="dcterms:W3CDTF">2026-04-10T11:17:47Z</dcterms:modified>
</cp:coreProperties>
</file>