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41"/>
  </p:notesMasterIdLst>
  <p:sldIdLst>
    <p:sldId id="297" r:id="rId2"/>
    <p:sldId id="298" r:id="rId3"/>
    <p:sldId id="299" r:id="rId4"/>
    <p:sldId id="281" r:id="rId5"/>
    <p:sldId id="283" r:id="rId6"/>
    <p:sldId id="261" r:id="rId7"/>
    <p:sldId id="294" r:id="rId8"/>
    <p:sldId id="296" r:id="rId9"/>
    <p:sldId id="293" r:id="rId10"/>
    <p:sldId id="295" r:id="rId11"/>
    <p:sldId id="279" r:id="rId12"/>
    <p:sldId id="285" r:id="rId13"/>
    <p:sldId id="286" r:id="rId14"/>
    <p:sldId id="300" r:id="rId15"/>
    <p:sldId id="278" r:id="rId16"/>
    <p:sldId id="287" r:id="rId17"/>
    <p:sldId id="266" r:id="rId18"/>
    <p:sldId id="289" r:id="rId19"/>
    <p:sldId id="288" r:id="rId20"/>
    <p:sldId id="290" r:id="rId21"/>
    <p:sldId id="301" r:id="rId22"/>
    <p:sldId id="302" r:id="rId23"/>
    <p:sldId id="303" r:id="rId24"/>
    <p:sldId id="318" r:id="rId25"/>
    <p:sldId id="304" r:id="rId26"/>
    <p:sldId id="305" r:id="rId27"/>
    <p:sldId id="319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0785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E81331-1A49-4ECD-BF18-ECB9C509B52F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171B16F-4FCB-45F2-A8CA-9AA32E7FBAB1}">
      <dgm:prSet phldrT="[Текст]" custT="1"/>
      <dgm:spPr>
        <a:ln w="38100">
          <a:solidFill>
            <a:srgbClr val="00206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Экономический кризис изменил внутреннюю расстановку сил в капиталистических странах 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8304C-A85A-428A-9F2B-40F55B3E4BCF}" type="parTrans" cxnId="{6D3FD7D8-63C1-4244-9BE5-AF4E2DE0C8DD}">
      <dgm:prSet/>
      <dgm:spPr/>
      <dgm:t>
        <a:bodyPr/>
        <a:lstStyle/>
        <a:p>
          <a:endParaRPr lang="ru-RU"/>
        </a:p>
      </dgm:t>
    </dgm:pt>
    <dgm:pt modelId="{9929807B-C1F0-4845-A1CE-BA7B78B0B601}" type="sibTrans" cxnId="{6D3FD7D8-63C1-4244-9BE5-AF4E2DE0C8DD}">
      <dgm:prSet/>
      <dgm:spPr>
        <a:solidFill>
          <a:srgbClr val="0070C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8D8D94C2-FAD8-40A7-9786-3346764C2FA2}">
      <dgm:prSet phldrT="[Текст]" custT="1"/>
      <dgm:spPr>
        <a:ln w="38100">
          <a:solidFill>
            <a:srgbClr val="00206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Англии и Франции начались демократические преобразования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935530-8D82-4E91-8C2A-FA936446FEC5}" type="parTrans" cxnId="{27165E2B-5369-4D3F-8B95-E7340A02040A}">
      <dgm:prSet/>
      <dgm:spPr/>
      <dgm:t>
        <a:bodyPr/>
        <a:lstStyle/>
        <a:p>
          <a:endParaRPr lang="ru-RU"/>
        </a:p>
      </dgm:t>
    </dgm:pt>
    <dgm:pt modelId="{DE7BE14A-7149-4075-8033-04BBADCAFA6B}" type="sibTrans" cxnId="{27165E2B-5369-4D3F-8B95-E7340A02040A}">
      <dgm:prSet/>
      <dgm:spPr>
        <a:solidFill>
          <a:srgbClr val="0070C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6B6ECC11-2761-4C4A-AE6A-6DF402D2D08B}">
      <dgm:prSet phldrT="[Текст]" custT="1"/>
      <dgm:spPr>
        <a:ln w="38100">
          <a:solidFill>
            <a:srgbClr val="00206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Германии и Италии складывались фашистские режимы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A3EC5C-79BF-471C-9CD3-434DFF2158FB}" type="parTrans" cxnId="{6C40DAA8-D6DC-4D37-9B82-DB1B443B4D81}">
      <dgm:prSet/>
      <dgm:spPr/>
      <dgm:t>
        <a:bodyPr/>
        <a:lstStyle/>
        <a:p>
          <a:endParaRPr lang="ru-RU"/>
        </a:p>
      </dgm:t>
    </dgm:pt>
    <dgm:pt modelId="{EE7B7FE6-3314-4FFF-9A12-BE81BC2BC44F}" type="sibTrans" cxnId="{6C40DAA8-D6DC-4D37-9B82-DB1B443B4D81}">
      <dgm:prSet/>
      <dgm:spPr/>
      <dgm:t>
        <a:bodyPr/>
        <a:lstStyle/>
        <a:p>
          <a:endParaRPr lang="ru-RU"/>
        </a:p>
      </dgm:t>
    </dgm:pt>
    <dgm:pt modelId="{A6022C21-BC5A-40EA-BCD2-14820E21934E}" type="pres">
      <dgm:prSet presAssocID="{8BE81331-1A49-4ECD-BF18-ECB9C509B52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7F335C-6F4D-4033-B08E-B1A7F31656FA}" type="pres">
      <dgm:prSet presAssocID="{8BE81331-1A49-4ECD-BF18-ECB9C509B52F}" presName="dummyMaxCanvas" presStyleCnt="0">
        <dgm:presLayoutVars/>
      </dgm:prSet>
      <dgm:spPr/>
    </dgm:pt>
    <dgm:pt modelId="{40BF8A58-3312-4DE0-9216-8889CB67534D}" type="pres">
      <dgm:prSet presAssocID="{8BE81331-1A49-4ECD-BF18-ECB9C509B52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2C6EF-0D34-4CE1-BCBD-6DD7C3FD10B6}" type="pres">
      <dgm:prSet presAssocID="{8BE81331-1A49-4ECD-BF18-ECB9C509B52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7961D-8991-41A0-9347-441624596FF3}" type="pres">
      <dgm:prSet presAssocID="{8BE81331-1A49-4ECD-BF18-ECB9C509B52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43678-0B58-49EB-91C9-4698E4F299D4}" type="pres">
      <dgm:prSet presAssocID="{8BE81331-1A49-4ECD-BF18-ECB9C509B52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ABC5C-D391-4E46-B0E9-5FDB321DCDDC}" type="pres">
      <dgm:prSet presAssocID="{8BE81331-1A49-4ECD-BF18-ECB9C509B52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7BD31-10CD-437C-9AAE-7F897FB4718E}" type="pres">
      <dgm:prSet presAssocID="{8BE81331-1A49-4ECD-BF18-ECB9C509B52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73DF8-F3E7-4D6C-9AB3-6612F23CAC59}" type="pres">
      <dgm:prSet presAssocID="{8BE81331-1A49-4ECD-BF18-ECB9C509B52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5E8E4-1A2C-4604-852C-1C212EE5647E}" type="pres">
      <dgm:prSet presAssocID="{8BE81331-1A49-4ECD-BF18-ECB9C509B52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0D33D3-ACE6-441B-988F-F51DAE764847}" type="presOf" srcId="{7171B16F-4FCB-45F2-A8CA-9AA32E7FBAB1}" destId="{40BF8A58-3312-4DE0-9216-8889CB67534D}" srcOrd="0" destOrd="0" presId="urn:microsoft.com/office/officeart/2005/8/layout/vProcess5"/>
    <dgm:cxn modelId="{6D3FD7D8-63C1-4244-9BE5-AF4E2DE0C8DD}" srcId="{8BE81331-1A49-4ECD-BF18-ECB9C509B52F}" destId="{7171B16F-4FCB-45F2-A8CA-9AA32E7FBAB1}" srcOrd="0" destOrd="0" parTransId="{0038304C-A85A-428A-9F2B-40F55B3E4BCF}" sibTransId="{9929807B-C1F0-4845-A1CE-BA7B78B0B601}"/>
    <dgm:cxn modelId="{01A4E586-9F56-4862-A9E3-FF264D3011F7}" type="presOf" srcId="{8BE81331-1A49-4ECD-BF18-ECB9C509B52F}" destId="{A6022C21-BC5A-40EA-BCD2-14820E21934E}" srcOrd="0" destOrd="0" presId="urn:microsoft.com/office/officeart/2005/8/layout/vProcess5"/>
    <dgm:cxn modelId="{EAC7A4E9-F8B0-4A27-A00E-DECAFADC9F94}" type="presOf" srcId="{8D8D94C2-FAD8-40A7-9786-3346764C2FA2}" destId="{C1D73DF8-F3E7-4D6C-9AB3-6612F23CAC59}" srcOrd="1" destOrd="0" presId="urn:microsoft.com/office/officeart/2005/8/layout/vProcess5"/>
    <dgm:cxn modelId="{98018264-435D-42A4-BB94-6B09B97F0DF0}" type="presOf" srcId="{6B6ECC11-2761-4C4A-AE6A-6DF402D2D08B}" destId="{DED5E8E4-1A2C-4604-852C-1C212EE5647E}" srcOrd="1" destOrd="0" presId="urn:microsoft.com/office/officeart/2005/8/layout/vProcess5"/>
    <dgm:cxn modelId="{11BD3EBC-82C5-4D94-8D54-9220957C99CC}" type="presOf" srcId="{7171B16F-4FCB-45F2-A8CA-9AA32E7FBAB1}" destId="{D5E7BD31-10CD-437C-9AAE-7F897FB4718E}" srcOrd="1" destOrd="0" presId="urn:microsoft.com/office/officeart/2005/8/layout/vProcess5"/>
    <dgm:cxn modelId="{B40D586A-1059-49C3-8BA7-5F982D44D325}" type="presOf" srcId="{6B6ECC11-2761-4C4A-AE6A-6DF402D2D08B}" destId="{BA17961D-8991-41A0-9347-441624596FF3}" srcOrd="0" destOrd="0" presId="urn:microsoft.com/office/officeart/2005/8/layout/vProcess5"/>
    <dgm:cxn modelId="{744539B5-B6E0-4E53-908F-FFDA7B050979}" type="presOf" srcId="{DE7BE14A-7149-4075-8033-04BBADCAFA6B}" destId="{EB4ABC5C-D391-4E46-B0E9-5FDB321DCDDC}" srcOrd="0" destOrd="0" presId="urn:microsoft.com/office/officeart/2005/8/layout/vProcess5"/>
    <dgm:cxn modelId="{27165E2B-5369-4D3F-8B95-E7340A02040A}" srcId="{8BE81331-1A49-4ECD-BF18-ECB9C509B52F}" destId="{8D8D94C2-FAD8-40A7-9786-3346764C2FA2}" srcOrd="1" destOrd="0" parTransId="{0E935530-8D82-4E91-8C2A-FA936446FEC5}" sibTransId="{DE7BE14A-7149-4075-8033-04BBADCAFA6B}"/>
    <dgm:cxn modelId="{6C40DAA8-D6DC-4D37-9B82-DB1B443B4D81}" srcId="{8BE81331-1A49-4ECD-BF18-ECB9C509B52F}" destId="{6B6ECC11-2761-4C4A-AE6A-6DF402D2D08B}" srcOrd="2" destOrd="0" parTransId="{CFA3EC5C-79BF-471C-9CD3-434DFF2158FB}" sibTransId="{EE7B7FE6-3314-4FFF-9A12-BE81BC2BC44F}"/>
    <dgm:cxn modelId="{2E43EBCA-8E30-4AA1-94F7-8325688927CD}" type="presOf" srcId="{9929807B-C1F0-4845-A1CE-BA7B78B0B601}" destId="{6E643678-0B58-49EB-91C9-4698E4F299D4}" srcOrd="0" destOrd="0" presId="urn:microsoft.com/office/officeart/2005/8/layout/vProcess5"/>
    <dgm:cxn modelId="{3368E1CD-5925-4498-AC0D-4C8170BBCCE7}" type="presOf" srcId="{8D8D94C2-FAD8-40A7-9786-3346764C2FA2}" destId="{D2D2C6EF-0D34-4CE1-BCBD-6DD7C3FD10B6}" srcOrd="0" destOrd="0" presId="urn:microsoft.com/office/officeart/2005/8/layout/vProcess5"/>
    <dgm:cxn modelId="{AB7A2DC7-9D4C-431F-BFF2-2F30A935D285}" type="presParOf" srcId="{A6022C21-BC5A-40EA-BCD2-14820E21934E}" destId="{2B7F335C-6F4D-4033-B08E-B1A7F31656FA}" srcOrd="0" destOrd="0" presId="urn:microsoft.com/office/officeart/2005/8/layout/vProcess5"/>
    <dgm:cxn modelId="{D6FBFBEC-5337-4EC2-9723-1B55CB8AC84D}" type="presParOf" srcId="{A6022C21-BC5A-40EA-BCD2-14820E21934E}" destId="{40BF8A58-3312-4DE0-9216-8889CB67534D}" srcOrd="1" destOrd="0" presId="urn:microsoft.com/office/officeart/2005/8/layout/vProcess5"/>
    <dgm:cxn modelId="{74F0835B-3594-4887-B85E-CDF0C742B507}" type="presParOf" srcId="{A6022C21-BC5A-40EA-BCD2-14820E21934E}" destId="{D2D2C6EF-0D34-4CE1-BCBD-6DD7C3FD10B6}" srcOrd="2" destOrd="0" presId="urn:microsoft.com/office/officeart/2005/8/layout/vProcess5"/>
    <dgm:cxn modelId="{B3BA5351-7BCC-4814-A99E-661EA27B605A}" type="presParOf" srcId="{A6022C21-BC5A-40EA-BCD2-14820E21934E}" destId="{BA17961D-8991-41A0-9347-441624596FF3}" srcOrd="3" destOrd="0" presId="urn:microsoft.com/office/officeart/2005/8/layout/vProcess5"/>
    <dgm:cxn modelId="{9D8D925D-1952-4834-8DEF-EB8C853D3AC8}" type="presParOf" srcId="{A6022C21-BC5A-40EA-BCD2-14820E21934E}" destId="{6E643678-0B58-49EB-91C9-4698E4F299D4}" srcOrd="4" destOrd="0" presId="urn:microsoft.com/office/officeart/2005/8/layout/vProcess5"/>
    <dgm:cxn modelId="{C78D85FE-A5C4-4AEE-BD63-4787AEF75B34}" type="presParOf" srcId="{A6022C21-BC5A-40EA-BCD2-14820E21934E}" destId="{EB4ABC5C-D391-4E46-B0E9-5FDB321DCDDC}" srcOrd="5" destOrd="0" presId="urn:microsoft.com/office/officeart/2005/8/layout/vProcess5"/>
    <dgm:cxn modelId="{F361663A-8EC6-448E-9B58-C64AF95045F6}" type="presParOf" srcId="{A6022C21-BC5A-40EA-BCD2-14820E21934E}" destId="{D5E7BD31-10CD-437C-9AAE-7F897FB4718E}" srcOrd="6" destOrd="0" presId="urn:microsoft.com/office/officeart/2005/8/layout/vProcess5"/>
    <dgm:cxn modelId="{0574B48C-C6A7-4542-A2AC-6CEC8DDE1A40}" type="presParOf" srcId="{A6022C21-BC5A-40EA-BCD2-14820E21934E}" destId="{C1D73DF8-F3E7-4D6C-9AB3-6612F23CAC59}" srcOrd="7" destOrd="0" presId="urn:microsoft.com/office/officeart/2005/8/layout/vProcess5"/>
    <dgm:cxn modelId="{31EFFF53-F2C9-4351-8C4F-FB75EB5C5377}" type="presParOf" srcId="{A6022C21-BC5A-40EA-BCD2-14820E21934E}" destId="{DED5E8E4-1A2C-4604-852C-1C212EE5647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8B5D1-1A93-4062-AF8D-0198B5EDBF2A}" type="doc">
      <dgm:prSet loTypeId="urn:microsoft.com/office/officeart/2008/layout/VerticalCurvedList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43EA992-70D5-468C-8E24-06A70EB22A4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Отказ от участия в международных конфликтах (особенно военных)</a:t>
          </a:r>
          <a:endParaRPr lang="ru-R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A5B9CEE-1456-490C-8AE9-AD09BEF668FD}" type="parTrans" cxnId="{661AA083-2DE3-40C0-9562-6DD21ED77DDB}">
      <dgm:prSet/>
      <dgm:spPr/>
      <dgm:t>
        <a:bodyPr/>
        <a:lstStyle/>
        <a:p>
          <a:endParaRPr lang="ru-RU"/>
        </a:p>
      </dgm:t>
    </dgm:pt>
    <dgm:pt modelId="{A5A41569-1AD5-4064-A1BE-24ACBD714FEC}" type="sibTrans" cxnId="{661AA083-2DE3-40C0-9562-6DD21ED77DDB}">
      <dgm:prSet/>
      <dgm:spPr/>
      <dgm:t>
        <a:bodyPr/>
        <a:lstStyle/>
        <a:p>
          <a:endParaRPr lang="ru-RU"/>
        </a:p>
      </dgm:t>
    </dgm:pt>
    <dgm:pt modelId="{4A027297-9D5E-4C78-87C8-C0BC7D40F5A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Сотрудничество с демократическими странами Запада для сдерживания агрессии со стороны Германии и Японии</a:t>
          </a:r>
          <a:endParaRPr lang="ru-R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FC826B9-9B06-4526-AE43-7AF5DFAC7714}" type="parTrans" cxnId="{819DA9D9-0802-405C-B7ED-6AA77960B21F}">
      <dgm:prSet/>
      <dgm:spPr/>
      <dgm:t>
        <a:bodyPr/>
        <a:lstStyle/>
        <a:p>
          <a:endParaRPr lang="ru-RU"/>
        </a:p>
      </dgm:t>
    </dgm:pt>
    <dgm:pt modelId="{AE8FB80A-79DB-47B6-B0D3-CD7FD100353A}" type="sibTrans" cxnId="{819DA9D9-0802-405C-B7ED-6AA77960B21F}">
      <dgm:prSet/>
      <dgm:spPr/>
      <dgm:t>
        <a:bodyPr/>
        <a:lstStyle/>
        <a:p>
          <a:endParaRPr lang="ru-RU"/>
        </a:p>
      </dgm:t>
    </dgm:pt>
    <dgm:pt modelId="{5721AF96-FD55-42DE-B63A-1BAA6900216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Создание системы коллективной безопасности в Европе и на Дальнем Востоке</a:t>
          </a:r>
          <a:endParaRPr lang="ru-R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E1124A4-602D-4536-A82F-0C98E6DCF665}" type="parTrans" cxnId="{EE8900E4-BF5C-4295-B5B4-20573BB79F90}">
      <dgm:prSet/>
      <dgm:spPr/>
      <dgm:t>
        <a:bodyPr/>
        <a:lstStyle/>
        <a:p>
          <a:endParaRPr lang="ru-RU"/>
        </a:p>
      </dgm:t>
    </dgm:pt>
    <dgm:pt modelId="{F519045B-3DAB-4230-8E33-A624B8DC6846}" type="sibTrans" cxnId="{EE8900E4-BF5C-4295-B5B4-20573BB79F90}">
      <dgm:prSet/>
      <dgm:spPr/>
      <dgm:t>
        <a:bodyPr/>
        <a:lstStyle/>
        <a:p>
          <a:endParaRPr lang="ru-RU"/>
        </a:p>
      </dgm:t>
    </dgm:pt>
    <dgm:pt modelId="{7281BF45-8217-4790-9737-259C51B003DC}" type="pres">
      <dgm:prSet presAssocID="{9B38B5D1-1A93-4062-AF8D-0198B5EDBF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C213D7-454C-4E83-A4A5-87B8B95BD320}" type="pres">
      <dgm:prSet presAssocID="{9B38B5D1-1A93-4062-AF8D-0198B5EDBF2A}" presName="Name1" presStyleCnt="0"/>
      <dgm:spPr/>
    </dgm:pt>
    <dgm:pt modelId="{3A7A8F36-F352-40CF-994C-C3173C0F1D3A}" type="pres">
      <dgm:prSet presAssocID="{9B38B5D1-1A93-4062-AF8D-0198B5EDBF2A}" presName="cycle" presStyleCnt="0"/>
      <dgm:spPr/>
    </dgm:pt>
    <dgm:pt modelId="{FA0D0879-4E63-4DC2-A14C-DD06145169CB}" type="pres">
      <dgm:prSet presAssocID="{9B38B5D1-1A93-4062-AF8D-0198B5EDBF2A}" presName="srcNode" presStyleLbl="node1" presStyleIdx="0" presStyleCnt="3"/>
      <dgm:spPr/>
    </dgm:pt>
    <dgm:pt modelId="{6EDE86D2-B070-4046-A770-7F1B4F872A73}" type="pres">
      <dgm:prSet presAssocID="{9B38B5D1-1A93-4062-AF8D-0198B5EDBF2A}" presName="conn" presStyleLbl="parChTrans1D2" presStyleIdx="0" presStyleCnt="1"/>
      <dgm:spPr/>
      <dgm:t>
        <a:bodyPr/>
        <a:lstStyle/>
        <a:p>
          <a:endParaRPr lang="ru-RU"/>
        </a:p>
      </dgm:t>
    </dgm:pt>
    <dgm:pt modelId="{61C80761-AD47-4240-8917-9EAE474B7F40}" type="pres">
      <dgm:prSet presAssocID="{9B38B5D1-1A93-4062-AF8D-0198B5EDBF2A}" presName="extraNode" presStyleLbl="node1" presStyleIdx="0" presStyleCnt="3"/>
      <dgm:spPr/>
    </dgm:pt>
    <dgm:pt modelId="{22A43594-043C-4D6B-A285-D87154B02897}" type="pres">
      <dgm:prSet presAssocID="{9B38B5D1-1A93-4062-AF8D-0198B5EDBF2A}" presName="dstNode" presStyleLbl="node1" presStyleIdx="0" presStyleCnt="3"/>
      <dgm:spPr/>
    </dgm:pt>
    <dgm:pt modelId="{7B98D275-5B1F-4ED6-84F2-5454FD916620}" type="pres">
      <dgm:prSet presAssocID="{343EA992-70D5-468C-8E24-06A70EB22A4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61D0C-C9D3-4914-AF2D-A27AC0784A83}" type="pres">
      <dgm:prSet presAssocID="{343EA992-70D5-468C-8E24-06A70EB22A45}" presName="accent_1" presStyleCnt="0"/>
      <dgm:spPr/>
    </dgm:pt>
    <dgm:pt modelId="{E19683C6-A780-4FB7-83D5-5F9FDBF58D69}" type="pres">
      <dgm:prSet presAssocID="{343EA992-70D5-468C-8E24-06A70EB22A45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070088-8D29-470E-9366-C15BE6BD3F74}" type="pres">
      <dgm:prSet presAssocID="{4A027297-9D5E-4C78-87C8-C0BC7D40F5AA}" presName="text_2" presStyleLbl="node1" presStyleIdx="1" presStyleCnt="3" custScaleY="143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F8641-19AA-485C-865E-DB0CF51655E1}" type="pres">
      <dgm:prSet presAssocID="{4A027297-9D5E-4C78-87C8-C0BC7D40F5AA}" presName="accent_2" presStyleCnt="0"/>
      <dgm:spPr/>
    </dgm:pt>
    <dgm:pt modelId="{93B5AC99-43FD-46A9-8E9F-F938EF36B726}" type="pres">
      <dgm:prSet presAssocID="{4A027297-9D5E-4C78-87C8-C0BC7D40F5AA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9D3E26B-CE88-430D-8CBB-B6F3A3C9F8E4}" type="pres">
      <dgm:prSet presAssocID="{5721AF96-FD55-42DE-B63A-1BAA6900216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98A0F-10BA-44DE-9374-27905E8074F3}" type="pres">
      <dgm:prSet presAssocID="{5721AF96-FD55-42DE-B63A-1BAA6900216B}" presName="accent_3" presStyleCnt="0"/>
      <dgm:spPr/>
    </dgm:pt>
    <dgm:pt modelId="{625758B4-7DC5-48D7-829E-157283FE7F64}" type="pres">
      <dgm:prSet presAssocID="{5721AF96-FD55-42DE-B63A-1BAA6900216B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9735697-55EA-47A7-B98B-79CAF213C7C9}" type="presOf" srcId="{4A027297-9D5E-4C78-87C8-C0BC7D40F5AA}" destId="{0E070088-8D29-470E-9366-C15BE6BD3F74}" srcOrd="0" destOrd="0" presId="urn:microsoft.com/office/officeart/2008/layout/VerticalCurvedList"/>
    <dgm:cxn modelId="{819DA9D9-0802-405C-B7ED-6AA77960B21F}" srcId="{9B38B5D1-1A93-4062-AF8D-0198B5EDBF2A}" destId="{4A027297-9D5E-4C78-87C8-C0BC7D40F5AA}" srcOrd="1" destOrd="0" parTransId="{5FC826B9-9B06-4526-AE43-7AF5DFAC7714}" sibTransId="{AE8FB80A-79DB-47B6-B0D3-CD7FD100353A}"/>
    <dgm:cxn modelId="{9F0F355A-5586-4CFF-A77C-0C7DDFE84963}" type="presOf" srcId="{5721AF96-FD55-42DE-B63A-1BAA6900216B}" destId="{29D3E26B-CE88-430D-8CBB-B6F3A3C9F8E4}" srcOrd="0" destOrd="0" presId="urn:microsoft.com/office/officeart/2008/layout/VerticalCurvedList"/>
    <dgm:cxn modelId="{661AA083-2DE3-40C0-9562-6DD21ED77DDB}" srcId="{9B38B5D1-1A93-4062-AF8D-0198B5EDBF2A}" destId="{343EA992-70D5-468C-8E24-06A70EB22A45}" srcOrd="0" destOrd="0" parTransId="{CA5B9CEE-1456-490C-8AE9-AD09BEF668FD}" sibTransId="{A5A41569-1AD5-4064-A1BE-24ACBD714FEC}"/>
    <dgm:cxn modelId="{9F870119-71CC-47F7-B27D-8F8850DBE9ED}" type="presOf" srcId="{343EA992-70D5-468C-8E24-06A70EB22A45}" destId="{7B98D275-5B1F-4ED6-84F2-5454FD916620}" srcOrd="0" destOrd="0" presId="urn:microsoft.com/office/officeart/2008/layout/VerticalCurvedList"/>
    <dgm:cxn modelId="{045EB1D3-3B93-4AB8-B182-C30FFA500837}" type="presOf" srcId="{A5A41569-1AD5-4064-A1BE-24ACBD714FEC}" destId="{6EDE86D2-B070-4046-A770-7F1B4F872A73}" srcOrd="0" destOrd="0" presId="urn:microsoft.com/office/officeart/2008/layout/VerticalCurvedList"/>
    <dgm:cxn modelId="{08368E9A-D59F-4AE1-9BA2-EC93312FB698}" type="presOf" srcId="{9B38B5D1-1A93-4062-AF8D-0198B5EDBF2A}" destId="{7281BF45-8217-4790-9737-259C51B003DC}" srcOrd="0" destOrd="0" presId="urn:microsoft.com/office/officeart/2008/layout/VerticalCurvedList"/>
    <dgm:cxn modelId="{EE8900E4-BF5C-4295-B5B4-20573BB79F90}" srcId="{9B38B5D1-1A93-4062-AF8D-0198B5EDBF2A}" destId="{5721AF96-FD55-42DE-B63A-1BAA6900216B}" srcOrd="2" destOrd="0" parTransId="{7E1124A4-602D-4536-A82F-0C98E6DCF665}" sibTransId="{F519045B-3DAB-4230-8E33-A624B8DC6846}"/>
    <dgm:cxn modelId="{C003073C-3FBE-4878-A074-B2D4CFEECBFF}" type="presParOf" srcId="{7281BF45-8217-4790-9737-259C51B003DC}" destId="{17C213D7-454C-4E83-A4A5-87B8B95BD320}" srcOrd="0" destOrd="0" presId="urn:microsoft.com/office/officeart/2008/layout/VerticalCurvedList"/>
    <dgm:cxn modelId="{73BBC65E-1798-4047-8E07-196F6EB4E974}" type="presParOf" srcId="{17C213D7-454C-4E83-A4A5-87B8B95BD320}" destId="{3A7A8F36-F352-40CF-994C-C3173C0F1D3A}" srcOrd="0" destOrd="0" presId="urn:microsoft.com/office/officeart/2008/layout/VerticalCurvedList"/>
    <dgm:cxn modelId="{E391F30F-A90D-449F-A47F-11B9C99FD8D1}" type="presParOf" srcId="{3A7A8F36-F352-40CF-994C-C3173C0F1D3A}" destId="{FA0D0879-4E63-4DC2-A14C-DD06145169CB}" srcOrd="0" destOrd="0" presId="urn:microsoft.com/office/officeart/2008/layout/VerticalCurvedList"/>
    <dgm:cxn modelId="{AB5D37D8-C2C0-4177-80DC-AD0C20C3F164}" type="presParOf" srcId="{3A7A8F36-F352-40CF-994C-C3173C0F1D3A}" destId="{6EDE86D2-B070-4046-A770-7F1B4F872A73}" srcOrd="1" destOrd="0" presId="urn:microsoft.com/office/officeart/2008/layout/VerticalCurvedList"/>
    <dgm:cxn modelId="{413396E8-682B-4C20-BA75-53FA4BEA9DDE}" type="presParOf" srcId="{3A7A8F36-F352-40CF-994C-C3173C0F1D3A}" destId="{61C80761-AD47-4240-8917-9EAE474B7F40}" srcOrd="2" destOrd="0" presId="urn:microsoft.com/office/officeart/2008/layout/VerticalCurvedList"/>
    <dgm:cxn modelId="{90DD44FA-9D4A-462D-AB46-8A4F9D840315}" type="presParOf" srcId="{3A7A8F36-F352-40CF-994C-C3173C0F1D3A}" destId="{22A43594-043C-4D6B-A285-D87154B02897}" srcOrd="3" destOrd="0" presId="urn:microsoft.com/office/officeart/2008/layout/VerticalCurvedList"/>
    <dgm:cxn modelId="{0E0FD208-DDC8-460B-9254-CC3B274146E7}" type="presParOf" srcId="{17C213D7-454C-4E83-A4A5-87B8B95BD320}" destId="{7B98D275-5B1F-4ED6-84F2-5454FD916620}" srcOrd="1" destOrd="0" presId="urn:microsoft.com/office/officeart/2008/layout/VerticalCurvedList"/>
    <dgm:cxn modelId="{5F3431D4-67BC-4081-B611-CD923EBFB03A}" type="presParOf" srcId="{17C213D7-454C-4E83-A4A5-87B8B95BD320}" destId="{71261D0C-C9D3-4914-AF2D-A27AC0784A83}" srcOrd="2" destOrd="0" presId="urn:microsoft.com/office/officeart/2008/layout/VerticalCurvedList"/>
    <dgm:cxn modelId="{71FDC419-274E-48DD-A987-F4055E07792A}" type="presParOf" srcId="{71261D0C-C9D3-4914-AF2D-A27AC0784A83}" destId="{E19683C6-A780-4FB7-83D5-5F9FDBF58D69}" srcOrd="0" destOrd="0" presId="urn:microsoft.com/office/officeart/2008/layout/VerticalCurvedList"/>
    <dgm:cxn modelId="{80B085C8-B433-47A0-80A2-37C294BCB90D}" type="presParOf" srcId="{17C213D7-454C-4E83-A4A5-87B8B95BD320}" destId="{0E070088-8D29-470E-9366-C15BE6BD3F74}" srcOrd="3" destOrd="0" presId="urn:microsoft.com/office/officeart/2008/layout/VerticalCurvedList"/>
    <dgm:cxn modelId="{421BD2BC-8CBC-4A48-A926-21BE96B56FF5}" type="presParOf" srcId="{17C213D7-454C-4E83-A4A5-87B8B95BD320}" destId="{9ECF8641-19AA-485C-865E-DB0CF51655E1}" srcOrd="4" destOrd="0" presId="urn:microsoft.com/office/officeart/2008/layout/VerticalCurvedList"/>
    <dgm:cxn modelId="{1CF81DCB-9EE9-4CEF-89EA-E628CD4ABCFF}" type="presParOf" srcId="{9ECF8641-19AA-485C-865E-DB0CF51655E1}" destId="{93B5AC99-43FD-46A9-8E9F-F938EF36B726}" srcOrd="0" destOrd="0" presId="urn:microsoft.com/office/officeart/2008/layout/VerticalCurvedList"/>
    <dgm:cxn modelId="{8E065E9A-5E10-41C2-8802-33B0C46ED125}" type="presParOf" srcId="{17C213D7-454C-4E83-A4A5-87B8B95BD320}" destId="{29D3E26B-CE88-430D-8CBB-B6F3A3C9F8E4}" srcOrd="5" destOrd="0" presId="urn:microsoft.com/office/officeart/2008/layout/VerticalCurvedList"/>
    <dgm:cxn modelId="{3EB02CB5-A5FD-414F-9120-2579CDF400C5}" type="presParOf" srcId="{17C213D7-454C-4E83-A4A5-87B8B95BD320}" destId="{78C98A0F-10BA-44DE-9374-27905E8074F3}" srcOrd="6" destOrd="0" presId="urn:microsoft.com/office/officeart/2008/layout/VerticalCurvedList"/>
    <dgm:cxn modelId="{48A70B7D-4981-48BD-9AD2-845C1C1AE261}" type="presParOf" srcId="{78C98A0F-10BA-44DE-9374-27905E8074F3}" destId="{625758B4-7DC5-48D7-829E-157283FE7F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755C1F-7B45-462A-A632-38293B6C1D6F}" type="doc">
      <dgm:prSet loTypeId="urn:microsoft.com/office/officeart/2005/8/layout/list1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2B6C2CB4-5391-4BF7-BE18-0DC0CEEC3A1F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СССР получил выигрыш во времени для укрепления обороны страны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E7ED5C2-C23F-49E1-9978-4205E36305DD}" type="parTrans" cxnId="{616706CA-84E2-4CF1-BF1E-65EF7F0D2CC6}">
      <dgm:prSet/>
      <dgm:spPr/>
      <dgm:t>
        <a:bodyPr/>
        <a:lstStyle/>
        <a:p>
          <a:endParaRPr lang="ru-RU"/>
        </a:p>
      </dgm:t>
    </dgm:pt>
    <dgm:pt modelId="{2075A95F-BFBC-4F69-8A4A-3CCAB2E13839}" type="sibTrans" cxnId="{616706CA-84E2-4CF1-BF1E-65EF7F0D2CC6}">
      <dgm:prSet/>
      <dgm:spPr/>
      <dgm:t>
        <a:bodyPr/>
        <a:lstStyle/>
        <a:p>
          <a:endParaRPr lang="ru-RU"/>
        </a:p>
      </dgm:t>
    </dgm:pt>
    <dgm:pt modelId="{BF77780C-8EB6-41FB-B530-037B92DABF8E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Границы потенциального врага были отодвинуты на Запад 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AE2FE6A-280A-49A9-9476-C4F70E2C7AAB}" type="parTrans" cxnId="{578B5400-5FE1-46BD-8D2A-A1974A9793CE}">
      <dgm:prSet/>
      <dgm:spPr/>
      <dgm:t>
        <a:bodyPr/>
        <a:lstStyle/>
        <a:p>
          <a:endParaRPr lang="ru-RU"/>
        </a:p>
      </dgm:t>
    </dgm:pt>
    <dgm:pt modelId="{A7A37CFB-A996-4114-B7B7-D6FACA1AAFD1}" type="sibTrans" cxnId="{578B5400-5FE1-46BD-8D2A-A1974A9793CE}">
      <dgm:prSet/>
      <dgm:spPr/>
      <dgm:t>
        <a:bodyPr/>
        <a:lstStyle/>
        <a:p>
          <a:endParaRPr lang="ru-RU"/>
        </a:p>
      </dgm:t>
    </dgm:pt>
    <dgm:pt modelId="{AF3A0624-577F-43B2-B6E2-A050662D6FBF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Были сорваны попытки западных держав втянуть СССР в войну с Германией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5CCC9F7-8E05-424A-8CB7-9DCF6B7385F0}" type="parTrans" cxnId="{FC8E04B6-B209-426F-87BC-848B2DF98A06}">
      <dgm:prSet/>
      <dgm:spPr/>
      <dgm:t>
        <a:bodyPr/>
        <a:lstStyle/>
        <a:p>
          <a:endParaRPr lang="ru-RU"/>
        </a:p>
      </dgm:t>
    </dgm:pt>
    <dgm:pt modelId="{E53EDFB1-F029-4608-964A-B23F923643B0}" type="sibTrans" cxnId="{FC8E04B6-B209-426F-87BC-848B2DF98A06}">
      <dgm:prSet/>
      <dgm:spPr/>
      <dgm:t>
        <a:bodyPr/>
        <a:lstStyle/>
        <a:p>
          <a:endParaRPr lang="ru-RU"/>
        </a:p>
      </dgm:t>
    </dgm:pt>
    <dgm:pt modelId="{667302D7-4645-420F-BFF6-035648A8E08C}">
      <dgm:prSet/>
      <dgm:spPr/>
      <dgm:t>
        <a:bodyPr/>
        <a:lstStyle/>
        <a:p>
          <a:endParaRPr lang="ru-RU" dirty="0"/>
        </a:p>
      </dgm:t>
    </dgm:pt>
    <dgm:pt modelId="{C33976A0-AE63-4990-A74A-65D6BE5D5E27}" type="parTrans" cxnId="{A74C615D-4692-4D80-B861-2C54CBC38CA3}">
      <dgm:prSet/>
      <dgm:spPr/>
      <dgm:t>
        <a:bodyPr/>
        <a:lstStyle/>
        <a:p>
          <a:endParaRPr lang="ru-RU"/>
        </a:p>
      </dgm:t>
    </dgm:pt>
    <dgm:pt modelId="{654B6F5E-DE5A-46FB-A566-54655757250F}" type="sibTrans" cxnId="{A74C615D-4692-4D80-B861-2C54CBC38CA3}">
      <dgm:prSet/>
      <dgm:spPr/>
      <dgm:t>
        <a:bodyPr/>
        <a:lstStyle/>
        <a:p>
          <a:endParaRPr lang="ru-RU"/>
        </a:p>
      </dgm:t>
    </dgm:pt>
    <dgm:pt modelId="{118E42FC-D561-44F7-B48E-C704948A9A0D}" type="pres">
      <dgm:prSet presAssocID="{0A755C1F-7B45-462A-A632-38293B6C1D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B9E5D9-C32E-4708-8DFA-F176A676B07D}" type="pres">
      <dgm:prSet presAssocID="{2B6C2CB4-5391-4BF7-BE18-0DC0CEEC3A1F}" presName="parentLin" presStyleCnt="0"/>
      <dgm:spPr/>
    </dgm:pt>
    <dgm:pt modelId="{C8701357-82D9-4E7E-8729-949C00B23772}" type="pres">
      <dgm:prSet presAssocID="{2B6C2CB4-5391-4BF7-BE18-0DC0CEEC3A1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85189D6-9E3B-45F7-8B40-AE1E591732CA}" type="pres">
      <dgm:prSet presAssocID="{2B6C2CB4-5391-4BF7-BE18-0DC0CEEC3A1F}" presName="parentText" presStyleLbl="node1" presStyleIdx="0" presStyleCnt="3" custScaleX="1204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4C47B-61D5-41FB-A167-43669B752808}" type="pres">
      <dgm:prSet presAssocID="{2B6C2CB4-5391-4BF7-BE18-0DC0CEEC3A1F}" presName="negativeSpace" presStyleCnt="0"/>
      <dgm:spPr/>
    </dgm:pt>
    <dgm:pt modelId="{303B8456-BF88-4A17-AE03-68EF63048F26}" type="pres">
      <dgm:prSet presAssocID="{2B6C2CB4-5391-4BF7-BE18-0DC0CEEC3A1F}" presName="childText" presStyleLbl="conFgAcc1" presStyleIdx="0" presStyleCnt="3">
        <dgm:presLayoutVars>
          <dgm:bulletEnabled val="1"/>
        </dgm:presLayoutVars>
      </dgm:prSet>
      <dgm:spPr/>
    </dgm:pt>
    <dgm:pt modelId="{F356E419-4DBB-4AD2-813E-2B0B5E0FA20B}" type="pres">
      <dgm:prSet presAssocID="{2075A95F-BFBC-4F69-8A4A-3CCAB2E13839}" presName="spaceBetweenRectangles" presStyleCnt="0"/>
      <dgm:spPr/>
    </dgm:pt>
    <dgm:pt modelId="{46BEEBF9-DD5D-498C-B56F-8426B03BD5EC}" type="pres">
      <dgm:prSet presAssocID="{BF77780C-8EB6-41FB-B530-037B92DABF8E}" presName="parentLin" presStyleCnt="0"/>
      <dgm:spPr/>
    </dgm:pt>
    <dgm:pt modelId="{23471B7C-3A1E-47F9-8EA0-1725FBDC352A}" type="pres">
      <dgm:prSet presAssocID="{BF77780C-8EB6-41FB-B530-037B92DABF8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E60E923-780F-4E40-9ECC-A66FEF58EF9F}" type="pres">
      <dgm:prSet presAssocID="{BF77780C-8EB6-41FB-B530-037B92DABF8E}" presName="parentText" presStyleLbl="node1" presStyleIdx="1" presStyleCnt="3" custScaleX="1204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8B48D-0B9D-43DA-9E8B-704CED635020}" type="pres">
      <dgm:prSet presAssocID="{BF77780C-8EB6-41FB-B530-037B92DABF8E}" presName="negativeSpace" presStyleCnt="0"/>
      <dgm:spPr/>
    </dgm:pt>
    <dgm:pt modelId="{6F0CCC41-FC31-43E6-9404-FABF52CA0BBD}" type="pres">
      <dgm:prSet presAssocID="{BF77780C-8EB6-41FB-B530-037B92DABF8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5DAA4-7985-4AF6-8375-62E83DE29CCE}" type="pres">
      <dgm:prSet presAssocID="{A7A37CFB-A996-4114-B7B7-D6FACA1AAFD1}" presName="spaceBetweenRectangles" presStyleCnt="0"/>
      <dgm:spPr/>
    </dgm:pt>
    <dgm:pt modelId="{F867E649-45BD-41C5-8ABB-B20E6B076E45}" type="pres">
      <dgm:prSet presAssocID="{AF3A0624-577F-43B2-B6E2-A050662D6FBF}" presName="parentLin" presStyleCnt="0"/>
      <dgm:spPr/>
    </dgm:pt>
    <dgm:pt modelId="{8649C728-F92E-4597-B16C-12F1352094E7}" type="pres">
      <dgm:prSet presAssocID="{AF3A0624-577F-43B2-B6E2-A050662D6FB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6BC1775-8751-4165-B483-0A9EEB0696E8}" type="pres">
      <dgm:prSet presAssocID="{AF3A0624-577F-43B2-B6E2-A050662D6FBF}" presName="parentText" presStyleLbl="node1" presStyleIdx="2" presStyleCnt="3" custScaleX="1204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838BC-D58C-47F0-8553-B678815DAFBB}" type="pres">
      <dgm:prSet presAssocID="{AF3A0624-577F-43B2-B6E2-A050662D6FBF}" presName="negativeSpace" presStyleCnt="0"/>
      <dgm:spPr/>
    </dgm:pt>
    <dgm:pt modelId="{04437CCB-53DE-49F0-AF1B-7E43D9130BA3}" type="pres">
      <dgm:prSet presAssocID="{AF3A0624-577F-43B2-B6E2-A050662D6FB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5F0E16A-00E4-4B73-BA6E-7346CDF1071A}" type="presOf" srcId="{AF3A0624-577F-43B2-B6E2-A050662D6FBF}" destId="{8649C728-F92E-4597-B16C-12F1352094E7}" srcOrd="0" destOrd="0" presId="urn:microsoft.com/office/officeart/2005/8/layout/list1"/>
    <dgm:cxn modelId="{35E19A7D-2279-4EA2-AB4B-24B42EB56E82}" type="presOf" srcId="{0A755C1F-7B45-462A-A632-38293B6C1D6F}" destId="{118E42FC-D561-44F7-B48E-C704948A9A0D}" srcOrd="0" destOrd="0" presId="urn:microsoft.com/office/officeart/2005/8/layout/list1"/>
    <dgm:cxn modelId="{FC8E04B6-B209-426F-87BC-848B2DF98A06}" srcId="{0A755C1F-7B45-462A-A632-38293B6C1D6F}" destId="{AF3A0624-577F-43B2-B6E2-A050662D6FBF}" srcOrd="2" destOrd="0" parTransId="{D5CCC9F7-8E05-424A-8CB7-9DCF6B7385F0}" sibTransId="{E53EDFB1-F029-4608-964A-B23F923643B0}"/>
    <dgm:cxn modelId="{2D430A02-0478-4B2C-AC4A-A01F292997E3}" type="presOf" srcId="{BF77780C-8EB6-41FB-B530-037B92DABF8E}" destId="{23471B7C-3A1E-47F9-8EA0-1725FBDC352A}" srcOrd="0" destOrd="0" presId="urn:microsoft.com/office/officeart/2005/8/layout/list1"/>
    <dgm:cxn modelId="{616706CA-84E2-4CF1-BF1E-65EF7F0D2CC6}" srcId="{0A755C1F-7B45-462A-A632-38293B6C1D6F}" destId="{2B6C2CB4-5391-4BF7-BE18-0DC0CEEC3A1F}" srcOrd="0" destOrd="0" parTransId="{EE7ED5C2-C23F-49E1-9978-4205E36305DD}" sibTransId="{2075A95F-BFBC-4F69-8A4A-3CCAB2E13839}"/>
    <dgm:cxn modelId="{A74C615D-4692-4D80-B861-2C54CBC38CA3}" srcId="{BF77780C-8EB6-41FB-B530-037B92DABF8E}" destId="{667302D7-4645-420F-BFF6-035648A8E08C}" srcOrd="0" destOrd="0" parTransId="{C33976A0-AE63-4990-A74A-65D6BE5D5E27}" sibTransId="{654B6F5E-DE5A-46FB-A566-54655757250F}"/>
    <dgm:cxn modelId="{578B5400-5FE1-46BD-8D2A-A1974A9793CE}" srcId="{0A755C1F-7B45-462A-A632-38293B6C1D6F}" destId="{BF77780C-8EB6-41FB-B530-037B92DABF8E}" srcOrd="1" destOrd="0" parTransId="{7AE2FE6A-280A-49A9-9476-C4F70E2C7AAB}" sibTransId="{A7A37CFB-A996-4114-B7B7-D6FACA1AAFD1}"/>
    <dgm:cxn modelId="{93D5039F-8355-4FA3-8E5A-EEE673337FCB}" type="presOf" srcId="{667302D7-4645-420F-BFF6-035648A8E08C}" destId="{6F0CCC41-FC31-43E6-9404-FABF52CA0BBD}" srcOrd="0" destOrd="0" presId="urn:microsoft.com/office/officeart/2005/8/layout/list1"/>
    <dgm:cxn modelId="{A348EE84-C650-44ED-8517-217BED118FF1}" type="presOf" srcId="{BF77780C-8EB6-41FB-B530-037B92DABF8E}" destId="{5E60E923-780F-4E40-9ECC-A66FEF58EF9F}" srcOrd="1" destOrd="0" presId="urn:microsoft.com/office/officeart/2005/8/layout/list1"/>
    <dgm:cxn modelId="{6E4EF66A-FC67-49A5-8B67-8A2D5293FC12}" type="presOf" srcId="{AF3A0624-577F-43B2-B6E2-A050662D6FBF}" destId="{C6BC1775-8751-4165-B483-0A9EEB0696E8}" srcOrd="1" destOrd="0" presId="urn:microsoft.com/office/officeart/2005/8/layout/list1"/>
    <dgm:cxn modelId="{42E400CA-0BD9-4CDB-A875-4881E7CCF64E}" type="presOf" srcId="{2B6C2CB4-5391-4BF7-BE18-0DC0CEEC3A1F}" destId="{785189D6-9E3B-45F7-8B40-AE1E591732CA}" srcOrd="1" destOrd="0" presId="urn:microsoft.com/office/officeart/2005/8/layout/list1"/>
    <dgm:cxn modelId="{3F5CDCAE-8205-4B88-8D28-78E822ADB2B1}" type="presOf" srcId="{2B6C2CB4-5391-4BF7-BE18-0DC0CEEC3A1F}" destId="{C8701357-82D9-4E7E-8729-949C00B23772}" srcOrd="0" destOrd="0" presId="urn:microsoft.com/office/officeart/2005/8/layout/list1"/>
    <dgm:cxn modelId="{F3E707D8-0145-4104-8618-2F322E8F5CB8}" type="presParOf" srcId="{118E42FC-D561-44F7-B48E-C704948A9A0D}" destId="{9FB9E5D9-C32E-4708-8DFA-F176A676B07D}" srcOrd="0" destOrd="0" presId="urn:microsoft.com/office/officeart/2005/8/layout/list1"/>
    <dgm:cxn modelId="{7824B33B-C8DB-4A7B-8EB3-1B367CE24A6B}" type="presParOf" srcId="{9FB9E5D9-C32E-4708-8DFA-F176A676B07D}" destId="{C8701357-82D9-4E7E-8729-949C00B23772}" srcOrd="0" destOrd="0" presId="urn:microsoft.com/office/officeart/2005/8/layout/list1"/>
    <dgm:cxn modelId="{0DF6BC0F-4342-4614-B362-38D0FF4A62D0}" type="presParOf" srcId="{9FB9E5D9-C32E-4708-8DFA-F176A676B07D}" destId="{785189D6-9E3B-45F7-8B40-AE1E591732CA}" srcOrd="1" destOrd="0" presId="urn:microsoft.com/office/officeart/2005/8/layout/list1"/>
    <dgm:cxn modelId="{D92BEC9A-4E7F-4FDD-8DF3-A3BB6439DD56}" type="presParOf" srcId="{118E42FC-D561-44F7-B48E-C704948A9A0D}" destId="{E3B4C47B-61D5-41FB-A167-43669B752808}" srcOrd="1" destOrd="0" presId="urn:microsoft.com/office/officeart/2005/8/layout/list1"/>
    <dgm:cxn modelId="{FE9ADDF6-F856-4CA4-A187-88525CF51C0A}" type="presParOf" srcId="{118E42FC-D561-44F7-B48E-C704948A9A0D}" destId="{303B8456-BF88-4A17-AE03-68EF63048F26}" srcOrd="2" destOrd="0" presId="urn:microsoft.com/office/officeart/2005/8/layout/list1"/>
    <dgm:cxn modelId="{A883C20C-B728-4508-B28E-F75322353E3D}" type="presParOf" srcId="{118E42FC-D561-44F7-B48E-C704948A9A0D}" destId="{F356E419-4DBB-4AD2-813E-2B0B5E0FA20B}" srcOrd="3" destOrd="0" presId="urn:microsoft.com/office/officeart/2005/8/layout/list1"/>
    <dgm:cxn modelId="{64A0A8EE-7901-4602-90A0-7F9EE198996A}" type="presParOf" srcId="{118E42FC-D561-44F7-B48E-C704948A9A0D}" destId="{46BEEBF9-DD5D-498C-B56F-8426B03BD5EC}" srcOrd="4" destOrd="0" presId="urn:microsoft.com/office/officeart/2005/8/layout/list1"/>
    <dgm:cxn modelId="{54959925-C143-4814-8426-FC865A710791}" type="presParOf" srcId="{46BEEBF9-DD5D-498C-B56F-8426B03BD5EC}" destId="{23471B7C-3A1E-47F9-8EA0-1725FBDC352A}" srcOrd="0" destOrd="0" presId="urn:microsoft.com/office/officeart/2005/8/layout/list1"/>
    <dgm:cxn modelId="{0EE81BEF-E96A-48EE-9077-B2D638E6682D}" type="presParOf" srcId="{46BEEBF9-DD5D-498C-B56F-8426B03BD5EC}" destId="{5E60E923-780F-4E40-9ECC-A66FEF58EF9F}" srcOrd="1" destOrd="0" presId="urn:microsoft.com/office/officeart/2005/8/layout/list1"/>
    <dgm:cxn modelId="{A78BA177-A308-43D8-9C2B-B1A6FA6D48FA}" type="presParOf" srcId="{118E42FC-D561-44F7-B48E-C704948A9A0D}" destId="{03C8B48D-0B9D-43DA-9E8B-704CED635020}" srcOrd="5" destOrd="0" presId="urn:microsoft.com/office/officeart/2005/8/layout/list1"/>
    <dgm:cxn modelId="{842E9378-FB8C-40C9-8C44-7CDD495E50A8}" type="presParOf" srcId="{118E42FC-D561-44F7-B48E-C704948A9A0D}" destId="{6F0CCC41-FC31-43E6-9404-FABF52CA0BBD}" srcOrd="6" destOrd="0" presId="urn:microsoft.com/office/officeart/2005/8/layout/list1"/>
    <dgm:cxn modelId="{A89C2C25-EFB7-440A-A18C-7EA9608E2E2C}" type="presParOf" srcId="{118E42FC-D561-44F7-B48E-C704948A9A0D}" destId="{5F35DAA4-7985-4AF6-8375-62E83DE29CCE}" srcOrd="7" destOrd="0" presId="urn:microsoft.com/office/officeart/2005/8/layout/list1"/>
    <dgm:cxn modelId="{5BA39663-A093-4C3F-AD22-536180BEB44C}" type="presParOf" srcId="{118E42FC-D561-44F7-B48E-C704948A9A0D}" destId="{F867E649-45BD-41C5-8ABB-B20E6B076E45}" srcOrd="8" destOrd="0" presId="urn:microsoft.com/office/officeart/2005/8/layout/list1"/>
    <dgm:cxn modelId="{9606BA23-390C-49B8-B314-A679D3DCCD91}" type="presParOf" srcId="{F867E649-45BD-41C5-8ABB-B20E6B076E45}" destId="{8649C728-F92E-4597-B16C-12F1352094E7}" srcOrd="0" destOrd="0" presId="urn:microsoft.com/office/officeart/2005/8/layout/list1"/>
    <dgm:cxn modelId="{BF09AFE3-22A3-4B04-9C66-0C7A47AE7DEB}" type="presParOf" srcId="{F867E649-45BD-41C5-8ABB-B20E6B076E45}" destId="{C6BC1775-8751-4165-B483-0A9EEB0696E8}" srcOrd="1" destOrd="0" presId="urn:microsoft.com/office/officeart/2005/8/layout/list1"/>
    <dgm:cxn modelId="{B781A96C-6629-46CE-8AB3-526B72B5AA26}" type="presParOf" srcId="{118E42FC-D561-44F7-B48E-C704948A9A0D}" destId="{EC5838BC-D58C-47F0-8553-B678815DAFBB}" srcOrd="9" destOrd="0" presId="urn:microsoft.com/office/officeart/2005/8/layout/list1"/>
    <dgm:cxn modelId="{8BDB06D0-4B5F-4B94-AAB2-F2F4D4622DD7}" type="presParOf" srcId="{118E42FC-D561-44F7-B48E-C704948A9A0D}" destId="{04437CCB-53DE-49F0-AF1B-7E43D9130B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BF8A58-3312-4DE0-9216-8889CB67534D}">
      <dsp:nvSpPr>
        <dsp:cNvPr id="0" name=""/>
        <dsp:cNvSpPr/>
      </dsp:nvSpPr>
      <dsp:spPr>
        <a:xfrm>
          <a:off x="0" y="0"/>
          <a:ext cx="7099988" cy="1219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Экономический кризис изменил внутреннюю расстановку сил в капиталистических странах 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5855795" cy="1219200"/>
      </dsp:txXfrm>
    </dsp:sp>
    <dsp:sp modelId="{D2D2C6EF-0D34-4CE1-BCBD-6DD7C3FD10B6}">
      <dsp:nvSpPr>
        <dsp:cNvPr id="0" name=""/>
        <dsp:cNvSpPr/>
      </dsp:nvSpPr>
      <dsp:spPr>
        <a:xfrm>
          <a:off x="626469" y="1422399"/>
          <a:ext cx="7099988" cy="1219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Англии и Франции начались демократические преобразования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6469" y="1422399"/>
        <a:ext cx="5681039" cy="1219200"/>
      </dsp:txXfrm>
    </dsp:sp>
    <dsp:sp modelId="{BA17961D-8991-41A0-9347-441624596FF3}">
      <dsp:nvSpPr>
        <dsp:cNvPr id="0" name=""/>
        <dsp:cNvSpPr/>
      </dsp:nvSpPr>
      <dsp:spPr>
        <a:xfrm>
          <a:off x="1252939" y="2844799"/>
          <a:ext cx="7099988" cy="1219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Германии и Италии складывались фашистские режимы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2939" y="2844799"/>
        <a:ext cx="5681039" cy="1219200"/>
      </dsp:txXfrm>
    </dsp:sp>
    <dsp:sp modelId="{6E643678-0B58-49EB-91C9-4698E4F299D4}">
      <dsp:nvSpPr>
        <dsp:cNvPr id="0" name=""/>
        <dsp:cNvSpPr/>
      </dsp:nvSpPr>
      <dsp:spPr>
        <a:xfrm>
          <a:off x="6307508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307508" y="924560"/>
        <a:ext cx="792480" cy="792480"/>
      </dsp:txXfrm>
    </dsp:sp>
    <dsp:sp modelId="{EB4ABC5C-D391-4E46-B0E9-5FDB321DCDDC}">
      <dsp:nvSpPr>
        <dsp:cNvPr id="0" name=""/>
        <dsp:cNvSpPr/>
      </dsp:nvSpPr>
      <dsp:spPr>
        <a:xfrm>
          <a:off x="6933978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33978" y="2338832"/>
        <a:ext cx="792480" cy="792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DE86D2-B070-4046-A770-7F1B4F872A73}">
      <dsp:nvSpPr>
        <dsp:cNvPr id="0" name=""/>
        <dsp:cNvSpPr/>
      </dsp:nvSpPr>
      <dsp:spPr>
        <a:xfrm>
          <a:off x="-6104772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8D275-5B1F-4ED6-84F2-5454FD916620}">
      <dsp:nvSpPr>
        <dsp:cNvPr id="0" name=""/>
        <dsp:cNvSpPr/>
      </dsp:nvSpPr>
      <dsp:spPr>
        <a:xfrm>
          <a:off x="749603" y="540060"/>
          <a:ext cx="7096748" cy="10801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34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Отказ от участия в международных конфликтах (особенно военных)</a:t>
          </a:r>
          <a:endParaRPr lang="ru-RU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749603" y="540060"/>
        <a:ext cx="7096748" cy="1080120"/>
      </dsp:txXfrm>
    </dsp:sp>
    <dsp:sp modelId="{E19683C6-A780-4FB7-83D5-5F9FDBF58D69}">
      <dsp:nvSpPr>
        <dsp:cNvPr id="0" name=""/>
        <dsp:cNvSpPr/>
      </dsp:nvSpPr>
      <dsp:spPr>
        <a:xfrm>
          <a:off x="74528" y="405045"/>
          <a:ext cx="1350150" cy="13501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070088-8D29-470E-9366-C15BE6BD3F74}">
      <dsp:nvSpPr>
        <dsp:cNvPr id="0" name=""/>
        <dsp:cNvSpPr/>
      </dsp:nvSpPr>
      <dsp:spPr>
        <a:xfrm>
          <a:off x="1142226" y="1922764"/>
          <a:ext cx="6704124" cy="15550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34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Сотрудничество с демократическими странами Запада для сдерживания агрессии со стороны Германии и Японии</a:t>
          </a:r>
          <a:endParaRPr lang="ru-RU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142226" y="1922764"/>
        <a:ext cx="6704124" cy="1555070"/>
      </dsp:txXfrm>
    </dsp:sp>
    <dsp:sp modelId="{93B5AC99-43FD-46A9-8E9F-F938EF36B726}">
      <dsp:nvSpPr>
        <dsp:cNvPr id="0" name=""/>
        <dsp:cNvSpPr/>
      </dsp:nvSpPr>
      <dsp:spPr>
        <a:xfrm>
          <a:off x="467151" y="2025225"/>
          <a:ext cx="1350150" cy="13501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D3E26B-CE88-430D-8CBB-B6F3A3C9F8E4}">
      <dsp:nvSpPr>
        <dsp:cNvPr id="0" name=""/>
        <dsp:cNvSpPr/>
      </dsp:nvSpPr>
      <dsp:spPr>
        <a:xfrm>
          <a:off x="749603" y="3780420"/>
          <a:ext cx="7096748" cy="10801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34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Создание системы коллективной безопасности в Европе и на Дальнем Востоке</a:t>
          </a:r>
          <a:endParaRPr lang="ru-RU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749603" y="3780420"/>
        <a:ext cx="7096748" cy="1080120"/>
      </dsp:txXfrm>
    </dsp:sp>
    <dsp:sp modelId="{625758B4-7DC5-48D7-829E-157283FE7F64}">
      <dsp:nvSpPr>
        <dsp:cNvPr id="0" name=""/>
        <dsp:cNvSpPr/>
      </dsp:nvSpPr>
      <dsp:spPr>
        <a:xfrm>
          <a:off x="74528" y="3645405"/>
          <a:ext cx="1350150" cy="13501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3B8456-BF88-4A17-AE03-68EF63048F26}">
      <dsp:nvSpPr>
        <dsp:cNvPr id="0" name=""/>
        <dsp:cNvSpPr/>
      </dsp:nvSpPr>
      <dsp:spPr>
        <a:xfrm>
          <a:off x="0" y="627556"/>
          <a:ext cx="8064896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189D6-9E3B-45F7-8B40-AE1E591732CA}">
      <dsp:nvSpPr>
        <dsp:cNvPr id="0" name=""/>
        <dsp:cNvSpPr/>
      </dsp:nvSpPr>
      <dsp:spPr>
        <a:xfrm>
          <a:off x="403244" y="51916"/>
          <a:ext cx="6797545" cy="1151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СССР получил выигрыш во времени для укрепления обороны страны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03244" y="51916"/>
        <a:ext cx="6797545" cy="1151280"/>
      </dsp:txXfrm>
    </dsp:sp>
    <dsp:sp modelId="{6F0CCC41-FC31-43E6-9404-FABF52CA0BBD}">
      <dsp:nvSpPr>
        <dsp:cNvPr id="0" name=""/>
        <dsp:cNvSpPr/>
      </dsp:nvSpPr>
      <dsp:spPr>
        <a:xfrm>
          <a:off x="0" y="2396596"/>
          <a:ext cx="8064896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812292" rIns="625926" bIns="277368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900" kern="1200" dirty="0"/>
        </a:p>
      </dsp:txBody>
      <dsp:txXfrm>
        <a:off x="0" y="2396596"/>
        <a:ext cx="8064896" cy="982800"/>
      </dsp:txXfrm>
    </dsp:sp>
    <dsp:sp modelId="{5E60E923-780F-4E40-9ECC-A66FEF58EF9F}">
      <dsp:nvSpPr>
        <dsp:cNvPr id="0" name=""/>
        <dsp:cNvSpPr/>
      </dsp:nvSpPr>
      <dsp:spPr>
        <a:xfrm>
          <a:off x="403244" y="1820956"/>
          <a:ext cx="6797545" cy="1151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Границы потенциального врага были отодвинуты на Запад 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03244" y="1820956"/>
        <a:ext cx="6797545" cy="1151280"/>
      </dsp:txXfrm>
    </dsp:sp>
    <dsp:sp modelId="{04437CCB-53DE-49F0-AF1B-7E43D9130BA3}">
      <dsp:nvSpPr>
        <dsp:cNvPr id="0" name=""/>
        <dsp:cNvSpPr/>
      </dsp:nvSpPr>
      <dsp:spPr>
        <a:xfrm>
          <a:off x="0" y="4165635"/>
          <a:ext cx="8064896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C1775-8751-4165-B483-0A9EEB0696E8}">
      <dsp:nvSpPr>
        <dsp:cNvPr id="0" name=""/>
        <dsp:cNvSpPr/>
      </dsp:nvSpPr>
      <dsp:spPr>
        <a:xfrm>
          <a:off x="403244" y="3589996"/>
          <a:ext cx="6797545" cy="1151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Были сорваны попытки западных держав втянуть СССР в войну с Германией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03244" y="3589996"/>
        <a:ext cx="6797545" cy="1151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8A854-8137-4462-A3CC-9A1BD9398497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768AF-B8B8-4A1F-AA55-F8C636EE02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26A2A8-EF26-4044-A9D9-D0F2EE271F1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99BBD-CF86-4D84-B194-39920ECA9BD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030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CA0C08-D511-4AD2-9A2A-C30DFF930C3E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58C64-0B4F-498E-BA07-784828F2886D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A0DB-D653-4C22-B073-FCFB94B3C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304D7-144C-4E17-B9A7-3D65913D10C2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D12F1-8BAE-4CD2-8F4B-BDCF1313E4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9E8D-1D65-4660-AC39-170A3285D2B9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D6CC-1D58-49AD-ACB0-5BAAFA1E12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8EA71-DE37-4728-A994-B44A054E4812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F970-67B5-4693-B6E7-BD3A479BEB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32C72-9915-46B8-B238-8F4812D308F8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2AE6B-CCA3-47D5-895A-AFCD817994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73772-3472-4C32-AE95-97E79CDB6E09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495B-966D-4526-A611-CA363B47F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DBC6C-F2E8-4F07-B97C-1CEBBE3911CA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EF7B9-CBFB-43CE-B946-A8A04DD32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43811-599A-4440-B31E-FEBA6390C0CC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9A5C-CB0A-4A7A-9986-0B90FCB7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4CED-BD90-4CED-A738-D770C0BDF35E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6DE20-8F3E-4333-8F98-DBCBE15381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EEADC-8162-4517-ABD9-09CA6832C8C3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A15CC-417A-4F4A-BA56-729D1F4B3C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A73FC-1DD0-4349-83F6-F3FC0BFBB721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2633-14D9-458F-878B-456D50D61F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ACD5F6-A7C2-4405-97C7-34A0E6F42626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EF5FDB-531E-41FB-89CD-406473EAD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2" r:id="rId2"/>
    <p:sldLayoutId id="2147483831" r:id="rId3"/>
    <p:sldLayoutId id="2147483830" r:id="rId4"/>
    <p:sldLayoutId id="2147483829" r:id="rId5"/>
    <p:sldLayoutId id="2147483828" r:id="rId6"/>
    <p:sldLayoutId id="2147483827" r:id="rId7"/>
    <p:sldLayoutId id="2147483826" r:id="rId8"/>
    <p:sldLayoutId id="2147483825" r:id="rId9"/>
    <p:sldLayoutId id="2147483824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upload.wikimedia.org/wikipedia/commons/c/cb/Maxim_litvinov_officia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429125" y="785813"/>
            <a:ext cx="4257675" cy="36433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Внешняя политика СССР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20-е – 30-е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годы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2" descr="C:\Users\Владелец\Desktop\46929rm_41_2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785813"/>
            <a:ext cx="38100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+mn-cs"/>
              </a:rPr>
              <a:t>2. Выход 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+mn-cs"/>
              </a:rPr>
              <a:t>Советской страны из международной изоляции.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Содержимое 3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8052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 smtClean="0"/>
              <a:t>Большое значение имело укрепление отношений молодого Советского государства с его </a:t>
            </a:r>
            <a:r>
              <a:rPr lang="ru-RU" sz="2400" b="1" i="1" dirty="0" smtClean="0">
                <a:solidFill>
                  <a:srgbClr val="FF0000"/>
                </a:solidFill>
              </a:rPr>
              <a:t>восточными соседями</a:t>
            </a:r>
            <a:r>
              <a:rPr lang="ru-RU" sz="2400" b="1" i="1" dirty="0" smtClean="0"/>
              <a:t>. </a:t>
            </a:r>
            <a:endParaRPr lang="ru-RU" sz="2400" b="1" i="1" dirty="0" smtClean="0"/>
          </a:p>
          <a:p>
            <a:pPr marL="0" indent="0" algn="ctr">
              <a:buNone/>
            </a:pPr>
            <a:endParaRPr lang="ru-RU" sz="2400" b="1" i="1" dirty="0" smtClean="0"/>
          </a:p>
          <a:p>
            <a:pPr marL="0" indent="0" algn="ctr">
              <a:buNone/>
            </a:pPr>
            <a:endParaRPr lang="ru-RU" sz="2400" b="1" i="1" dirty="0" smtClean="0"/>
          </a:p>
          <a:p>
            <a:pPr marL="0" indent="0" algn="ctr">
              <a:buNone/>
            </a:pPr>
            <a:endParaRPr lang="ru-RU" sz="2400" b="1" i="1" dirty="0" smtClean="0"/>
          </a:p>
          <a:p>
            <a:pPr marL="0" indent="0" algn="ctr">
              <a:buNone/>
            </a:pPr>
            <a:endParaRPr lang="ru-RU" sz="2400" b="1" i="1" dirty="0" smtClean="0"/>
          </a:p>
          <a:p>
            <a:pPr marL="0" indent="0" algn="ctr">
              <a:buNone/>
            </a:pPr>
            <a:endParaRPr lang="ru-RU" sz="2400" b="1" i="1" dirty="0" smtClean="0"/>
          </a:p>
          <a:p>
            <a:pPr marL="0" indent="0" algn="ctr">
              <a:buNone/>
            </a:pPr>
            <a:endParaRPr lang="ru-RU" sz="2400" b="1" i="1" dirty="0" smtClean="0"/>
          </a:p>
          <a:p>
            <a:pPr marL="0" indent="0" algn="ctr">
              <a:buNone/>
            </a:pPr>
            <a:endParaRPr lang="ru-RU" sz="2400" b="1" i="1" dirty="0" smtClean="0"/>
          </a:p>
          <a:p>
            <a:pPr marL="0" indent="0" algn="ctr">
              <a:buNone/>
            </a:pPr>
            <a:endParaRPr lang="ru-RU" sz="2400" b="1" i="1" dirty="0" smtClean="0"/>
          </a:p>
          <a:p>
            <a:pPr marL="0" indent="0" algn="ctr">
              <a:buNone/>
            </a:pPr>
            <a:endParaRPr lang="ru-RU" sz="2400" b="1" i="1" dirty="0" smtClean="0"/>
          </a:p>
          <a:p>
            <a:pPr marL="0" indent="0" algn="ctr">
              <a:buNone/>
            </a:pPr>
            <a:r>
              <a:rPr lang="ru-RU" sz="2400" b="1" i="1" dirty="0" smtClean="0"/>
              <a:t>В </a:t>
            </a:r>
            <a:r>
              <a:rPr lang="ru-RU" sz="2400" b="1" i="1" dirty="0" smtClean="0"/>
              <a:t>1921 г. РСФСР подписала договоры с </a:t>
            </a:r>
            <a:r>
              <a:rPr lang="ru-RU" sz="2400" b="1" i="1" dirty="0" smtClean="0">
                <a:solidFill>
                  <a:srgbClr val="FF0000"/>
                </a:solidFill>
              </a:rPr>
              <a:t>Ираном, Афганистаном и Турцией. 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/>
              <a:t>Эти соглашения расширяли </a:t>
            </a:r>
            <a:r>
              <a:rPr lang="ru-RU" sz="2400" b="1" i="1" dirty="0" smtClean="0"/>
              <a:t>сферу </a:t>
            </a:r>
            <a:r>
              <a:rPr lang="ru-RU" sz="2400" b="1" i="1" dirty="0" smtClean="0"/>
              <a:t>влияния Советской России на Востоке. </a:t>
            </a:r>
            <a:endParaRPr lang="ru-RU" sz="2400" b="1" i="1" dirty="0"/>
          </a:p>
        </p:txBody>
      </p:sp>
      <p:pic>
        <p:nvPicPr>
          <p:cNvPr id="31746" name="Picture 2" descr="Отец всех турок и СССР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10000" contrast="20000"/>
          </a:blip>
          <a:srcRect/>
          <a:stretch>
            <a:fillRect/>
          </a:stretch>
        </p:blipFill>
        <p:spPr bwMode="auto">
          <a:xfrm>
            <a:off x="323528" y="2420888"/>
            <a:ext cx="4083179" cy="3029720"/>
          </a:xfrm>
          <a:prstGeom prst="rect">
            <a:avLst/>
          </a:prstGeom>
          <a:noFill/>
        </p:spPr>
      </p:pic>
      <p:pic>
        <p:nvPicPr>
          <p:cNvPr id="31752" name="Picture 8" descr="16 марта 1921 г. в торжественной обстановке был подписан Договор о дружбе и братстве между РСФСР и Турци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499992" cy="3014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07720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481013" y="1752600"/>
            <a:ext cx="8229600" cy="330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Весной 1922 г. в Генуе (Италия</a:t>
            </a:r>
            <a:r>
              <a:rPr lang="ru-RU" dirty="0" smtClean="0"/>
              <a:t>) для решения экономических и финансовых проблем послевоенной Европы была созвана международная конференция. 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dirty="0" smtClean="0"/>
              <a:t>Приглашение на конференцию получило и советское </a:t>
            </a:r>
            <a:r>
              <a:rPr lang="ru-RU" dirty="0" smtClean="0"/>
              <a:t>правительство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81084" y="21017"/>
            <a:ext cx="8229600" cy="563562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US"/>
            </a:defPPr>
            <a:lvl1pPr algn="ctr">
              <a:defRPr sz="2400" b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defRPr>
            </a:lvl1pPr>
          </a:lstStyle>
          <a:p>
            <a:pPr>
              <a:defRPr/>
            </a:pPr>
            <a:r>
              <a:rPr lang="ru-RU" dirty="0"/>
              <a:t>3. Генуэзская конференция. </a:t>
            </a:r>
            <a:r>
              <a:rPr lang="ru-RU" dirty="0" err="1"/>
              <a:t>Рапалльский</a:t>
            </a:r>
            <a:r>
              <a:rPr lang="ru-RU" dirty="0"/>
              <a:t> договор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127750"/>
            <a:ext cx="9144000" cy="7302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/>
              <a:t>Конференция проходила с 10 апреля по 19 мая 1922 г. в Генуе (Италия). В ее работе приняли участие 29 стран. Председателем советской делегации был Ленин; он оставался в Москве, а в Генуе делегацией руководил нарком иностранных дел </a:t>
            </a:r>
            <a:r>
              <a:rPr lang="ru-RU" sz="1400" b="1" dirty="0" err="1"/>
              <a:t>Г.В.Чичерин</a:t>
            </a:r>
            <a:r>
              <a:rPr lang="ru-RU" sz="1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609600"/>
            <a:ext cx="86566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0825" y="6035675"/>
            <a:ext cx="8656638" cy="82232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/>
              <a:t>Члены и сотрудники делегации РСФСР на Генуэзской конференции.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7338" y="1143000"/>
            <a:ext cx="8656637" cy="188912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</a:rPr>
              <a:t>Долг России  - </a:t>
            </a:r>
            <a:r>
              <a:rPr lang="ru-RU" sz="3200" b="1" u="sng" dirty="0">
                <a:solidFill>
                  <a:prstClr val="black"/>
                </a:solidFill>
              </a:rPr>
              <a:t>18,5 млрд </a:t>
            </a:r>
            <a:r>
              <a:rPr lang="ru-RU" sz="3200" b="1" dirty="0">
                <a:solidFill>
                  <a:prstClr val="black"/>
                </a:solidFill>
              </a:rPr>
              <a:t>золотых рублей перед странами Антанты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</a:rPr>
              <a:t>либо возвращения иностранным предпринимателям всей национализированной собственности.</a:t>
            </a: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0" y="4267200"/>
            <a:ext cx="8915400" cy="120015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ru-RU" sz="2400" b="1" smtClean="0">
                <a:solidFill>
                  <a:prstClr val="black"/>
                </a:solidFill>
              </a:rPr>
              <a:t>Контрпретензии Советской делегации: возместить России потери, связанные с интервенцией и экономической блокадой, в размере 39 млрд золотых рублей. 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8" y="762000"/>
            <a:ext cx="8532812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8313" y="6400800"/>
            <a:ext cx="8531225" cy="457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52525"/>
                </a:solidFill>
              </a:rPr>
              <a:t>Представители советской и немецкой сторон в Рапалло</a:t>
            </a:r>
            <a:endParaRPr lang="ru-RU" sz="2400" b="1" dirty="0"/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4913" y="-49213"/>
            <a:ext cx="3475037" cy="519113"/>
          </a:xfrm>
          <a:prstGeom prst="rect">
            <a:avLst/>
          </a:prstGeom>
          <a:noFill/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350838" y="858838"/>
            <a:ext cx="8532812" cy="5715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smtClean="0">
                <a:latin typeface="+mn-lt"/>
              </a:rPr>
              <a:t> </a:t>
            </a:r>
            <a:r>
              <a:rPr lang="ru-RU" sz="2800" b="1" smtClean="0">
                <a:solidFill>
                  <a:srgbClr val="FF0000"/>
                </a:solidFill>
                <a:latin typeface="+mn-lt"/>
              </a:rPr>
              <a:t>15 апреля 1922 </a:t>
            </a:r>
            <a:r>
              <a:rPr lang="ru-RU" sz="2800" b="1" smtClean="0">
                <a:latin typeface="+mn-lt"/>
              </a:rPr>
              <a:t>г. в предместье Генуи Рапалло </a:t>
            </a:r>
            <a:endParaRPr lang="ru-RU" sz="28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0200" y="1658938"/>
            <a:ext cx="8553450" cy="20621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</a:rPr>
              <a:t>Россия и Германия заключили договор о     восстановлении дипломатических отношений и широких экономических контактов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9088" y="4267200"/>
            <a:ext cx="8564562" cy="157003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</a:rPr>
              <a:t>Этот договор помог Советской России прорвать кольцо политической и экономической блокады.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12825"/>
          </a:xfrm>
        </p:spPr>
        <p:txBody>
          <a:bodyPr/>
          <a:lstStyle/>
          <a:p>
            <a:pPr eaLnBrk="1" hangingPunct="1"/>
            <a:r>
              <a:rPr lang="ru-RU" sz="4000" smtClean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620689"/>
            <a:ext cx="5869856" cy="223224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b="1" dirty="0" smtClean="0"/>
              <a:t>СССР </a:t>
            </a:r>
            <a:r>
              <a:rPr lang="ru-RU" sz="2800" b="1" dirty="0" smtClean="0"/>
              <a:t>и Германия отказывались от возмещения убытков, которые обе стороны потерпели в Первой мировой войне</a:t>
            </a:r>
            <a:r>
              <a:rPr lang="ru-RU" sz="2800" b="1" dirty="0" smtClean="0"/>
              <a:t>;</a:t>
            </a:r>
            <a:endParaRPr lang="ru-RU" sz="2800" b="1" dirty="0"/>
          </a:p>
        </p:txBody>
      </p:sp>
      <p:pic>
        <p:nvPicPr>
          <p:cNvPr id="10244" name="Picture 2" descr="C:\Users\Владелец\Desktop\27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224810"/>
            <a:ext cx="2415753" cy="308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6444208" y="5301208"/>
            <a:ext cx="2664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n-lt"/>
              </a:rPr>
              <a:t>Доктор Вальтер </a:t>
            </a:r>
            <a:r>
              <a:rPr lang="ru-RU" b="1" dirty="0" err="1">
                <a:latin typeface="+mn-lt"/>
              </a:rPr>
              <a:t>Ратенау</a:t>
            </a:r>
            <a:r>
              <a:rPr lang="ru-RU" b="1" dirty="0">
                <a:latin typeface="+mn-lt"/>
              </a:rPr>
              <a:t>,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подписавший договор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с Россией в Рапалло.</a:t>
            </a:r>
          </a:p>
        </p:txBody>
      </p:sp>
      <p:pic>
        <p:nvPicPr>
          <p:cNvPr id="10246" name="Picture 3" descr="C:\Users\Владелец\Desktop\image-ckZwRL-russia-biograp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2376264" cy="391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3059832" y="371703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+mn-lt"/>
              </a:rPr>
              <a:t>Рапалльский</a:t>
            </a:r>
            <a:r>
              <a:rPr lang="ru-RU" b="1" dirty="0">
                <a:latin typeface="+mn-lt"/>
              </a:rPr>
              <a:t> договор 1922г.</a:t>
            </a:r>
          </a:p>
        </p:txBody>
      </p:sp>
      <p:pic>
        <p:nvPicPr>
          <p:cNvPr id="8" name="Прямоугольник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5155" y="-49213"/>
            <a:ext cx="3475037" cy="51911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4725144"/>
            <a:ext cx="6120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Германия отказывалась от претензий на национализированную в России собственность германских подданных.</a:t>
            </a:r>
            <a:endParaRPr lang="ru-RU" sz="2800" b="1" dirty="0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7325" y="103453"/>
            <a:ext cx="3824830" cy="46166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Полоса признания СССР.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68488" y="611188"/>
            <a:ext cx="5181600" cy="990600"/>
          </a:xfrm>
          <a:prstGeom prst="rect">
            <a:avLst/>
          </a:prstGeom>
          <a:pattFill prst="ltHorz">
            <a:fgClr>
              <a:srgbClr val="FFFF00"/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Политика Запада в отношении Советской России была противоречивой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1828800"/>
            <a:ext cx="3810000" cy="1752600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Стремление задушить новую политическую систему, изолировать ее в политическом и экономическом плане.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5088" y="1828800"/>
            <a:ext cx="3810000" cy="1752600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Задача компенсировать потерю денежных средств и материальной собственности, утраченных после Октября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73288" y="3886200"/>
            <a:ext cx="4572000" cy="1631950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Цель вновь «открыть» Россию для получения доступа к ее сырьевым ресурсам, проникновения в нее иностранных капиталов и товаров</a:t>
            </a:r>
          </a:p>
        </p:txBody>
      </p:sp>
      <p:sp>
        <p:nvSpPr>
          <p:cNvPr id="10" name="Содержимое 1"/>
          <p:cNvSpPr txBox="1">
            <a:spLocks/>
          </p:cNvSpPr>
          <p:nvPr/>
        </p:nvSpPr>
        <p:spPr>
          <a:xfrm>
            <a:off x="0" y="5857875"/>
            <a:ext cx="9144000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ctr">
              <a:defRPr sz="20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dirty="0"/>
              <a:t>Это обусловливало постепенный переход западных стран от непризнания СССР к стремлению установления с ним не только экономических, но и политических отношений. </a:t>
            </a:r>
          </a:p>
        </p:txBody>
      </p:sp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 flipH="1">
            <a:off x="3962400" y="1601788"/>
            <a:ext cx="496888" cy="22701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>
            <a:off x="4459288" y="1601788"/>
            <a:ext cx="685800" cy="22701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  <a:endCxn id="9" idx="0"/>
          </p:cNvCxnSpPr>
          <p:nvPr/>
        </p:nvCxnSpPr>
        <p:spPr>
          <a:xfrm>
            <a:off x="4459288" y="1601788"/>
            <a:ext cx="0" cy="228441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aycipe.zzz.com.ua/puvqeveh/img-92784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3979"/>
            <a:ext cx="8496944" cy="52573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47325" y="0"/>
            <a:ext cx="3824830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Полоса признания СССР.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8496944" cy="138499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1924 — 1925 </a:t>
            </a:r>
            <a:r>
              <a:rPr lang="ru-RU" sz="2800" b="1" dirty="0">
                <a:solidFill>
                  <a:prstClr val="black"/>
                </a:solidFill>
              </a:rPr>
              <a:t>гг. вошли в историю международных отношений как период дипломатического признания Советского государства.</a:t>
            </a:r>
          </a:p>
        </p:txBody>
      </p:sp>
      <p:pic>
        <p:nvPicPr>
          <p:cNvPr id="9220" name="Picture 4" descr="http://ukrmap.su/program2010/wh10/worldhistory10_files/image160.jpg"/>
          <p:cNvPicPr>
            <a:picLocks noChangeAspect="1" noChangeArrowheads="1"/>
          </p:cNvPicPr>
          <p:nvPr/>
        </p:nvPicPr>
        <p:blipFill>
          <a:blip r:embed="rId3" cstate="print"/>
          <a:srcRect l="3750" t="5418" r="7500"/>
          <a:stretch>
            <a:fillRect/>
          </a:stretch>
        </p:blipFill>
        <p:spPr bwMode="auto">
          <a:xfrm>
            <a:off x="2051720" y="2636912"/>
            <a:ext cx="5112568" cy="3771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"/>
          <p:cNvSpPr>
            <a:spLocks noGrp="1"/>
          </p:cNvSpPr>
          <p:nvPr>
            <p:ph idx="4294967295"/>
          </p:nvPr>
        </p:nvSpPr>
        <p:spPr>
          <a:xfrm>
            <a:off x="323528" y="692696"/>
            <a:ext cx="4104456" cy="403244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Май 1924 </a:t>
            </a:r>
            <a:r>
              <a:rPr lang="ru-RU" sz="2000" b="1" dirty="0" smtClean="0"/>
              <a:t>г.  урегулированы отношения с Китаем и заключено советско-китайское соглашение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Летом </a:t>
            </a:r>
            <a:r>
              <a:rPr lang="ru-RU" sz="2000" b="1" dirty="0" smtClean="0">
                <a:solidFill>
                  <a:srgbClr val="FF0000"/>
                </a:solidFill>
              </a:rPr>
              <a:t>1924 </a:t>
            </a:r>
            <a:r>
              <a:rPr lang="ru-RU" sz="2000" b="1" dirty="0" smtClean="0"/>
              <a:t>г. -  установились дипломатические отношения между Советским Союзом и </a:t>
            </a:r>
            <a:r>
              <a:rPr lang="ru-RU" sz="2000" b="1" dirty="0" smtClean="0"/>
              <a:t>Мексикой</a:t>
            </a:r>
            <a:endParaRPr lang="ru-RU" sz="20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47325" y="103453"/>
            <a:ext cx="3824830" cy="46166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Полоса признания СССР. </a:t>
            </a:r>
          </a:p>
        </p:txBody>
      </p:sp>
      <p:sp>
        <p:nvSpPr>
          <p:cNvPr id="24579" name="Содержимое 1"/>
          <p:cNvSpPr txBox="1">
            <a:spLocks/>
          </p:cNvSpPr>
          <p:nvPr/>
        </p:nvSpPr>
        <p:spPr bwMode="auto">
          <a:xfrm>
            <a:off x="0" y="5181600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Всего за 1921  — 1925 гг. Советский Союз заключил более 40 различного рода договоров и соглашений.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Позже других стран признали СССР США — в 1933 г. </a:t>
            </a:r>
          </a:p>
        </p:txBody>
      </p:sp>
      <p:pic>
        <p:nvPicPr>
          <p:cNvPr id="8194" name="Picture 2" descr="http://img11.nnm.me/1/6/5/0/5/8a6e775deeda787ab86898f8b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5661" y="620689"/>
            <a:ext cx="4415821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http://pochta-polevaya.ru/content/i/2854/051048048055053054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3384376" cy="2129337"/>
          </a:xfrm>
          <a:prstGeom prst="rect">
            <a:avLst/>
          </a:prstGeom>
          <a:noFill/>
        </p:spPr>
      </p:pic>
      <p:sp>
        <p:nvSpPr>
          <p:cNvPr id="7" name="Содержимое 1"/>
          <p:cNvSpPr txBox="1">
            <a:spLocks/>
          </p:cNvSpPr>
          <p:nvPr/>
        </p:nvSpPr>
        <p:spPr bwMode="auto">
          <a:xfrm>
            <a:off x="3816424" y="4005064"/>
            <a:ext cx="53640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январь 1925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 -  японо-советская  конвенция (эвакуированы японские войска с северного Сахалина и на этой части острова установлена советская власть)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cs406419.userapi.com/v406419519/51a/q0IvPY6uj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66714"/>
            <a:ext cx="4154651" cy="32253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619063"/>
            <a:ext cx="9129712" cy="14465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200" b="1" i="1" dirty="0"/>
              <a:t>В 1926 г. советские профсоюзы оказали значительную финансовую и материальную помощь английским шахтерам, объявившим всеобщую </a:t>
            </a:r>
            <a:r>
              <a:rPr lang="ru-RU" sz="2200" b="1" i="1" dirty="0" smtClean="0"/>
              <a:t>забастовку, </a:t>
            </a:r>
            <a:r>
              <a:rPr lang="ru-RU" sz="2200" b="1" i="1" dirty="0" smtClean="0"/>
              <a:t>что </a:t>
            </a:r>
            <a:r>
              <a:rPr lang="ru-RU" sz="2200" b="1" i="1" dirty="0" smtClean="0"/>
              <a:t>болезненно восприняли британские власти. </a:t>
            </a:r>
          </a:p>
          <a:p>
            <a:pPr algn="ctr">
              <a:defRPr/>
            </a:pPr>
            <a:endParaRPr lang="ru-RU" sz="2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6024" y="260649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Проведение официальной внешнеполитической линии Советского правительства осложнялось его вмешательством (через Коминтерн) во внутренние дела других государств. </a:t>
            </a:r>
            <a:endParaRPr lang="ru-RU" sz="2400" b="1" dirty="0">
              <a:latin typeface="+mn-lt"/>
            </a:endParaRPr>
          </a:p>
        </p:txBody>
      </p:sp>
      <p:pic>
        <p:nvPicPr>
          <p:cNvPr id="6146" name="Picture 2" descr="http://chrontime.com/public/event_ru/3750/1.3750.tyldesley_miners_outside_the_miners_hall_during_the_1926_general_stri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7"/>
            <a:ext cx="3964620" cy="2448272"/>
          </a:xfrm>
          <a:prstGeom prst="rect">
            <a:avLst/>
          </a:prstGeom>
          <a:noFill/>
        </p:spPr>
      </p:pic>
      <p:pic>
        <p:nvPicPr>
          <p:cNvPr id="6148" name="Picture 4" descr="https://im2-tub-ru.yandex.net/i?id=90f8a16891ffc2597bc29b423836263a&amp;n=33&amp;h=215&amp;w=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284984"/>
            <a:ext cx="428698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6512" y="3861048"/>
            <a:ext cx="3600400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b="1" dirty="0" err="1"/>
              <a:t>Керзон</a:t>
            </a:r>
            <a:r>
              <a:rPr lang="ru-RU" b="1" dirty="0"/>
              <a:t>, Джордж </a:t>
            </a:r>
            <a:r>
              <a:rPr lang="ru-RU" b="1" dirty="0" err="1" smtClean="0"/>
              <a:t>Натаниэл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44624"/>
            <a:ext cx="6228184" cy="163121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/>
              <a:t>8 мая 1923 г. министр иностранных дел Великобритании лорд Д. </a:t>
            </a:r>
            <a:r>
              <a:rPr lang="ru-RU" sz="2000" b="1" dirty="0" err="1"/>
              <a:t>Керзон</a:t>
            </a:r>
            <a:r>
              <a:rPr lang="ru-RU" sz="2000" b="1" dirty="0"/>
              <a:t> предъявил СССР обвинения в проведении антибританской политики на Востоке и в ультимативной форме потребовал в 10-дневный срок </a:t>
            </a:r>
            <a:r>
              <a:rPr lang="ru-RU" sz="2000" b="1" dirty="0" smtClean="0"/>
              <a:t>выполнить условия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1556792"/>
            <a:ext cx="6012160" cy="255454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/>
              <a:t>1. Прекращения подрывной деятельности в Иране и </a:t>
            </a:r>
            <a:r>
              <a:rPr lang="ru-RU" sz="2000" b="1" i="1" dirty="0" smtClean="0"/>
              <a:t>Афганистане  2</a:t>
            </a:r>
            <a:r>
              <a:rPr lang="ru-RU" sz="2000" b="1" i="1" dirty="0" smtClean="0"/>
              <a:t>. Прекращения религиозных преследований в Советском </a:t>
            </a:r>
            <a:r>
              <a:rPr lang="ru-RU" sz="2000" b="1" i="1" dirty="0" smtClean="0"/>
              <a:t>Союзе  3</a:t>
            </a:r>
            <a:r>
              <a:rPr lang="ru-RU" sz="2000" b="1" i="1" dirty="0" smtClean="0"/>
              <a:t>. Освобождения английских рыболовных траулеров, задержанных за ловлю рыбы в советских территориальных водах Баренцева моря.</a:t>
            </a:r>
          </a:p>
          <a:p>
            <a:pPr>
              <a:defRPr/>
            </a:pPr>
            <a:endParaRPr lang="ru-RU" sz="2000" b="1" i="1" dirty="0" smtClean="0"/>
          </a:p>
          <a:p>
            <a:pPr>
              <a:defRPr/>
            </a:pPr>
            <a:endParaRPr lang="ru-RU" sz="2000" b="1" i="1" dirty="0"/>
          </a:p>
        </p:txBody>
      </p:sp>
      <p:pic>
        <p:nvPicPr>
          <p:cNvPr id="7170" name="Picture 2" descr="http://www.bilder-aus-nepal.de/Bilder-Geschichte-gross/Curzon-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279" y="116632"/>
            <a:ext cx="2794545" cy="3744416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532" y="4365105"/>
            <a:ext cx="1443890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1"/>
          <p:cNvSpPr txBox="1">
            <a:spLocks/>
          </p:cNvSpPr>
          <p:nvPr/>
        </p:nvSpPr>
        <p:spPr>
          <a:xfrm>
            <a:off x="3995936" y="3645024"/>
            <a:ext cx="2952328" cy="292494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Конфликт усугубился убийством в Лозанне </a:t>
            </a:r>
            <a:r>
              <a:rPr lang="ru-RU" sz="2000" b="1" dirty="0" smtClean="0"/>
              <a:t>советского </a:t>
            </a:r>
            <a:r>
              <a:rPr lang="ru-RU" sz="2000" b="1" dirty="0" smtClean="0"/>
              <a:t>дипломата </a:t>
            </a:r>
            <a:endParaRPr lang="ru-RU" sz="2000" b="1" dirty="0" smtClean="0"/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В</a:t>
            </a:r>
            <a:r>
              <a:rPr lang="ru-RU" sz="2000" b="1" dirty="0" smtClean="0"/>
              <a:t>. В. </a:t>
            </a:r>
            <a:r>
              <a:rPr lang="ru-RU" sz="2000" b="1" dirty="0" smtClean="0"/>
              <a:t>Воровского </a:t>
            </a:r>
            <a:r>
              <a:rPr lang="ru-RU" sz="2000" b="1" dirty="0" smtClean="0"/>
              <a:t>бывшим белогвардейским офицером, швейцарским гражданином </a:t>
            </a:r>
            <a:endParaRPr lang="ru-RU" sz="2000" b="1" dirty="0" smtClean="0"/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Морисом  </a:t>
            </a:r>
            <a:r>
              <a:rPr lang="ru-RU" sz="2000" b="1" dirty="0" err="1" smtClean="0"/>
              <a:t>Конради</a:t>
            </a:r>
            <a:endParaRPr lang="ru-RU" sz="2000" b="1" dirty="0" smtClean="0"/>
          </a:p>
        </p:txBody>
      </p:sp>
      <p:pic>
        <p:nvPicPr>
          <p:cNvPr id="7172" name="Picture 4" descr="Vorovskiy V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5369" y="3573016"/>
            <a:ext cx="2039119" cy="2703551"/>
          </a:xfrm>
          <a:prstGeom prst="rect">
            <a:avLst/>
          </a:prstGeom>
          <a:noFill/>
        </p:spPr>
      </p:pic>
      <p:sp>
        <p:nvSpPr>
          <p:cNvPr id="13" name="Содержимое 1"/>
          <p:cNvSpPr txBox="1">
            <a:spLocks/>
          </p:cNvSpPr>
          <p:nvPr/>
        </p:nvSpPr>
        <p:spPr>
          <a:xfrm>
            <a:off x="72008" y="4293096"/>
            <a:ext cx="2411760" cy="256490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b="1" dirty="0" smtClean="0"/>
              <a:t>7 </a:t>
            </a:r>
            <a:r>
              <a:rPr lang="ru-RU" sz="2000" b="1" dirty="0" smtClean="0"/>
              <a:t>июня 1927 </a:t>
            </a:r>
            <a:r>
              <a:rPr lang="ru-RU" sz="2000" b="1" dirty="0" smtClean="0"/>
              <a:t>года в</a:t>
            </a:r>
            <a:r>
              <a:rPr lang="ru-RU" sz="2000" b="1" dirty="0" smtClean="0"/>
              <a:t> </a:t>
            </a:r>
            <a:r>
              <a:rPr lang="ru-RU" sz="2000" b="1" dirty="0" smtClean="0"/>
              <a:t>Варшаве был убит советский полпред в Польше </a:t>
            </a:r>
            <a:endParaRPr lang="ru-RU" sz="2000" b="1" dirty="0" smtClean="0"/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П</a:t>
            </a:r>
            <a:r>
              <a:rPr lang="ru-RU" sz="2000" b="1" dirty="0" smtClean="0"/>
              <a:t>. Л. Войков</a:t>
            </a:r>
            <a:r>
              <a:rPr lang="ru-RU" sz="2000" b="1" dirty="0" smtClean="0"/>
              <a:t>. белоэмигрантом </a:t>
            </a:r>
            <a:r>
              <a:rPr lang="ru-RU" sz="2000" b="1" dirty="0" err="1" smtClean="0"/>
              <a:t>Б.С.Ковердой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Внешнеполитическая </a:t>
            </a:r>
            <a:r>
              <a:rPr lang="ru-RU" b="1" dirty="0" smtClean="0"/>
              <a:t>обстановка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57738" cy="475773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Противостояние между Советским государством и ведущими странами капиталистического мира;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обострились противоречия между </a:t>
            </a:r>
            <a:r>
              <a:rPr lang="ru-RU" b="1" dirty="0" smtClean="0"/>
              <a:t>самими </a:t>
            </a:r>
            <a:r>
              <a:rPr lang="ru-RU" b="1" dirty="0" smtClean="0"/>
              <a:t>крупнейшими капиталистическими государствами, а также между ними и «пробуждающимися» странами Востока;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30-е годы расстановку международных политических сил определяла усиливавшаяся агрессия милитаристских государств — Германии, Италии и Японии. </a:t>
            </a:r>
            <a:endParaRPr lang="ru-RU" b="1" dirty="0"/>
          </a:p>
        </p:txBody>
      </p:sp>
      <p:pic>
        <p:nvPicPr>
          <p:cNvPr id="4100" name="Picture 2" descr="C:\Users\Владелец\Desktop\43705rm_41_2406_jpg_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14975" y="1520825"/>
            <a:ext cx="3344863" cy="4837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588" y="55563"/>
            <a:ext cx="3835400" cy="5175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81200" y="838200"/>
            <a:ext cx="5181600" cy="1598613"/>
          </a:xfrm>
          <a:prstGeom prst="rect">
            <a:avLst/>
          </a:prstGeom>
          <a:pattFill prst="ltHorz">
            <a:fgClr>
              <a:srgbClr val="FFFF00"/>
            </a:fgClr>
            <a:bgClr>
              <a:schemeClr val="bg1"/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</a:rPr>
              <a:t>Внешняя политика Советского государства в 20-е гг. имела двойственный характер.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4650" y="3048000"/>
            <a:ext cx="3810000" cy="2971800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</a:rPr>
              <a:t>советская дипломатия прилагала все усилия для установления экономических и дипломатических отношений с капиталистическими странами.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53000" y="3048000"/>
            <a:ext cx="3810000" cy="2819400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</a:rPr>
              <a:t>руководство Коминтерна пыталось разжечь мировую революцию. </a:t>
            </a:r>
          </a:p>
        </p:txBody>
      </p:sp>
      <p:cxnSp>
        <p:nvCxnSpPr>
          <p:cNvPr id="12" name="Прямая со стрелкой 11"/>
          <p:cNvCxnSpPr>
            <a:stCxn id="6" idx="2"/>
            <a:endCxn id="7" idx="0"/>
          </p:cNvCxnSpPr>
          <p:nvPr/>
        </p:nvCxnSpPr>
        <p:spPr>
          <a:xfrm flipH="1">
            <a:off x="2279650" y="2436813"/>
            <a:ext cx="2292350" cy="61118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  <a:endCxn id="8" idx="0"/>
          </p:cNvCxnSpPr>
          <p:nvPr/>
        </p:nvCxnSpPr>
        <p:spPr>
          <a:xfrm>
            <a:off x="4572000" y="2436813"/>
            <a:ext cx="2286000" cy="61118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Внешняя политика СССР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30-е годы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4824" name="Picture 8" descr="http://img-fotki.yandex.ru/get/6444/11206178.315/0_d0e0e_83d405ce_or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45024"/>
            <a:ext cx="2161915" cy="1620000"/>
          </a:xfrm>
          <a:prstGeom prst="rect">
            <a:avLst/>
          </a:prstGeom>
          <a:noFill/>
        </p:spPr>
      </p:pic>
      <p:pic>
        <p:nvPicPr>
          <p:cNvPr id="34828" name="Picture 12" descr="http://www.doodoo.ru/uploads/posts/2008-12/thumbs/ussr-maxpanson-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38000"/>
            <a:ext cx="2425151" cy="1620000"/>
          </a:xfrm>
          <a:prstGeom prst="rect">
            <a:avLst/>
          </a:prstGeom>
          <a:noFill/>
        </p:spPr>
      </p:pic>
      <p:pic>
        <p:nvPicPr>
          <p:cNvPr id="34830" name="Picture 14" descr="https://i.onthe.io/vllkyt1j8q1llnreuo.a2dde9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238000"/>
            <a:ext cx="2463878" cy="1620000"/>
          </a:xfrm>
          <a:prstGeom prst="rect">
            <a:avLst/>
          </a:prstGeom>
          <a:noFill/>
        </p:spPr>
      </p:pic>
      <p:pic>
        <p:nvPicPr>
          <p:cNvPr id="34832" name="Picture 16" descr="http://www.doodoo.ru/uploads/posts/2008-12/ussr-maxpanson-01.jpg"/>
          <p:cNvPicPr>
            <a:picLocks noChangeAspect="1" noChangeArrowheads="1"/>
          </p:cNvPicPr>
          <p:nvPr/>
        </p:nvPicPr>
        <p:blipFill>
          <a:blip r:embed="rId5" cstate="print"/>
          <a:srcRect t="4606"/>
          <a:stretch>
            <a:fillRect/>
          </a:stretch>
        </p:blipFill>
        <p:spPr bwMode="auto">
          <a:xfrm>
            <a:off x="6598287" y="3645024"/>
            <a:ext cx="2545713" cy="1620000"/>
          </a:xfrm>
          <a:prstGeom prst="rect">
            <a:avLst/>
          </a:prstGeom>
          <a:noFill/>
        </p:spPr>
      </p:pic>
      <p:pic>
        <p:nvPicPr>
          <p:cNvPr id="15" name="Picture 2" descr="https://arhano.ru/sites/default/files/asp_lj/8e04845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4821" y="5238000"/>
            <a:ext cx="2419179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 descr="http://www.doodoo.ru/uploads/posts/2008-12/thumbs/ussr-maxpanson-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5238000"/>
            <a:ext cx="2425149" cy="1620000"/>
          </a:xfrm>
          <a:prstGeom prst="rect">
            <a:avLst/>
          </a:prstGeom>
          <a:noFill/>
        </p:spPr>
      </p:pic>
      <p:pic>
        <p:nvPicPr>
          <p:cNvPr id="16" name="Picture 6" descr="http://bosonogoe.ru/uploads/images/1/33d1aa1a4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70860" y="3645024"/>
            <a:ext cx="230114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http://zagony.ru/uploads/posts/2011-02/1297070374_032.jpg"/>
          <p:cNvPicPr>
            <a:picLocks noChangeAspect="1" noChangeArrowheads="1"/>
          </p:cNvPicPr>
          <p:nvPr/>
        </p:nvPicPr>
        <p:blipFill>
          <a:blip r:embed="rId9" cstate="print"/>
          <a:srcRect l="8353" t="14547" r="9852" b="9081"/>
          <a:stretch>
            <a:fillRect/>
          </a:stretch>
        </p:blipFill>
        <p:spPr bwMode="auto">
          <a:xfrm>
            <a:off x="4639114" y="2060848"/>
            <a:ext cx="2237142" cy="1620000"/>
          </a:xfrm>
          <a:prstGeom prst="rect">
            <a:avLst/>
          </a:prstGeom>
          <a:noFill/>
        </p:spPr>
      </p:pic>
      <p:pic>
        <p:nvPicPr>
          <p:cNvPr id="18" name="Picture 16" descr="http://www.doodoo.ru/uploads/posts/2008-12/thumbs/ussr-maxpanson-3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8856" y="2060848"/>
            <a:ext cx="2425152" cy="1620000"/>
          </a:xfrm>
          <a:prstGeom prst="rect">
            <a:avLst/>
          </a:prstGeom>
          <a:noFill/>
        </p:spPr>
      </p:pic>
      <p:pic>
        <p:nvPicPr>
          <p:cNvPr id="20" name="Picture 20" descr="http://zagony.ru/uploads/posts/2011-02/1297070452_04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81757" y="2060848"/>
            <a:ext cx="2349502" cy="1728192"/>
          </a:xfrm>
          <a:prstGeom prst="rect">
            <a:avLst/>
          </a:prstGeom>
          <a:noFill/>
        </p:spPr>
      </p:pic>
      <p:pic>
        <p:nvPicPr>
          <p:cNvPr id="34842" name="Picture 26" descr="http://www.doodoo.ru/uploads/posts/2008-12/thumbs/ussr-maxpanson-9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42857" y="2060848"/>
            <a:ext cx="2301143" cy="1620000"/>
          </a:xfrm>
          <a:prstGeom prst="rect">
            <a:avLst/>
          </a:prstGeom>
          <a:noFill/>
        </p:spPr>
      </p:pic>
      <p:pic>
        <p:nvPicPr>
          <p:cNvPr id="19" name="Picture 18" descr="http://www.doodoo.ru/uploads/posts/2008-12/thumbs/ussr-maxpanson-7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645024"/>
            <a:ext cx="2301139" cy="1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104495577"/>
              </p:ext>
            </p:extLst>
          </p:nvPr>
        </p:nvGraphicFramePr>
        <p:xfrm>
          <a:off x="395536" y="476672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494116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Сформировались очаги международной напряженности: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Европе -  Германия и Италия,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Дальнем Востоке - Япония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507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34082"/>
          </a:xfrm>
        </p:spPr>
        <p:txBody>
          <a:bodyPr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   внешней   политики СССР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150697991"/>
              </p:ext>
            </p:extLst>
          </p:nvPr>
        </p:nvGraphicFramePr>
        <p:xfrm>
          <a:off x="323528" y="1052736"/>
          <a:ext cx="79208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260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4725144"/>
            <a:ext cx="2827040" cy="129614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Нарком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иностранных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М.М. Литвинов </a:t>
            </a:r>
          </a:p>
        </p:txBody>
      </p:sp>
      <p:pic>
        <p:nvPicPr>
          <p:cNvPr id="11270" name="Picture 6" descr="Файл:Maxim litvinov offici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 contrast="18000"/>
          </a:blip>
          <a:srcRect/>
          <a:stretch>
            <a:fillRect/>
          </a:stretch>
        </p:blipFill>
        <p:spPr bwMode="auto">
          <a:xfrm>
            <a:off x="251521" y="332656"/>
            <a:ext cx="2808312" cy="433141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203848" y="609600"/>
            <a:ext cx="5688632" cy="317944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«Новый курс»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Советской дипломатии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многом был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связан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деятельностью нового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наркома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иностранных дел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М.М.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Литвинова (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1930-1939)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1939 году наркомом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становится В.М. Молотов  </a:t>
            </a:r>
          </a:p>
          <a:p>
            <a:pPr algn="ctr">
              <a:defRPr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trimp3.ru/uploads/images/m/o/l/molotov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606906"/>
            <a:ext cx="2376264" cy="307647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07904" y="4581128"/>
            <a:ext cx="2827040" cy="129614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Нарком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иностранных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В.М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Молотов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3131151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404664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Пришедшая в 1933 г. к власти Национал-социалистическая рабочая партия  (НСДАП) развернула подготовку к переделу мира.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464496" cy="2960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8691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171708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Воспользовавшись «молчаливым согласием» европейских стран Германия ввела воинскую повинность и ликвидировала все ограничения на перевооружение.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306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764704"/>
            <a:ext cx="3600400" cy="2259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800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Фашистская Германия наращивает вооружение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988840"/>
            <a:ext cx="5076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 октября вышла из Лиги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наций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692696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 октября 1933 г. Германия покинула конференцию по разоружению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99"/>
          <a:stretch/>
        </p:blipFill>
        <p:spPr bwMode="auto">
          <a:xfrm>
            <a:off x="5868144" y="3356992"/>
            <a:ext cx="299444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3356992"/>
            <a:ext cx="561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В октябре 1935 года фашистская Италия вторглась в Эфиопию и осуществила ее захват.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В 1936 году Италия и Германия оказали поддержку фашистам 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спании, предприняв масштабное вооруженное вмешательство  в гражданскую войну.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642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31032"/>
            <a:ext cx="3384376" cy="25382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05064"/>
            <a:ext cx="3429000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914400"/>
            <a:ext cx="34480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62000" y="914400"/>
            <a:ext cx="297180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1939 – приход к власти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81600" y="5638800"/>
            <a:ext cx="31242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Диктатор Испании генерал Франко 1939-1975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152400"/>
            <a:ext cx="79248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Гражданская война в Испании 1936-1939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61578"/>
            <a:ext cx="4752528" cy="309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115" y="4437112"/>
            <a:ext cx="8442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1935 год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Германия возвращает Саар,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1936 год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производит ремилитаризацию Рейнской области,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1938 год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осуществляет аншлюс (присоединение) Австрии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504" y="332656"/>
            <a:ext cx="4104456" cy="287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440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3032" y="249057"/>
            <a:ext cx="3742895" cy="3130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208" y="249057"/>
            <a:ext cx="4515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Япония, вынашивая  планы создания «Великой Азии», в 1931-1932 гг. аннексировала Маньчжурию,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вплотную приблизившись к границам СССР.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09" y="2609349"/>
            <a:ext cx="4037874" cy="2978075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096" y="594928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1937 году Япония начала войну против Китая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5" y="3933056"/>
            <a:ext cx="41596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Принадлежавшая СССР КВЖД оказалась на территории контролируемой Японией.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728356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5915000" cy="3528392"/>
          </a:xfrm>
        </p:spPr>
        <p:txBody>
          <a:bodyPr rtlCol="0">
            <a:normAutofit fontScale="92500" lnSpcReduction="10000"/>
          </a:bodyPr>
          <a:lstStyle/>
          <a:p>
            <a:pPr marL="269875" indent="-2698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Первым внешнеполитическим актом был </a:t>
            </a:r>
            <a:r>
              <a:rPr lang="ru-RU" b="1" dirty="0" smtClean="0">
                <a:solidFill>
                  <a:srgbClr val="FF0000"/>
                </a:solidFill>
              </a:rPr>
              <a:t>«Декрет о </a:t>
            </a:r>
            <a:r>
              <a:rPr lang="ru-RU" b="1" dirty="0" smtClean="0">
                <a:solidFill>
                  <a:srgbClr val="FF0000"/>
                </a:solidFill>
              </a:rPr>
              <a:t>мире»</a:t>
            </a:r>
          </a:p>
          <a:p>
            <a:pPr marL="269875" indent="-2698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3 </a:t>
            </a:r>
            <a:r>
              <a:rPr lang="ru-RU" b="1" dirty="0" smtClean="0">
                <a:solidFill>
                  <a:srgbClr val="FF0000"/>
                </a:solidFill>
              </a:rPr>
              <a:t>марта 1918 года </a:t>
            </a:r>
            <a:r>
              <a:rPr lang="ru-RU" b="1" dirty="0" smtClean="0"/>
              <a:t>был подписан </a:t>
            </a:r>
            <a:r>
              <a:rPr lang="ru-RU" b="1" dirty="0" smtClean="0">
                <a:solidFill>
                  <a:srgbClr val="FF0000"/>
                </a:solidFill>
              </a:rPr>
              <a:t>Брестский мир </a:t>
            </a:r>
            <a:r>
              <a:rPr lang="ru-RU" b="1" dirty="0" smtClean="0"/>
              <a:t>– мирный договором между представителями Советской России и представителями Центральных Держав, который ознаменовал поражение и выход России из Первой мировой войны.</a:t>
            </a:r>
          </a:p>
          <a:p>
            <a:pPr marL="269875" indent="-2698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4005064"/>
            <a:ext cx="6192688" cy="2852936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/>
              <a:t>«Большевики – подлые и в высшей степени противные люди, но это не помешало нам навязать им Брестский мир. </a:t>
            </a:r>
            <a:r>
              <a:rPr lang="ru-RU" b="1" i="1" dirty="0" smtClean="0"/>
              <a:t>Мы не </a:t>
            </a:r>
            <a:r>
              <a:rPr lang="ru-RU" b="1" i="1" dirty="0" smtClean="0"/>
              <a:t>сотрудничаем с </a:t>
            </a:r>
            <a:r>
              <a:rPr lang="ru-RU" b="1" i="1" dirty="0" smtClean="0"/>
              <a:t>ними, а используем их. Это политично, и это – политика» </a:t>
            </a:r>
          </a:p>
        </p:txBody>
      </p:sp>
      <p:pic>
        <p:nvPicPr>
          <p:cNvPr id="3078" name="Picture 6" descr="http://images-mediawiki-sites.thefullwiki.org/00/2/1/1/81596841236650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861048"/>
            <a:ext cx="1800200" cy="20282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00192" y="5934670"/>
            <a:ext cx="2843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Пауль</a:t>
            </a:r>
            <a:r>
              <a:rPr lang="ru-RU" b="1" dirty="0" smtClean="0"/>
              <a:t> </a:t>
            </a:r>
            <a:r>
              <a:rPr lang="ru-RU" b="1" dirty="0" smtClean="0"/>
              <a:t>фон </a:t>
            </a:r>
            <a:r>
              <a:rPr lang="ru-RU" b="1" dirty="0" err="1" smtClean="0"/>
              <a:t>Хинце</a:t>
            </a:r>
            <a:endParaRPr lang="ru-RU" b="1" dirty="0" smtClean="0"/>
          </a:p>
          <a:p>
            <a:pPr algn="ctr"/>
            <a:r>
              <a:rPr lang="ru-RU" dirty="0" smtClean="0"/>
              <a:t>Немецкий чиновник, дипломат </a:t>
            </a:r>
            <a:r>
              <a:rPr lang="ru-RU" dirty="0"/>
              <a:t>и политик</a:t>
            </a:r>
          </a:p>
        </p:txBody>
      </p:sp>
      <p:pic>
        <p:nvPicPr>
          <p:cNvPr id="3080" name="Picture 8" descr="http://sovposters.ru/2010/2/15/6849rm_25_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6632"/>
            <a:ext cx="2384651" cy="3705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94499"/>
            <a:ext cx="5256584" cy="3940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5517232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Министры иностранных дел стран «Антикоминтерновского пакта». </a:t>
            </a: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Слева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направо: Г.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Чиано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(Италия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), </a:t>
            </a: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Риббентроп (Германия), Х.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Осима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(Япония).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1663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1936 г.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Германия и Япония заключила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«Антикоминтерновский пакт»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к которому в 1937 г. Присоединилась Италия.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663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274638"/>
            <a:ext cx="7620000" cy="41805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Меры, предпринятые СССР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08720"/>
            <a:ext cx="8208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1933 г.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установление дипломатических отношений  между СССР и США, начало торгово-экономических связей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1934 г.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Советский Союз принят в Лигу Наций и стал постоянным членом ее Совета.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9745" y="2847712"/>
            <a:ext cx="3706384" cy="25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412993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1935 г.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между СССР и Францией, СССР и Чехословакией подписаны договоры о взаимопомощи на случай любой агрессии против них в Европе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2327" y="3071933"/>
            <a:ext cx="4012318" cy="213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758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30213" y="1628800"/>
            <a:ext cx="4943475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7495" y="188640"/>
            <a:ext cx="8208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1936-1938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гг. СССР оказал помощь правительству Народного фронта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спании оружием и военными специалистами в его борьбе с генералом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Ф.Франко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34" y="5962101"/>
            <a:ext cx="865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Англия, Франция и США  придерживались нейтралитета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842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630" y="274638"/>
            <a:ext cx="7620000" cy="63408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Военные конфликты между СССР и Японией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892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 июля 1938 г. Япония потребовала от СССР передачи Японии сопки Заозерная.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29 июля 1938 г. Япония напала на СССР в районе озера Хасан.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32040" y="2492896"/>
            <a:ext cx="3324493" cy="2610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66" y="2514846"/>
            <a:ext cx="3735237" cy="26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8002" y="5751901"/>
            <a:ext cx="8092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 августа 1938 г. Было подписано перемирие.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Границы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СССР были восстановлены.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523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480" y="188640"/>
            <a:ext cx="82029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1939 г.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вторжение Японии в Монголию.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СССР оказал военную помощь Монголии. Вооружённый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конфликт,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продолжавшийся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весны по осень 1939 года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реки Халхин-Гол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территории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Монголии, закончился разгромом японских войск.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5773" y="2132856"/>
            <a:ext cx="316835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64" y="2852936"/>
            <a:ext cx="1879709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665" y="3550121"/>
            <a:ext cx="3052573" cy="2039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48472" y="57332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Д. А. Медведев вручает российские награды ветеранам Халхин-Гола (Улан-Батор, 2009)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0040" y="5589240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Комдив Г. Жуков на Халхин-Голе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60640" y="2399929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Советские танки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925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34" y="188640"/>
            <a:ext cx="8458446" cy="64807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Мюнхенское   соглашение, 1939 г.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6165305"/>
            <a:ext cx="892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Чехословакия передала Германии Судетскую область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878" y="764704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60702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 время подписания Мюнхенского соглашения. Слева направо: Чемберлен, Даладье, Гитлер,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Муссолини.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494" y="3140968"/>
            <a:ext cx="7104608" cy="2895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4138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609" y="0"/>
            <a:ext cx="918261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98036"/>
            <a:ext cx="8640960" cy="3046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Германия, осуществляя захват Чехословакии (план «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Грюн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»), могла выставить 30 дивизий.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Чехословакия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имела 45 дивизий, 1582 самолета, 469 танков и другое вооружение. 100 дивизий могла выставить Франция.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Однако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придерживаясь политики умиротворения, Англия и Франция, отводя угрозу немецкой агрессии от себя, направляли ее на Восток.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543" y="4797152"/>
            <a:ext cx="8418921" cy="181588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 марта 1939 года гитлеровцами была оккупирована вся Чехословакия, которая с этого момента перестала существовать как самостоятельное государство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865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Пакт Молотова-Риббентропа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4586352"/>
            <a:ext cx="84249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Договор о ненападении между СССР и Германией, заключенный 23 августа 1939 г.,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был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заключен сроком на 10 лет и имел секретные приложения, в которых предусматривался раздел Восточной Европы на сферы влияния Германии и СССР.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078" y="908720"/>
            <a:ext cx="550320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7836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897769775"/>
              </p:ext>
            </p:extLst>
          </p:nvPr>
        </p:nvGraphicFramePr>
        <p:xfrm>
          <a:off x="251520" y="404664"/>
          <a:ext cx="806489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65917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найдя поддержки европейских государств по вопросу создания системы коллективной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безопасности , СССР был вынужден пойти на союз с главным агрессором – фашистской Германией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551162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0215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/>
          <a:srcRect b="3629"/>
          <a:stretch>
            <a:fillRect/>
          </a:stretch>
        </p:blipFill>
        <p:spPr bwMode="auto">
          <a:xfrm>
            <a:off x="395288" y="549275"/>
            <a:ext cx="8458200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9713" y="-23813"/>
            <a:ext cx="3938587" cy="4937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550025"/>
            <a:ext cx="9185275" cy="3079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/>
              <a:t>В.И. Ленин в президиуме I конгресса Коминтерна. Москва. Кремль. 1919 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838200"/>
            <a:ext cx="8458200" cy="230822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u="sng" dirty="0">
                <a:solidFill>
                  <a:prstClr val="black"/>
                </a:solidFill>
              </a:rPr>
              <a:t>Задача</a:t>
            </a:r>
            <a:r>
              <a:rPr lang="ru-RU" sz="2400" b="1" dirty="0">
                <a:solidFill>
                  <a:prstClr val="black"/>
                </a:solidFill>
              </a:rPr>
              <a:t>: создать единый центр по руководству мировой революцией. Ведущая роль в нем должна принадлежать большевикам как зачинателям революционного пожара. Под руководством этого центра в каждой стране будут действовать новые, связанные в единое целое революционные партии</a:t>
            </a:r>
            <a:endParaRPr lang="ru-RU" sz="2400" dirty="0"/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381000" y="3587750"/>
            <a:ext cx="8458200" cy="1939925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prstClr val="black"/>
                </a:solidFill>
              </a:rPr>
              <a:t>Конгресс принял Манифест к пролетариям всего мира, в котором призвал рабочих объединиться на принципах пролетарского интернационализма в революционной борьбе за свержение буржуазии и установление диктатуры пролетариата.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/>
          <a:srcRect l="4437" t="3896" r="5380" b="2374"/>
          <a:stretch>
            <a:fillRect/>
          </a:stretch>
        </p:blipFill>
        <p:spPr bwMode="auto">
          <a:xfrm>
            <a:off x="228600" y="290513"/>
            <a:ext cx="2039144" cy="284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39752" y="290513"/>
            <a:ext cx="6489923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</a:rPr>
              <a:t>II конгресс сформировал руководящий орган Коминтерна — Исполнительный комитет (ИККИ). Его возглавил Г. Е. Зиновьев.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3694380"/>
            <a:ext cx="2483768" cy="30469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</a:rPr>
              <a:t>Коминтерн создавался как объединенный штаб </a:t>
            </a:r>
            <a:r>
              <a:rPr lang="ru-RU" sz="2400" b="1" dirty="0" smtClean="0">
                <a:solidFill>
                  <a:prstClr val="black"/>
                </a:solidFill>
              </a:rPr>
              <a:t>компартий </a:t>
            </a:r>
            <a:r>
              <a:rPr lang="ru-RU" sz="2400" b="1" dirty="0">
                <a:solidFill>
                  <a:prstClr val="black"/>
                </a:solidFill>
              </a:rPr>
              <a:t>по организации мировой революции.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212976"/>
            <a:ext cx="1619672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</a:rPr>
              <a:t>Г.Е. Зиновьев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6307714" cy="478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27784" y="6501780"/>
            <a:ext cx="6516216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400" b="1" dirty="0" err="1"/>
              <a:t>В.И.Ленин</a:t>
            </a:r>
            <a:r>
              <a:rPr lang="ru-RU" sz="1400" b="1" dirty="0"/>
              <a:t> среди делегатов 2-го Конгресса Коминтерна в Петрограде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+mn-cs"/>
              </a:rPr>
              <a:t>2. Выход 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+mn-cs"/>
              </a:rPr>
              <a:t>Советской страны из международной изоляции.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4016" y="620688"/>
            <a:ext cx="8820472" cy="208823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/>
              <a:t>В начале 20-х годов Запад смягчил свою непримиримую позицию по отношению к Советской России. Этому способствовали провал прямой военной интервенции, усилившийся кризис перепроизводства и рост рабочего движения в капиталистических странах. </a:t>
            </a:r>
            <a:endParaRPr lang="ru-RU" sz="2400" b="1" i="1" dirty="0"/>
          </a:p>
        </p:txBody>
      </p:sp>
      <p:pic>
        <p:nvPicPr>
          <p:cNvPr id="14338" name="Picture 2" descr="http://static.biblioclub.ru/art_portal/pictures/489/489364/jpna27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20000"/>
          </a:blip>
          <a:srcRect/>
          <a:stretch>
            <a:fillRect/>
          </a:stretch>
        </p:blipFill>
        <p:spPr bwMode="auto">
          <a:xfrm>
            <a:off x="179512" y="2708920"/>
            <a:ext cx="430290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http://spicekraftjlt.com/photo/56b766fce29a1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4560601" y="2708920"/>
            <a:ext cx="4403887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+mn-cs"/>
              </a:rPr>
              <a:t>2. Выход 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+mn-cs"/>
              </a:rPr>
              <a:t>Советской страны из международной изоляции.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915816" y="836713"/>
            <a:ext cx="6228184" cy="252028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/>
              <a:t>Введение </a:t>
            </a:r>
            <a:r>
              <a:rPr lang="ru-RU" sz="2400" b="1" i="1" dirty="0" smtClean="0"/>
              <a:t>нэпа было расценено европейскими правительствами как ослабление большевистской политической системы и фактор, открывающий возможность для экономического сотрудничества. </a:t>
            </a:r>
            <a:endParaRPr lang="ru-RU" sz="2400" b="1" i="1" dirty="0"/>
          </a:p>
        </p:txBody>
      </p:sp>
      <p:pic>
        <p:nvPicPr>
          <p:cNvPr id="1026" name="Picture 2" descr="http://xn----7sbabhehk3aawjxajiqlqdvkh21a.xn--p1ai/wp-content/uploads/2016/03/%D0%9D%D0%AD%D0%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142" y="3284984"/>
            <a:ext cx="4217338" cy="3312368"/>
          </a:xfrm>
          <a:prstGeom prst="rect">
            <a:avLst/>
          </a:prstGeom>
          <a:noFill/>
        </p:spPr>
      </p:pic>
      <p:pic>
        <p:nvPicPr>
          <p:cNvPr id="1028" name="Picture 4" descr="http://panoptikon.org/images/001ktcz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2665742" cy="3817343"/>
          </a:xfrm>
          <a:prstGeom prst="rect">
            <a:avLst/>
          </a:prstGeom>
          <a:noFill/>
        </p:spPr>
      </p:pic>
      <p:sp>
        <p:nvSpPr>
          <p:cNvPr id="6" name="Содержимое 1"/>
          <p:cNvSpPr txBox="1">
            <a:spLocks/>
          </p:cNvSpPr>
          <p:nvPr/>
        </p:nvSpPr>
        <p:spPr bwMode="auto">
          <a:xfrm>
            <a:off x="144016" y="4509120"/>
            <a:ext cx="4572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 своей стороны, Советская Россия нуждалась в помощи развитых капиталистических стран для восстановлении разрушенного народного хозяйства.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+mn-cs"/>
              </a:rPr>
              <a:t>2. Выход 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+mn-cs"/>
              </a:rPr>
              <a:t>Советской страны из международной изоляции.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77688" y="692696"/>
            <a:ext cx="5590456" cy="616530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/>
              <a:t>С 1918 по 1928 г. Чичерин стоял во главе Народного комиссариата иностранных дел и в значительной степени именно благодаря его опыту, квалификации, знанию международного права и связям с зарубежными внешнеполитическими ведомствами взаимоотношения между Советской Россией и зарубежными странами постепенно стали </a:t>
            </a:r>
            <a:r>
              <a:rPr lang="ru-RU" sz="2800" b="1" i="1" dirty="0" smtClean="0"/>
              <a:t>налаживаться</a:t>
            </a:r>
            <a:endParaRPr lang="ru-RU" sz="2800" b="1" i="1" dirty="0"/>
          </a:p>
        </p:txBody>
      </p:sp>
      <p:pic>
        <p:nvPicPr>
          <p:cNvPr id="30722" name="Picture 2" descr="http://history-5.narod.ru/chicherin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940724"/>
            <a:ext cx="2880320" cy="40004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12160" y="5013176"/>
            <a:ext cx="2843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Наркомом иностранных дел Советской России </a:t>
            </a:r>
            <a:r>
              <a:rPr lang="ru-RU" b="1" dirty="0" smtClean="0"/>
              <a:t>Георгий </a:t>
            </a:r>
            <a:r>
              <a:rPr lang="ru-RU" b="1" dirty="0" smtClean="0"/>
              <a:t>Васильевич</a:t>
            </a:r>
            <a:r>
              <a:rPr lang="ru-RU" dirty="0" smtClean="0"/>
              <a:t> </a:t>
            </a:r>
            <a:endParaRPr lang="ru-RU" dirty="0" smtClean="0"/>
          </a:p>
          <a:p>
            <a:pPr algn="ctr"/>
            <a:r>
              <a:rPr lang="ru-RU" b="1" dirty="0" smtClean="0"/>
              <a:t>ЧИЧЕРИН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+mn-cs"/>
              </a:rPr>
              <a:t>2. Выход 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+mn-ea"/>
                <a:cs typeface="+mn-cs"/>
              </a:rPr>
              <a:t>Советской страны из международной изоляции.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1252736"/>
          </a:xfrm>
        </p:spPr>
        <p:txBody>
          <a:bodyPr rtlCol="0">
            <a:normAutofit/>
          </a:bodyPr>
          <a:lstStyle/>
          <a:p>
            <a:pPr marL="82550" indent="26988" algn="ctr" eaLnBrk="1" fontAlgn="auto" hangingPunct="1">
              <a:spcAft>
                <a:spcPts val="0"/>
              </a:spcAft>
              <a:buNone/>
              <a:defRPr/>
            </a:pPr>
            <a:r>
              <a:rPr lang="ru-RU" sz="2800" b="1" i="1" dirty="0" smtClean="0"/>
              <a:t>Нормализация отношений советского государства с европейскими странами началась с торговли</a:t>
            </a:r>
            <a:endParaRPr lang="ru-RU" sz="2800" b="1" i="1" dirty="0"/>
          </a:p>
        </p:txBody>
      </p:sp>
      <p:sp>
        <p:nvSpPr>
          <p:cNvPr id="8" name="Содержимое 1"/>
          <p:cNvSpPr txBox="1">
            <a:spLocks/>
          </p:cNvSpPr>
          <p:nvPr/>
        </p:nvSpPr>
        <p:spPr bwMode="auto">
          <a:xfrm>
            <a:off x="144016" y="1772816"/>
            <a:ext cx="87484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66928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1920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г. - первые международные акты — мирные договоры  - подписаны РСФСР  с Эстонией, Литвой, Латвией и Финляндией</a:t>
            </a:r>
          </a:p>
          <a:p>
            <a:pPr marL="566928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март 1921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 - заключено торговое соглашение с Великобританией</a:t>
            </a:r>
          </a:p>
          <a:p>
            <a:pPr marL="566928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май 1921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 - советско-германское торговое соглашение</a:t>
            </a:r>
          </a:p>
          <a:p>
            <a:pPr marL="566928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1921 г.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торговые соглашения </a:t>
            </a:r>
          </a:p>
          <a:p>
            <a:pPr marL="566928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smtClean="0">
                <a:latin typeface="+mn-lt"/>
              </a:rPr>
              <a:t>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Норвегией, Италией</a:t>
            </a:r>
          </a:p>
          <a:p>
            <a:pPr marL="566928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Всего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 торговых договоров </a:t>
            </a:r>
          </a:p>
          <a:p>
            <a:pPr marL="566928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ведущими странами Европы </a:t>
            </a:r>
          </a:p>
          <a:p>
            <a:pPr marL="566928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1921 год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www.histrodamus.ee/upload/files/uus5/rahu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16720"/>
            <a:ext cx="3697238" cy="252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1822</Words>
  <Application>Microsoft Office PowerPoint</Application>
  <PresentationFormat>Экран (4:3)</PresentationFormat>
  <Paragraphs>167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Внешняя политика СССР  в 20-е – 30-е годы</vt:lpstr>
      <vt:lpstr>Внешнеполитическая обстановка</vt:lpstr>
      <vt:lpstr>Слайд 3</vt:lpstr>
      <vt:lpstr>Слайд 4</vt:lpstr>
      <vt:lpstr>Слайд 5</vt:lpstr>
      <vt:lpstr>2. Выход Советской страны из международной изоляции.</vt:lpstr>
      <vt:lpstr>2. Выход Советской страны из международной изоляции.</vt:lpstr>
      <vt:lpstr>2. Выход Советской страны из международной изоляции.</vt:lpstr>
      <vt:lpstr>2. Выход Советской страны из международной изоляции.</vt:lpstr>
      <vt:lpstr>2. Выход Советской страны из международной изоляции.</vt:lpstr>
      <vt:lpstr>Слайд 11</vt:lpstr>
      <vt:lpstr>Слайд 12</vt:lpstr>
      <vt:lpstr>Слайд 13</vt:lpstr>
      <vt:lpstr>.</vt:lpstr>
      <vt:lpstr>Слайд 15</vt:lpstr>
      <vt:lpstr>Слайд 16</vt:lpstr>
      <vt:lpstr>Слайд 17</vt:lpstr>
      <vt:lpstr>Слайд 18</vt:lpstr>
      <vt:lpstr>Слайд 19</vt:lpstr>
      <vt:lpstr>Слайд 20</vt:lpstr>
      <vt:lpstr>Внешняя политика СССР в 30-е годы</vt:lpstr>
      <vt:lpstr>Слайд 22</vt:lpstr>
      <vt:lpstr>Задачи   внешней   политики СССР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Меры, предпринятые СССР</vt:lpstr>
      <vt:lpstr>Слайд 32</vt:lpstr>
      <vt:lpstr>Военные конфликты между СССР и Японией</vt:lpstr>
      <vt:lpstr>Слайд 34</vt:lpstr>
      <vt:lpstr>Мюнхенское   соглашение, 1939 г.</vt:lpstr>
      <vt:lpstr>Слайд 36</vt:lpstr>
      <vt:lpstr>Пакт Молотова-Риббентропа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 СССР в 20-е годы XX века</dc:title>
  <dc:creator>Леонид</dc:creator>
  <cp:lastModifiedBy>МВФ</cp:lastModifiedBy>
  <cp:revision>88</cp:revision>
  <dcterms:modified xsi:type="dcterms:W3CDTF">2017-02-06T23:06:19Z</dcterms:modified>
</cp:coreProperties>
</file>