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1596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BCCF21-B7AB-4108-B6C2-2EF4FD777B9E}" type="datetimeFigureOut">
              <a:rPr lang="ru-RU" smtClean="0"/>
              <a:t>22.04.2015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1FF871-8470-418E-AFAF-CD560FF87F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4567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22.04.2015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22.04.2015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22.04.2015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22.04.2015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22.04.2015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22.04.2015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584175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Государственное бюджетное профессиональное учреждение</a:t>
            </a:r>
            <a:b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«Курганский базовый медицинский колледж»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132856"/>
            <a:ext cx="8820472" cy="4392488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«Основные принципы лечения психических заболеваний»</a:t>
            </a:r>
          </a:p>
          <a:p>
            <a:endParaRPr lang="ru-RU" dirty="0">
              <a:solidFill>
                <a:schemeClr val="tx1"/>
              </a:solidFill>
            </a:endParaRPr>
          </a:p>
          <a:p>
            <a:pPr algn="r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Работа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выполнена</a:t>
            </a:r>
          </a:p>
          <a:p>
            <a:pPr algn="r"/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Студенткой группы 212</a:t>
            </a:r>
          </a:p>
          <a:p>
            <a:pPr algn="r"/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Специальности «Лечебное дело»</a:t>
            </a:r>
          </a:p>
          <a:p>
            <a:pPr algn="r"/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Смолиной Анастасией Андреевной</a:t>
            </a:r>
          </a:p>
          <a:p>
            <a:endParaRPr lang="ru-RU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5774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ЭЛЕКТРОСУДОРОЖНАЯ ТЕРАПИЯ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980728"/>
            <a:ext cx="7467600" cy="2304256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	Электросудорожная </a:t>
            </a:r>
            <a:r>
              <a:rPr lang="ru-RU" dirty="0"/>
              <a:t>терапия  показана при затяжных </a:t>
            </a:r>
            <a:r>
              <a:rPr lang="ru-RU" dirty="0" smtClean="0"/>
              <a:t>депрессивных </a:t>
            </a:r>
            <a:r>
              <a:rPr lang="ru-RU" dirty="0"/>
              <a:t>состояниях в рамках шизофрении, </a:t>
            </a:r>
            <a:r>
              <a:rPr lang="ru-RU" dirty="0" smtClean="0"/>
              <a:t>маниакально-депрессивного </a:t>
            </a:r>
            <a:r>
              <a:rPr lang="ru-RU" dirty="0"/>
              <a:t>психоза,  инволюционной </a:t>
            </a:r>
            <a:r>
              <a:rPr lang="ru-RU" dirty="0" smtClean="0"/>
              <a:t>меланхолии, </a:t>
            </a:r>
            <a:r>
              <a:rPr lang="ru-RU" dirty="0"/>
              <a:t>при </a:t>
            </a:r>
            <a:r>
              <a:rPr lang="ru-RU" dirty="0" smtClean="0"/>
              <a:t>неэффективности других </a:t>
            </a:r>
            <a:r>
              <a:rPr lang="ru-RU" dirty="0"/>
              <a:t>методов лечения.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3287973"/>
            <a:ext cx="4195469" cy="3140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140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7467600" cy="2088232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Сконструированы </a:t>
            </a:r>
            <a:r>
              <a:rPr lang="ru-RU" dirty="0"/>
              <a:t>специальные аппараты,  позволяющие </a:t>
            </a:r>
            <a:r>
              <a:rPr lang="ru-RU" dirty="0" smtClean="0"/>
              <a:t>точно дозировать </a:t>
            </a:r>
            <a:r>
              <a:rPr lang="ru-RU" dirty="0"/>
              <a:t>напряжение подаваемого к электродам тока  и </a:t>
            </a:r>
            <a:r>
              <a:rPr lang="ru-RU" dirty="0" smtClean="0"/>
              <a:t>время его </a:t>
            </a:r>
            <a:r>
              <a:rPr lang="ru-RU" dirty="0"/>
              <a:t>воздействия. Обычно напряжение составляет 90-120 в, </a:t>
            </a:r>
            <a:r>
              <a:rPr lang="ru-RU" dirty="0" smtClean="0"/>
              <a:t>время </a:t>
            </a:r>
            <a:r>
              <a:rPr lang="ru-RU" dirty="0"/>
              <a:t>воздействия от 0,4 до 0,8 сек.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13" y="3284984"/>
            <a:ext cx="3989633" cy="29523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8075" y="2636912"/>
            <a:ext cx="3822101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681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4330824" cy="626469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/>
              <a:t>	Судорожный </a:t>
            </a:r>
            <a:r>
              <a:rPr lang="ru-RU" dirty="0"/>
              <a:t>припадок  наступает мгновенно и длится </a:t>
            </a:r>
            <a:r>
              <a:rPr lang="ru-RU" dirty="0" smtClean="0"/>
              <a:t>около минуты</a:t>
            </a:r>
            <a:r>
              <a:rPr lang="ru-RU" dirty="0"/>
              <a:t>. Обычно проводится 3-5 сеансов с большими  </a:t>
            </a:r>
            <a:r>
              <a:rPr lang="ru-RU" dirty="0" smtClean="0"/>
              <a:t>электросудорожными </a:t>
            </a:r>
            <a:r>
              <a:rPr lang="ru-RU" dirty="0"/>
              <a:t>припадками. В последние годы в связи с введением </a:t>
            </a:r>
            <a:r>
              <a:rPr lang="ru-RU" dirty="0" smtClean="0"/>
              <a:t>в психиатрическую </a:t>
            </a:r>
            <a:r>
              <a:rPr lang="ru-RU" dirty="0"/>
              <a:t>практику новых модификаций метода  (</a:t>
            </a:r>
            <a:r>
              <a:rPr lang="ru-RU" dirty="0" smtClean="0"/>
              <a:t>применение </a:t>
            </a:r>
            <a:r>
              <a:rPr lang="ru-RU" dirty="0" err="1" smtClean="0"/>
              <a:t>миорелаксантов</a:t>
            </a:r>
            <a:r>
              <a:rPr lang="ru-RU" dirty="0"/>
              <a:t>,  наркоза  и  др.) значительно </a:t>
            </a:r>
            <a:r>
              <a:rPr lang="ru-RU" dirty="0" smtClean="0"/>
              <a:t>уменьшилась возможность </a:t>
            </a:r>
            <a:r>
              <a:rPr lang="ru-RU" dirty="0"/>
              <a:t>серьезных осложнений,  что заметно  сузило  </a:t>
            </a:r>
            <a:r>
              <a:rPr lang="ru-RU" dirty="0" smtClean="0"/>
              <a:t>круг противопоказаний </a:t>
            </a:r>
            <a:r>
              <a:rPr lang="ru-RU" dirty="0"/>
              <a:t>к </a:t>
            </a:r>
            <a:r>
              <a:rPr lang="ru-RU" dirty="0" smtClean="0"/>
              <a:t>применению электросудорожной </a:t>
            </a:r>
            <a:r>
              <a:rPr lang="ru-RU" dirty="0"/>
              <a:t>терапии.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8922" y="476672"/>
            <a:ext cx="3564396" cy="23762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3277" y="2996952"/>
            <a:ext cx="3560041" cy="2656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465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1805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ПИРОГЕННАЯ ТЕРАПИЯ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908720"/>
            <a:ext cx="7467600" cy="46805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Терапевтическое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действие при  этом  методе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обусловлено искусственно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вызываемым  повышением температуры тела.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достижения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гипертермии обычно используется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сульфозин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(стерильный 1-2 %  раствор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возгоночной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серы 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персиковом масле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). Через  несколько часов после инъекции препарата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температура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тела повышается.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побочных  явлений и осложнений следует отметить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сердечно-сосудистую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недостаточность на  фоне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фебрильного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статуса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озноб, инфильтраты в местах инъекций.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5209223"/>
            <a:ext cx="2153816" cy="1435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742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ПСИХОФАРМАКОТЕРАПИЯ ПСИХИЧЕСКИХ РАССТРОЙСТВ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7467600" cy="52051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I. </a:t>
            </a:r>
            <a:r>
              <a:rPr lang="ru-RU" dirty="0" err="1" smtClean="0"/>
              <a:t>Психолептики</a:t>
            </a:r>
            <a:r>
              <a:rPr lang="ru-RU" dirty="0" smtClean="0"/>
              <a:t> </a:t>
            </a:r>
            <a:r>
              <a:rPr lang="ru-RU" dirty="0"/>
              <a:t>- вещества, снижающие </a:t>
            </a:r>
            <a:r>
              <a:rPr lang="ru-RU" dirty="0" smtClean="0"/>
              <a:t>психическую </a:t>
            </a:r>
            <a:r>
              <a:rPr lang="ru-RU" dirty="0"/>
              <a:t>активность</a:t>
            </a:r>
            <a:r>
              <a:rPr lang="ru-RU" dirty="0" smtClean="0"/>
              <a:t>:</a:t>
            </a:r>
          </a:p>
          <a:p>
            <a:pPr marL="0" indent="0">
              <a:buNone/>
            </a:pPr>
            <a:r>
              <a:rPr lang="ru-RU" dirty="0" smtClean="0"/>
              <a:t>а</a:t>
            </a:r>
            <a:r>
              <a:rPr lang="ru-RU" dirty="0"/>
              <a:t>) нейролептики </a:t>
            </a:r>
            <a:r>
              <a:rPr lang="ru-RU" dirty="0" smtClean="0"/>
              <a:t>-  снижают психическую </a:t>
            </a:r>
            <a:r>
              <a:rPr lang="ru-RU" dirty="0"/>
              <a:t>активность без нарушения </a:t>
            </a:r>
            <a:r>
              <a:rPr lang="ru-RU" dirty="0" smtClean="0"/>
              <a:t>сознания (</a:t>
            </a:r>
            <a:r>
              <a:rPr lang="ru-RU" dirty="0" err="1" smtClean="0"/>
              <a:t>Аминазин</a:t>
            </a:r>
            <a:r>
              <a:rPr lang="ru-RU" dirty="0" smtClean="0"/>
              <a:t>, </a:t>
            </a:r>
            <a:r>
              <a:rPr lang="ru-RU" dirty="0" err="1" smtClean="0"/>
              <a:t>Тизерцин</a:t>
            </a:r>
            <a:r>
              <a:rPr lang="ru-RU" dirty="0" smtClean="0"/>
              <a:t>, </a:t>
            </a:r>
            <a:r>
              <a:rPr lang="ru-RU" dirty="0" err="1" smtClean="0"/>
              <a:t>Лепонекс</a:t>
            </a:r>
            <a:r>
              <a:rPr lang="ru-RU" dirty="0" smtClean="0"/>
              <a:t>, </a:t>
            </a:r>
            <a:r>
              <a:rPr lang="ru-RU" dirty="0" err="1" smtClean="0"/>
              <a:t>Меллерил</a:t>
            </a:r>
            <a:r>
              <a:rPr lang="ru-RU" dirty="0" smtClean="0"/>
              <a:t> и </a:t>
            </a:r>
            <a:r>
              <a:rPr lang="ru-RU" dirty="0" err="1" smtClean="0"/>
              <a:t>др</a:t>
            </a:r>
            <a:r>
              <a:rPr lang="ru-RU" dirty="0" smtClean="0"/>
              <a:t>);</a:t>
            </a:r>
            <a:r>
              <a:rPr lang="ru-RU" dirty="0"/>
              <a:t>	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б</a:t>
            </a:r>
            <a:r>
              <a:rPr lang="ru-RU" dirty="0"/>
              <a:t>) </a:t>
            </a:r>
            <a:r>
              <a:rPr lang="ru-RU" dirty="0" smtClean="0"/>
              <a:t>Транквилизаторы - </a:t>
            </a:r>
            <a:r>
              <a:rPr lang="ru-RU" dirty="0"/>
              <a:t>нормализуют эмоциональные </a:t>
            </a:r>
            <a:r>
              <a:rPr lang="ru-RU" dirty="0" smtClean="0"/>
              <a:t>проявления </a:t>
            </a:r>
            <a:r>
              <a:rPr lang="ru-RU" dirty="0"/>
              <a:t>личности,  устраняют тревогу, напряженность, страхи, </a:t>
            </a:r>
            <a:r>
              <a:rPr lang="ru-RU" dirty="0" smtClean="0"/>
              <a:t>отмечающиеся </a:t>
            </a:r>
            <a:r>
              <a:rPr lang="ru-RU" dirty="0"/>
              <a:t>при различных невротических и так называемых пограничных состояниях (</a:t>
            </a:r>
            <a:r>
              <a:rPr lang="ru-RU" dirty="0" err="1" smtClean="0"/>
              <a:t>Лоразепам</a:t>
            </a:r>
            <a:r>
              <a:rPr lang="ru-RU" dirty="0"/>
              <a:t>, </a:t>
            </a:r>
            <a:r>
              <a:rPr lang="ru-RU" dirty="0" err="1" smtClean="0"/>
              <a:t>Атаракс</a:t>
            </a:r>
            <a:r>
              <a:rPr lang="ru-RU" dirty="0"/>
              <a:t>, </a:t>
            </a:r>
            <a:r>
              <a:rPr lang="ru-RU" dirty="0" err="1" smtClean="0"/>
              <a:t>Феназепам</a:t>
            </a:r>
            <a:r>
              <a:rPr lang="ru-RU" dirty="0" smtClean="0"/>
              <a:t> и </a:t>
            </a:r>
            <a:r>
              <a:rPr lang="ru-RU" dirty="0" err="1" smtClean="0"/>
              <a:t>др</a:t>
            </a:r>
            <a:r>
              <a:rPr lang="ru-RU" dirty="0" smtClean="0"/>
              <a:t>).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4756043"/>
            <a:ext cx="2035944" cy="20359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224" y="5517232"/>
            <a:ext cx="1781204" cy="1272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23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88640"/>
            <a:ext cx="7467600" cy="6285312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en-US" dirty="0" smtClean="0"/>
              <a:t>II. </a:t>
            </a:r>
            <a:r>
              <a:rPr lang="ru-RU" dirty="0" smtClean="0"/>
              <a:t>Психоаналептики </a:t>
            </a:r>
            <a:r>
              <a:rPr lang="ru-RU" dirty="0"/>
              <a:t>- вещества </a:t>
            </a:r>
            <a:r>
              <a:rPr lang="ru-RU" dirty="0" smtClean="0"/>
              <a:t>активизирующего </a:t>
            </a:r>
            <a:r>
              <a:rPr lang="ru-RU" dirty="0"/>
              <a:t>действия</a:t>
            </a:r>
            <a:r>
              <a:rPr lang="ru-RU" dirty="0" smtClean="0"/>
              <a:t>:</a:t>
            </a:r>
          </a:p>
          <a:p>
            <a:pPr marL="0" indent="0">
              <a:buNone/>
            </a:pPr>
            <a:r>
              <a:rPr lang="ru-RU" dirty="0" smtClean="0"/>
              <a:t>а</a:t>
            </a:r>
            <a:r>
              <a:rPr lang="ru-RU" dirty="0"/>
              <a:t>) </a:t>
            </a:r>
            <a:r>
              <a:rPr lang="ru-RU" dirty="0" smtClean="0"/>
              <a:t>Антидепрессанты </a:t>
            </a:r>
            <a:r>
              <a:rPr lang="ru-RU" dirty="0"/>
              <a:t>- уменьшают  болезненную  </a:t>
            </a:r>
            <a:r>
              <a:rPr lang="ru-RU" dirty="0" smtClean="0"/>
              <a:t>депрессию, повышают </a:t>
            </a:r>
            <a:r>
              <a:rPr lang="ru-RU" dirty="0"/>
              <a:t>настроение и активизируют депрессивных больных (</a:t>
            </a:r>
            <a:r>
              <a:rPr lang="ru-RU" dirty="0" err="1" smtClean="0"/>
              <a:t>Бефол</a:t>
            </a:r>
            <a:r>
              <a:rPr lang="ru-RU" dirty="0" smtClean="0"/>
              <a:t>, </a:t>
            </a:r>
          </a:p>
          <a:p>
            <a:pPr marL="0" indent="0">
              <a:buNone/>
            </a:pPr>
            <a:r>
              <a:rPr lang="ru-RU" dirty="0" err="1" smtClean="0"/>
              <a:t>Толоксатон</a:t>
            </a:r>
            <a:r>
              <a:rPr lang="ru-RU" dirty="0"/>
              <a:t>, </a:t>
            </a:r>
            <a:r>
              <a:rPr lang="ru-RU" dirty="0" err="1" smtClean="0"/>
              <a:t>Пиразидол</a:t>
            </a:r>
            <a:r>
              <a:rPr lang="ru-RU" dirty="0" smtClean="0"/>
              <a:t> и др.);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б</a:t>
            </a:r>
            <a:r>
              <a:rPr lang="ru-RU" dirty="0"/>
              <a:t>) </a:t>
            </a:r>
            <a:r>
              <a:rPr lang="ru-RU" dirty="0" err="1" smtClean="0"/>
              <a:t>Психостимуляторы</a:t>
            </a:r>
            <a:r>
              <a:rPr lang="ru-RU" dirty="0" smtClean="0"/>
              <a:t> </a:t>
            </a:r>
            <a:r>
              <a:rPr lang="ru-RU" dirty="0"/>
              <a:t>- временно  повышают  умственную  </a:t>
            </a:r>
            <a:r>
              <a:rPr lang="ru-RU" dirty="0" smtClean="0"/>
              <a:t>и физическую </a:t>
            </a:r>
            <a:r>
              <a:rPr lang="ru-RU" dirty="0"/>
              <a:t>работоспособность, устраняют усталость (Фенамин, </a:t>
            </a:r>
            <a:r>
              <a:rPr lang="ru-RU" dirty="0" err="1" smtClean="0"/>
              <a:t>Меридил</a:t>
            </a:r>
            <a:r>
              <a:rPr lang="ru-RU" dirty="0" smtClean="0"/>
              <a:t>, </a:t>
            </a:r>
            <a:r>
              <a:rPr lang="ru-RU" dirty="0" err="1" smtClean="0"/>
              <a:t>Сиднофен</a:t>
            </a:r>
            <a:r>
              <a:rPr lang="ru-RU" dirty="0" smtClean="0"/>
              <a:t> и др.).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4369607"/>
            <a:ext cx="2952328" cy="2227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342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332656"/>
            <a:ext cx="7467600" cy="606928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III. </a:t>
            </a:r>
            <a:r>
              <a:rPr lang="ru-RU" dirty="0" err="1" smtClean="0"/>
              <a:t>Психодизлептики</a:t>
            </a:r>
            <a:r>
              <a:rPr lang="ru-RU" dirty="0" smtClean="0"/>
              <a:t> </a:t>
            </a:r>
            <a:r>
              <a:rPr lang="ru-RU" dirty="0"/>
              <a:t>(</a:t>
            </a:r>
            <a:r>
              <a:rPr lang="ru-RU" dirty="0" err="1"/>
              <a:t>психотомиметики</a:t>
            </a:r>
            <a:r>
              <a:rPr lang="ru-RU" dirty="0"/>
              <a:t>, </a:t>
            </a:r>
            <a:r>
              <a:rPr lang="ru-RU" dirty="0" smtClean="0"/>
              <a:t>галлюциногены</a:t>
            </a:r>
            <a:r>
              <a:rPr lang="ru-RU" dirty="0"/>
              <a:t>, фантастики) - вещества,  вызывающие  </a:t>
            </a:r>
            <a:r>
              <a:rPr lang="ru-RU" dirty="0" smtClean="0"/>
              <a:t>переходящие</a:t>
            </a:r>
            <a:r>
              <a:rPr lang="en-US" dirty="0" smtClean="0"/>
              <a:t> </a:t>
            </a:r>
            <a:r>
              <a:rPr lang="ru-RU" dirty="0" smtClean="0"/>
              <a:t>психотические </a:t>
            </a:r>
            <a:r>
              <a:rPr lang="ru-RU" dirty="0"/>
              <a:t>расстройства. </a:t>
            </a:r>
            <a:r>
              <a:rPr lang="ru-RU" dirty="0" smtClean="0"/>
              <a:t>Практически </a:t>
            </a:r>
            <a:r>
              <a:rPr lang="ru-RU" dirty="0"/>
              <a:t>не имеют </a:t>
            </a:r>
            <a:r>
              <a:rPr lang="ru-RU" dirty="0" smtClean="0"/>
              <a:t>клинического </a:t>
            </a:r>
            <a:r>
              <a:rPr lang="ru-RU" dirty="0"/>
              <a:t>применения.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7002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7" t="2822" r="2873" b="9565"/>
          <a:stretch/>
        </p:blipFill>
        <p:spPr>
          <a:xfrm>
            <a:off x="-1" y="-107577"/>
            <a:ext cx="9144001" cy="6965577"/>
          </a:xfrm>
        </p:spPr>
      </p:pic>
    </p:spTree>
    <p:extLst>
      <p:ext uri="{BB962C8B-B14F-4D97-AF65-F5344CB8AC3E}">
        <p14:creationId xmlns:p14="http://schemas.microsoft.com/office/powerpoint/2010/main" val="3176598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Введение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980728"/>
            <a:ext cx="7467600" cy="5493224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dirty="0" smtClean="0"/>
              <a:t>	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терапии психических заболеваний в наиболее полном виде сконцентрированы все стороны  организации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психиатрической помощи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, лекарственного  и материального обеспечения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лечебных учреждений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. Дифференциально-диагностические,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клинико-организационные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, собственно  терапевтические и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реабитационные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подходы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оказанию помощи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больным с  психическими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заболеваниями на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современном  этапе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развития специализированной психиатрической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службы не только дополняют друг друга,  но и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являются условием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совершенствования  каждого из этих относительно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самостоятельных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направлений медицинской помощи. Отсутствие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того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или  иного звена или его "блокирование" в силу самых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разных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причин сказывается на  всей  системе  помощи 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психически больным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, и в ряде случаев может сделать ее полностью не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пригодной 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9756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Общие принципы терапии психических заболеваний.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5069160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Основными из них являются возможно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раннее начало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этиотропность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(воздействие прежде всего на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причину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болезни там, где она известна);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клиническая обоснованность метода лечения -(соответствие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метода клинико-психологическим особенностям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заболевания);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ндивидуальность- (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учет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особенностей соматоневрологического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статуса,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реактивности организма, личностных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характеристик больного, семейно-ситуационных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особенностей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 др.),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инамичность-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своевременность изменений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терапевтической тактики в соответствии с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динамикой клинической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картины);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комплексность терапевтического воздействия -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одновременность воздействия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различные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звенья патогенеза путем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сочетания разных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лечебных средств,  в том числе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психо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-терапевтических методов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2944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570186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Современная тактика  лечения  психических  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расстройств предусматривает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использование методов "биологической" и "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социареабилитационной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терапии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61" r="51679"/>
          <a:stretch/>
        </p:blipFill>
        <p:spPr>
          <a:xfrm>
            <a:off x="251520" y="1848113"/>
            <a:ext cx="3096344" cy="411071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59" r="13677"/>
          <a:stretch/>
        </p:blipFill>
        <p:spPr>
          <a:xfrm>
            <a:off x="3985472" y="1916832"/>
            <a:ext cx="4599813" cy="374441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7544" y="5877272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Инсулинокоматозная терапии 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851920" y="5877271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Общение с родственниками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13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социареабилитационная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  терапия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052736"/>
            <a:ext cx="7467600" cy="54212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психотерапевтическим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методам лечения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относятся гипнотерапия, аутогенная тренировка,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рациональная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психотерапия,  коллективная и групповая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психотерапия,  музыка-терапия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поведенческая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психотерапия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другие ее виды.  К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социареабилитационным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методам относятся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также "лечение средой",  семейная терапия,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терапия занятостью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трудотерапия.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140968"/>
            <a:ext cx="3168546" cy="21134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3231685"/>
            <a:ext cx="2573040" cy="19297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058" y="4546531"/>
            <a:ext cx="2664102" cy="1980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251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Основные методы биологической терапии.</a:t>
            </a:r>
            <a:br>
              <a:rPr lang="ru-RU" sz="3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ИНСУЛИНОКОМАТОЗНАЯ </a:t>
            </a:r>
            <a:r>
              <a:rPr lang="ru-RU" sz="3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ТЕРАПИЯ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3754760" cy="5349208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ru-RU" dirty="0"/>
              <a:t>	</a:t>
            </a:r>
            <a:r>
              <a:rPr lang="ru-RU" dirty="0" smtClean="0"/>
              <a:t>Основы </a:t>
            </a:r>
            <a:r>
              <a:rPr lang="ru-RU" dirty="0"/>
              <a:t>методики  лечения инсулиновыми комами (или </a:t>
            </a:r>
            <a:r>
              <a:rPr lang="ru-RU" dirty="0" smtClean="0"/>
              <a:t>шоками</a:t>
            </a:r>
            <a:r>
              <a:rPr lang="ru-RU" dirty="0"/>
              <a:t>) заключаются в следующем.  Инсулин вводится </a:t>
            </a:r>
            <a:r>
              <a:rPr lang="ru-RU" dirty="0" smtClean="0"/>
              <a:t>внутримышечно утром</a:t>
            </a:r>
            <a:r>
              <a:rPr lang="ru-RU" dirty="0"/>
              <a:t>, начиная 4 МЕ. Затем </a:t>
            </a:r>
            <a:r>
              <a:rPr lang="ru-RU" dirty="0" smtClean="0"/>
              <a:t>количество </a:t>
            </a:r>
            <a:r>
              <a:rPr lang="ru-RU" dirty="0"/>
              <a:t>препарата увеличивают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dirty="0"/>
              <a:t>прибавляя ежедневно по 4-6 МЕ,  достигая такой дозы, </a:t>
            </a:r>
            <a:r>
              <a:rPr lang="ru-RU" dirty="0" smtClean="0"/>
              <a:t>которая у </a:t>
            </a:r>
            <a:r>
              <a:rPr lang="ru-RU" dirty="0"/>
              <a:t>данного больного вызывает выраженные гипогликемические </a:t>
            </a:r>
            <a:r>
              <a:rPr lang="ru-RU" dirty="0" smtClean="0"/>
              <a:t>явления </a:t>
            </a:r>
            <a:r>
              <a:rPr lang="ru-RU" dirty="0"/>
              <a:t>в виде глубокого сопора  или  комы.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46" r="53802"/>
          <a:stretch/>
        </p:blipFill>
        <p:spPr>
          <a:xfrm>
            <a:off x="4422534" y="1340768"/>
            <a:ext cx="3472578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555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7467600" cy="6141296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	Продолжительность коматозного </a:t>
            </a:r>
            <a:r>
              <a:rPr lang="ru-RU" dirty="0"/>
              <a:t>состояния не должно превышать 30 минут.  Для </a:t>
            </a:r>
            <a:r>
              <a:rPr lang="ru-RU" dirty="0" smtClean="0"/>
              <a:t>купирования </a:t>
            </a:r>
            <a:r>
              <a:rPr lang="ru-RU" dirty="0"/>
              <a:t>гипогликемии вводят </a:t>
            </a:r>
            <a:r>
              <a:rPr lang="ru-RU" dirty="0" smtClean="0"/>
              <a:t>внутривенно 40 % </a:t>
            </a:r>
            <a:r>
              <a:rPr lang="ru-RU" dirty="0"/>
              <a:t>раствор  </a:t>
            </a:r>
            <a:r>
              <a:rPr lang="ru-RU" dirty="0" smtClean="0"/>
              <a:t>глюкозы . Курс </a:t>
            </a:r>
            <a:r>
              <a:rPr lang="ru-RU" dirty="0"/>
              <a:t>лечения инсулином обычно состоит из 20-30 ком.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198" y="2708920"/>
            <a:ext cx="5750929" cy="3677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339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7467600" cy="614129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	Механизмы </a:t>
            </a:r>
            <a:r>
              <a:rPr lang="ru-RU" dirty="0"/>
              <a:t>лечебного действия  инсулиновой  </a:t>
            </a:r>
            <a:r>
              <a:rPr lang="ru-RU" dirty="0" smtClean="0"/>
              <a:t>гипогликемии изучены недостаточно . Считается</a:t>
            </a:r>
            <a:r>
              <a:rPr lang="ru-RU" dirty="0"/>
              <a:t>,     что </a:t>
            </a:r>
            <a:r>
              <a:rPr lang="ru-RU" dirty="0" smtClean="0"/>
              <a:t>гипогликемия способствует </a:t>
            </a:r>
            <a:r>
              <a:rPr lang="ru-RU" dirty="0"/>
              <a:t>распаду и выделению из организма тех  белков  </a:t>
            </a:r>
            <a:r>
              <a:rPr lang="ru-RU" dirty="0" smtClean="0"/>
              <a:t>и продуктов </a:t>
            </a:r>
            <a:r>
              <a:rPr lang="ru-RU" dirty="0"/>
              <a:t>их катаболизма,  которые служат источником </a:t>
            </a:r>
            <a:r>
              <a:rPr lang="ru-RU" dirty="0" smtClean="0"/>
              <a:t>образования </a:t>
            </a:r>
            <a:r>
              <a:rPr lang="ru-RU" dirty="0"/>
              <a:t>токсических веществ, представляющих собой один из </a:t>
            </a:r>
            <a:r>
              <a:rPr lang="ru-RU" dirty="0" err="1" smtClean="0"/>
              <a:t>этиопатогенетических</a:t>
            </a:r>
            <a:r>
              <a:rPr lang="ru-RU" dirty="0" smtClean="0"/>
              <a:t> </a:t>
            </a:r>
            <a:r>
              <a:rPr lang="ru-RU" dirty="0"/>
              <a:t>факторов психоза.</a:t>
            </a:r>
          </a:p>
          <a:p>
            <a:pPr marL="0" indent="0">
              <a:buNone/>
            </a:pPr>
            <a:r>
              <a:rPr lang="ru-RU" dirty="0" smtClean="0"/>
              <a:t> 	При </a:t>
            </a:r>
            <a:r>
              <a:rPr lang="ru-RU" dirty="0"/>
              <a:t>лечении инсулиновыми комами больных  с  </a:t>
            </a:r>
            <a:r>
              <a:rPr lang="ru-RU" dirty="0" smtClean="0"/>
              <a:t>эндогенными психозами , можно  </a:t>
            </a:r>
            <a:r>
              <a:rPr lang="ru-RU" dirty="0"/>
              <a:t>получить глубокие и стойкие ремиссии,  </a:t>
            </a:r>
            <a:r>
              <a:rPr lang="ru-RU" dirty="0" smtClean="0"/>
              <a:t>продолжающиеся </a:t>
            </a:r>
            <a:r>
              <a:rPr lang="ru-RU" dirty="0"/>
              <a:t>нередко многие годы и не требующие  </a:t>
            </a:r>
            <a:r>
              <a:rPr lang="ru-RU" dirty="0" smtClean="0"/>
              <a:t>дополнительной </a:t>
            </a:r>
            <a:r>
              <a:rPr lang="ru-RU" dirty="0"/>
              <a:t>поддерживающей   терапии.  Лечение  инсулиновыми  </a:t>
            </a:r>
            <a:r>
              <a:rPr lang="ru-RU" dirty="0" smtClean="0"/>
              <a:t>комами показано </a:t>
            </a:r>
            <a:r>
              <a:rPr lang="ru-RU" dirty="0"/>
              <a:t>прежде всего в  случаях  параноидной  шизофрении  </a:t>
            </a:r>
            <a:r>
              <a:rPr lang="ru-RU" dirty="0" smtClean="0"/>
              <a:t>с тенденцией </a:t>
            </a:r>
            <a:r>
              <a:rPr lang="ru-RU" dirty="0"/>
              <a:t>к систематизации бреда.</a:t>
            </a:r>
          </a:p>
          <a:p>
            <a:pPr marL="0" indent="0">
              <a:buNone/>
            </a:pPr>
            <a:r>
              <a:rPr lang="ru-RU" dirty="0" smtClean="0"/>
              <a:t>	Риск </a:t>
            </a:r>
            <a:r>
              <a:rPr lang="ru-RU" dirty="0"/>
              <a:t>тяжелых осложнений при  инсулинокоматозной </a:t>
            </a:r>
            <a:r>
              <a:rPr lang="ru-RU" dirty="0" err="1" smtClean="0"/>
              <a:t>терапи</a:t>
            </a:r>
            <a:r>
              <a:rPr lang="ru-RU" dirty="0" smtClean="0"/>
              <a:t> значительно </a:t>
            </a:r>
            <a:r>
              <a:rPr lang="ru-RU" dirty="0"/>
              <a:t>выше,  чем при лечении психотропными </a:t>
            </a:r>
            <a:r>
              <a:rPr lang="ru-RU" dirty="0" smtClean="0"/>
              <a:t>средствами , что </a:t>
            </a:r>
            <a:r>
              <a:rPr lang="ru-RU" dirty="0"/>
              <a:t>сдерживает широкое применение этого метода в </a:t>
            </a:r>
            <a:r>
              <a:rPr lang="ru-RU" dirty="0" smtClean="0"/>
              <a:t>современной психиатрической </a:t>
            </a:r>
            <a:r>
              <a:rPr lang="ru-RU" dirty="0"/>
              <a:t>практике.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2037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АТРОПИНОКОМАТОЗНАЯ ТЕРАПИЯ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052736"/>
            <a:ext cx="7467600" cy="41764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первой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инъекции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обычно вводят 80-100 мг  атропина.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течении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2-3 сеансов подбирают коматозную дозу атропина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путем ее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постепенного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увеличения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 25-50 мг до того момента,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когда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течении 40-50 минут после введения атропина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развивается коматозное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состояние.  Продолжительность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атропиновой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комы обычно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3-4 часа. Ее купируют внутримышечным введением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физостигмина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Лечение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атропиновыми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комами проводится обычно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через день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 всего 15-20 коматозных состояний на курс.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4797152"/>
            <a:ext cx="28575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47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175</TotalTime>
  <Words>407</Words>
  <Application>Microsoft Office PowerPoint</Application>
  <PresentationFormat>Экран (4:3)</PresentationFormat>
  <Paragraphs>51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Эркер</vt:lpstr>
      <vt:lpstr>Государственное бюджетное профессиональное учреждение «Курганский базовый медицинский колледж» </vt:lpstr>
      <vt:lpstr>Введение</vt:lpstr>
      <vt:lpstr>Общие принципы терапии психических заболеваний.</vt:lpstr>
      <vt:lpstr>Современная тактика  лечения  психических   расстройств предусматривает использование методов "биологической" и "социареабилитационной"  терапии. </vt:lpstr>
      <vt:lpstr>"социареабилитационная"  терапия. </vt:lpstr>
      <vt:lpstr>Основные методы биологической терапии.   ИНСУЛИНОКОМАТОЗНАЯ ТЕРАПИЯ </vt:lpstr>
      <vt:lpstr>Презентация PowerPoint</vt:lpstr>
      <vt:lpstr>Презентация PowerPoint</vt:lpstr>
      <vt:lpstr> АТРОПИНОКОМАТОЗНАЯ ТЕРАПИЯ</vt:lpstr>
      <vt:lpstr> ЭЛЕКТРОСУДОРОЖНАЯ ТЕРАПИЯ</vt:lpstr>
      <vt:lpstr>Презентация PowerPoint</vt:lpstr>
      <vt:lpstr>Презентация PowerPoint</vt:lpstr>
      <vt:lpstr>ПИРОГЕННАЯ ТЕРАПИЯ</vt:lpstr>
      <vt:lpstr>ПСИХОФАРМАКОТЕРАПИЯ ПСИХИЧЕСКИХ РАССТРОЙСТВ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Государственное бюджетное профессиональное учреждение «Курганский базовый медицинский колледж» </dc:title>
  <dc:creator>Анастасия</dc:creator>
  <cp:lastModifiedBy>Анастасия</cp:lastModifiedBy>
  <cp:revision>16</cp:revision>
  <dcterms:created xsi:type="dcterms:W3CDTF">2015-04-21T06:55:04Z</dcterms:created>
  <dcterms:modified xsi:type="dcterms:W3CDTF">2015-04-22T05:49:40Z</dcterms:modified>
</cp:coreProperties>
</file>