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66" r:id="rId10"/>
    <p:sldId id="267" r:id="rId11"/>
    <p:sldId id="269" r:id="rId12"/>
    <p:sldId id="270" r:id="rId13"/>
    <p:sldId id="268" r:id="rId14"/>
    <p:sldId id="272" r:id="rId15"/>
    <p:sldId id="271" r:id="rId16"/>
    <p:sldId id="273" r:id="rId17"/>
    <p:sldId id="274" r:id="rId18"/>
    <p:sldId id="275" r:id="rId19"/>
    <p:sldId id="276" r:id="rId20"/>
    <p:sldId id="277" r:id="rId21"/>
    <p:sldId id="278" r:id="rId22"/>
    <p:sldId id="279" r:id="rId23"/>
    <p:sldId id="280" r:id="rId24"/>
    <p:sldId id="289" r:id="rId25"/>
    <p:sldId id="290" r:id="rId26"/>
    <p:sldId id="282" r:id="rId27"/>
    <p:sldId id="283" r:id="rId28"/>
    <p:sldId id="284" r:id="rId29"/>
    <p:sldId id="285" r:id="rId30"/>
    <p:sldId id="286" r:id="rId31"/>
    <p:sldId id="287" r:id="rId32"/>
    <p:sldId id="288" r:id="rId33"/>
    <p:sldId id="291" r:id="rId34"/>
    <p:sldId id="292" r:id="rId35"/>
    <p:sldId id="294" r:id="rId36"/>
    <p:sldId id="293" r:id="rId37"/>
    <p:sldId id="295" r:id="rId38"/>
    <p:sldId id="258"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01" autoAdjust="0"/>
    <p:restoredTop sz="94660"/>
  </p:normalViewPr>
  <p:slideViewPr>
    <p:cSldViewPr snapToGrid="0">
      <p:cViewPr varScale="1">
        <p:scale>
          <a:sx n="80" d="100"/>
          <a:sy n="80" d="100"/>
        </p:scale>
        <p:origin x="-634" y="-6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A6D41EE-9C3D-48E6-920B-1458CADF4F03}" type="datetimeFigureOut">
              <a:rPr lang="ru-RU" smtClean="0"/>
              <a:pPr/>
              <a:t>06.12.2025</a:t>
            </a:fld>
            <a:endParaRPr lang="ru-RU"/>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75AFFD9-89FB-45C4-B828-FD81981E8F7C}" type="slidenum">
              <a:rPr lang="ru-RU" smtClean="0"/>
              <a:pPr/>
              <a:t>‹#›</a:t>
            </a:fld>
            <a:endParaRPr lang="ru-RU"/>
          </a:p>
        </p:txBody>
      </p:sp>
    </p:spTree>
    <p:extLst>
      <p:ext uri="{BB962C8B-B14F-4D97-AF65-F5344CB8AC3E}">
        <p14:creationId xmlns="" xmlns:p14="http://schemas.microsoft.com/office/powerpoint/2010/main" val="409840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6D41EE-9C3D-48E6-920B-1458CADF4F03}" type="datetimeFigureOut">
              <a:rPr lang="ru-RU" smtClean="0"/>
              <a:pPr/>
              <a:t>06.12.2025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5AFFD9-89FB-45C4-B828-FD81981E8F7C}" type="slidenum">
              <a:rPr lang="ru-RU" smtClean="0"/>
              <a:pPr/>
              <a:t>‹#›</a:t>
            </a:fld>
            <a:endParaRPr lang="ru-RU"/>
          </a:p>
        </p:txBody>
      </p:sp>
    </p:spTree>
    <p:extLst>
      <p:ext uri="{BB962C8B-B14F-4D97-AF65-F5344CB8AC3E}">
        <p14:creationId xmlns="" xmlns:p14="http://schemas.microsoft.com/office/powerpoint/2010/main" val="31940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A6D41EE-9C3D-48E6-920B-1458CADF4F03}" type="datetimeFigureOut">
              <a:rPr lang="ru-RU" smtClean="0"/>
              <a:pPr/>
              <a:t>06.12.2025</a:t>
            </a:fld>
            <a:endParaRPr lang="ru-RU"/>
          </a:p>
        </p:txBody>
      </p:sp>
      <p:sp>
        <p:nvSpPr>
          <p:cNvPr id="5" name="Footer Placeholder 4"/>
          <p:cNvSpPr>
            <a:spLocks noGrp="1"/>
          </p:cNvSpPr>
          <p:nvPr>
            <p:ph type="ftr" sz="quarter" idx="11"/>
          </p:nvPr>
        </p:nvSpPr>
        <p:spPr>
          <a:xfrm>
            <a:off x="774923" y="5951811"/>
            <a:ext cx="7896279" cy="365125"/>
          </a:xfrm>
        </p:spPr>
        <p:txBody>
          <a:bodyPr/>
          <a:lstStyle/>
          <a:p>
            <a:endParaRPr lang="ru-RU"/>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75AFFD9-89FB-45C4-B828-FD81981E8F7C}" type="slidenum">
              <a:rPr lang="ru-RU" smtClean="0"/>
              <a:pPr/>
              <a:t>‹#›</a:t>
            </a:fld>
            <a:endParaRPr lang="ru-RU"/>
          </a:p>
        </p:txBody>
      </p:sp>
    </p:spTree>
    <p:extLst>
      <p:ext uri="{BB962C8B-B14F-4D97-AF65-F5344CB8AC3E}">
        <p14:creationId xmlns="" xmlns:p14="http://schemas.microsoft.com/office/powerpoint/2010/main" val="25907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6D41EE-9C3D-48E6-920B-1458CADF4F03}" type="datetimeFigureOut">
              <a:rPr lang="ru-RU" smtClean="0"/>
              <a:pPr/>
              <a:t>06.12.2025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558300" y="5956137"/>
            <a:ext cx="1052508" cy="365125"/>
          </a:xfrm>
        </p:spPr>
        <p:txBody>
          <a:bodyPr/>
          <a:lstStyle/>
          <a:p>
            <a:fld id="{475AFFD9-89FB-45C4-B828-FD81981E8F7C}" type="slidenum">
              <a:rPr lang="ru-RU" smtClean="0"/>
              <a:pPr/>
              <a:t>‹#›</a:t>
            </a:fld>
            <a:endParaRPr lang="ru-RU"/>
          </a:p>
        </p:txBody>
      </p:sp>
    </p:spTree>
    <p:extLst>
      <p:ext uri="{BB962C8B-B14F-4D97-AF65-F5344CB8AC3E}">
        <p14:creationId xmlns="" xmlns:p14="http://schemas.microsoft.com/office/powerpoint/2010/main" val="289479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A6D41EE-9C3D-48E6-920B-1458CADF4F03}" type="datetimeFigureOut">
              <a:rPr lang="ru-RU" smtClean="0"/>
              <a:pPr/>
              <a:t>06.12.2025</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75AFFD9-89FB-45C4-B828-FD81981E8F7C}" type="slidenum">
              <a:rPr lang="ru-RU" smtClean="0"/>
              <a:pPr/>
              <a:t>‹#›</a:t>
            </a:fld>
            <a:endParaRPr lang="ru-RU"/>
          </a:p>
        </p:txBody>
      </p:sp>
    </p:spTree>
    <p:extLst>
      <p:ext uri="{BB962C8B-B14F-4D97-AF65-F5344CB8AC3E}">
        <p14:creationId xmlns="" xmlns:p14="http://schemas.microsoft.com/office/powerpoint/2010/main" val="71066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A6D41EE-9C3D-48E6-920B-1458CADF4F03}" type="datetimeFigureOut">
              <a:rPr lang="ru-RU" smtClean="0"/>
              <a:pPr/>
              <a:t>06.12.2025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5AFFD9-89FB-45C4-B828-FD81981E8F7C}" type="slidenum">
              <a:rPr lang="ru-RU" smtClean="0"/>
              <a:pPr/>
              <a:t>‹#›</a:t>
            </a:fld>
            <a:endParaRPr lang="ru-RU"/>
          </a:p>
        </p:txBody>
      </p:sp>
    </p:spTree>
    <p:extLst>
      <p:ext uri="{BB962C8B-B14F-4D97-AF65-F5344CB8AC3E}">
        <p14:creationId xmlns="" xmlns:p14="http://schemas.microsoft.com/office/powerpoint/2010/main" val="315408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A6D41EE-9C3D-48E6-920B-1458CADF4F03}" type="datetimeFigureOut">
              <a:rPr lang="ru-RU" smtClean="0"/>
              <a:pPr/>
              <a:t>06.12.2025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75AFFD9-89FB-45C4-B828-FD81981E8F7C}" type="slidenum">
              <a:rPr lang="ru-RU" smtClean="0"/>
              <a:pPr/>
              <a:t>‹#›</a:t>
            </a:fld>
            <a:endParaRPr lang="ru-RU"/>
          </a:p>
        </p:txBody>
      </p:sp>
    </p:spTree>
    <p:extLst>
      <p:ext uri="{BB962C8B-B14F-4D97-AF65-F5344CB8AC3E}">
        <p14:creationId xmlns="" xmlns:p14="http://schemas.microsoft.com/office/powerpoint/2010/main" val="337890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A6D41EE-9C3D-48E6-920B-1458CADF4F03}" type="datetimeFigureOut">
              <a:rPr lang="ru-RU" smtClean="0"/>
              <a:pPr/>
              <a:t>06.12.2025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75AFFD9-89FB-45C4-B828-FD81981E8F7C}" type="slidenum">
              <a:rPr lang="ru-RU" smtClean="0"/>
              <a:pPr/>
              <a:t>‹#›</a:t>
            </a:fld>
            <a:endParaRPr lang="ru-RU"/>
          </a:p>
        </p:txBody>
      </p:sp>
    </p:spTree>
    <p:extLst>
      <p:ext uri="{BB962C8B-B14F-4D97-AF65-F5344CB8AC3E}">
        <p14:creationId xmlns="" xmlns:p14="http://schemas.microsoft.com/office/powerpoint/2010/main" val="28349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D41EE-9C3D-48E6-920B-1458CADF4F03}" type="datetimeFigureOut">
              <a:rPr lang="ru-RU" smtClean="0"/>
              <a:pPr/>
              <a:t>06.12.2025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75AFFD9-89FB-45C4-B828-FD81981E8F7C}" type="slidenum">
              <a:rPr lang="ru-RU" smtClean="0"/>
              <a:pPr/>
              <a:t>‹#›</a:t>
            </a:fld>
            <a:endParaRPr lang="ru-RU"/>
          </a:p>
        </p:txBody>
      </p:sp>
    </p:spTree>
    <p:extLst>
      <p:ext uri="{BB962C8B-B14F-4D97-AF65-F5344CB8AC3E}">
        <p14:creationId xmlns="" xmlns:p14="http://schemas.microsoft.com/office/powerpoint/2010/main" val="3127504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6D41EE-9C3D-48E6-920B-1458CADF4F03}" type="datetimeFigureOut">
              <a:rPr lang="ru-RU" smtClean="0"/>
              <a:pPr/>
              <a:t>06.12.2025</a:t>
            </a:fld>
            <a:endParaRPr lang="ru-RU"/>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75AFFD9-89FB-45C4-B828-FD81981E8F7C}" type="slidenum">
              <a:rPr lang="ru-RU" smtClean="0"/>
              <a:pPr/>
              <a:t>‹#›</a:t>
            </a:fld>
            <a:endParaRPr lang="ru-RU"/>
          </a:p>
        </p:txBody>
      </p:sp>
    </p:spTree>
    <p:extLst>
      <p:ext uri="{BB962C8B-B14F-4D97-AF65-F5344CB8AC3E}">
        <p14:creationId xmlns="" xmlns:p14="http://schemas.microsoft.com/office/powerpoint/2010/main" val="205654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6D41EE-9C3D-48E6-920B-1458CADF4F03}" type="datetimeFigureOut">
              <a:rPr lang="ru-RU" smtClean="0"/>
              <a:pPr/>
              <a:t>06.12.2025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5AFFD9-89FB-45C4-B828-FD81981E8F7C}" type="slidenum">
              <a:rPr lang="ru-RU" smtClean="0"/>
              <a:pPr/>
              <a:t>‹#›</a:t>
            </a:fld>
            <a:endParaRPr lang="ru-RU"/>
          </a:p>
        </p:txBody>
      </p:sp>
    </p:spTree>
    <p:extLst>
      <p:ext uri="{BB962C8B-B14F-4D97-AF65-F5344CB8AC3E}">
        <p14:creationId xmlns="" xmlns:p14="http://schemas.microsoft.com/office/powerpoint/2010/main" val="116222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A6D41EE-9C3D-48E6-920B-1458CADF4F03}" type="datetimeFigureOut">
              <a:rPr lang="ru-RU" smtClean="0"/>
              <a:pPr/>
              <a:t>06.12.2025</a:t>
            </a:fld>
            <a:endParaRPr lang="ru-RU"/>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ru-RU"/>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75AFFD9-89FB-45C4-B828-FD81981E8F7C}" type="slidenum">
              <a:rPr lang="ru-RU" smtClean="0"/>
              <a:pPr/>
              <a:t>‹#›</a:t>
            </a:fld>
            <a:endParaRPr lang="ru-RU"/>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3648820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icture background"/>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5625" t="8398" r="19264" b="7252"/>
          <a:stretch/>
        </p:blipFill>
        <p:spPr bwMode="auto">
          <a:xfrm>
            <a:off x="8220972" y="2065791"/>
            <a:ext cx="3596981" cy="465972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446451" y="2467003"/>
            <a:ext cx="8384875" cy="1200329"/>
          </a:xfrm>
          <a:prstGeom prst="rect">
            <a:avLst/>
          </a:prstGeom>
        </p:spPr>
        <p:txBody>
          <a:bodyPr wrap="square">
            <a:spAutoFit/>
          </a:bodyPr>
          <a:lstStyle/>
          <a:p>
            <a:pPr algn="ctr"/>
            <a:r>
              <a:rPr lang="ru-RU" sz="2400" b="1" dirty="0" smtClean="0">
                <a:solidFill>
                  <a:schemeClr val="accent2">
                    <a:lumMod val="50000"/>
                  </a:schemeClr>
                </a:solidFill>
              </a:rPr>
              <a:t>ДИАГНОСТИКА И ЛЕЧЕНИЕ ЗАБОЛЕВАНИЙ ОРГАНОВ КРОВООБРАЩЕНИЯ: ХРОНИЧЕСКАЯ РЕВМАТИЧЕСКАЯ БОЛЕЗНЬ СЕРДЦА, ПОРОКИ СЕРДЦА </a:t>
            </a:r>
            <a:endParaRPr lang="ru-RU" sz="2400" b="1" dirty="0">
              <a:solidFill>
                <a:schemeClr val="accent2">
                  <a:lumMod val="50000"/>
                </a:schemeClr>
              </a:solidFill>
            </a:endParaRPr>
          </a:p>
        </p:txBody>
      </p:sp>
      <p:sp>
        <p:nvSpPr>
          <p:cNvPr id="4" name="Прямоугольник 3"/>
          <p:cNvSpPr/>
          <p:nvPr/>
        </p:nvSpPr>
        <p:spPr>
          <a:xfrm>
            <a:off x="0" y="736409"/>
            <a:ext cx="12192000" cy="523220"/>
          </a:xfrm>
          <a:prstGeom prst="rect">
            <a:avLst/>
          </a:prstGeom>
        </p:spPr>
        <p:txBody>
          <a:bodyPr wrap="square">
            <a:spAutoFit/>
          </a:bodyPr>
          <a:lstStyle/>
          <a:p>
            <a:pPr algn="ctr"/>
            <a:r>
              <a:rPr lang="ru-RU" altLang="ru-RU" sz="1400" dirty="0" smtClean="0">
                <a:cs typeface="Tahoma" panose="020B0604030504040204" pitchFamily="34" charset="0"/>
              </a:rPr>
              <a:t>ГОСУДАРСТВЕННОЕ БЮДЖЕТНОЕ ПРОФЕССИОНАЛЬНОЕ ОБРАЗОВАТЕЛЬНОЕ УЧРЕЖДЕНИЕ </a:t>
            </a:r>
            <a:br>
              <a:rPr lang="ru-RU" altLang="ru-RU" sz="1400" dirty="0" smtClean="0">
                <a:cs typeface="Tahoma" panose="020B0604030504040204" pitchFamily="34" charset="0"/>
              </a:rPr>
            </a:br>
            <a:r>
              <a:rPr lang="ru-RU" altLang="ru-RU" sz="1400" dirty="0" smtClean="0">
                <a:cs typeface="Tahoma" panose="020B0604030504040204" pitchFamily="34" charset="0"/>
              </a:rPr>
              <a:t>КУРГАНСКИЙ БАЗОВЫЙ МЕДИЦИНСКИЙ КОЛЛЕДЖ </a:t>
            </a:r>
            <a:endParaRPr lang="ru-RU" altLang="ru-RU" sz="1400" dirty="0"/>
          </a:p>
        </p:txBody>
      </p:sp>
    </p:spTree>
    <p:extLst>
      <p:ext uri="{BB962C8B-B14F-4D97-AF65-F5344CB8AC3E}">
        <p14:creationId xmlns="" xmlns:p14="http://schemas.microsoft.com/office/powerpoint/2010/main" val="290118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5406" y="-111341"/>
            <a:ext cx="4737515" cy="646331"/>
          </a:xfrm>
          <a:prstGeom prst="rect">
            <a:avLst/>
          </a:prstGeom>
        </p:spPr>
        <p:txBody>
          <a:bodyPr wrap="none">
            <a:spAutoFit/>
          </a:bodyPr>
          <a:lstStyle/>
          <a:p>
            <a:pPr algn="ctr"/>
            <a:r>
              <a:rPr lang="ru-RU" sz="3600" b="1" dirty="0">
                <a:solidFill>
                  <a:schemeClr val="accent2">
                    <a:lumMod val="50000"/>
                  </a:schemeClr>
                </a:solidFill>
              </a:rPr>
              <a:t>К</a:t>
            </a:r>
            <a:r>
              <a:rPr lang="ru-RU" sz="3600" b="1" dirty="0" smtClean="0">
                <a:solidFill>
                  <a:schemeClr val="accent2">
                    <a:lumMod val="50000"/>
                  </a:schemeClr>
                </a:solidFill>
              </a:rPr>
              <a:t>линическая </a:t>
            </a:r>
            <a:r>
              <a:rPr lang="ru-RU" sz="3600" b="1" dirty="0">
                <a:solidFill>
                  <a:schemeClr val="accent2">
                    <a:lumMod val="50000"/>
                  </a:schemeClr>
                </a:solidFill>
              </a:rPr>
              <a:t>картина </a:t>
            </a:r>
          </a:p>
        </p:txBody>
      </p:sp>
      <p:pic>
        <p:nvPicPr>
          <p:cNvPr id="3" name="Picture 5" descr="reumatism-eritrema"/>
          <p:cNvPicPr>
            <a:picLocks noChangeAspect="1" noChangeArrowheads="1"/>
          </p:cNvPicPr>
          <p:nvPr/>
        </p:nvPicPr>
        <p:blipFill>
          <a:blip r:embed="rId2"/>
          <a:srcRect/>
          <a:stretch>
            <a:fillRect/>
          </a:stretch>
        </p:blipFill>
        <p:spPr bwMode="auto">
          <a:xfrm>
            <a:off x="617446" y="916541"/>
            <a:ext cx="4275288" cy="3206929"/>
          </a:xfrm>
          <a:prstGeom prst="rect">
            <a:avLst/>
          </a:prstGeom>
          <a:noFill/>
          <a:ln w="9525">
            <a:noFill/>
            <a:miter lim="800000"/>
            <a:headEnd/>
            <a:tailEnd/>
          </a:ln>
        </p:spPr>
      </p:pic>
      <p:pic>
        <p:nvPicPr>
          <p:cNvPr id="4" name="Picture 7" descr="revmatidnii-uzel"/>
          <p:cNvPicPr>
            <a:picLocks noChangeAspect="1" noChangeArrowheads="1"/>
          </p:cNvPicPr>
          <p:nvPr/>
        </p:nvPicPr>
        <p:blipFill>
          <a:blip r:embed="rId3"/>
          <a:srcRect/>
          <a:stretch>
            <a:fillRect/>
          </a:stretch>
        </p:blipFill>
        <p:spPr bwMode="auto">
          <a:xfrm>
            <a:off x="6880915" y="916540"/>
            <a:ext cx="4808543" cy="3206929"/>
          </a:xfrm>
          <a:prstGeom prst="rect">
            <a:avLst/>
          </a:prstGeom>
          <a:noFill/>
          <a:ln w="9525">
            <a:noFill/>
            <a:miter lim="800000"/>
            <a:headEnd/>
            <a:tailEnd/>
          </a:ln>
        </p:spPr>
      </p:pic>
      <p:sp>
        <p:nvSpPr>
          <p:cNvPr id="5" name="Прямоугольник 4"/>
          <p:cNvSpPr/>
          <p:nvPr/>
        </p:nvSpPr>
        <p:spPr>
          <a:xfrm>
            <a:off x="301924" y="5529380"/>
            <a:ext cx="11387533" cy="923330"/>
          </a:xfrm>
          <a:prstGeom prst="rect">
            <a:avLst/>
          </a:prstGeom>
        </p:spPr>
        <p:txBody>
          <a:bodyPr wrap="square">
            <a:spAutoFit/>
          </a:bodyPr>
          <a:lstStyle/>
          <a:p>
            <a:pPr indent="457200">
              <a:lnSpc>
                <a:spcPct val="150000"/>
              </a:lnSpc>
              <a:buFont typeface="Wingdings" pitchFamily="2" charset="2"/>
              <a:buNone/>
              <a:defRPr/>
            </a:pPr>
            <a:r>
              <a:rPr lang="ru-RU" dirty="0">
                <a:solidFill>
                  <a:schemeClr val="accent1">
                    <a:lumMod val="75000"/>
                  </a:schemeClr>
                </a:solidFill>
              </a:rPr>
              <a:t>3. </a:t>
            </a:r>
            <a:r>
              <a:rPr lang="ru-RU" dirty="0"/>
              <a:t>В процессе могут вовлекаться легкие (пневмония, плеврит), органы брюшной полости (абдоминальный синдром), почки (нефрит).</a:t>
            </a:r>
          </a:p>
        </p:txBody>
      </p:sp>
      <p:sp>
        <p:nvSpPr>
          <p:cNvPr id="7" name="TextBox 6"/>
          <p:cNvSpPr txBox="1"/>
          <p:nvPr/>
        </p:nvSpPr>
        <p:spPr>
          <a:xfrm>
            <a:off x="-77637" y="4166467"/>
            <a:ext cx="5322498" cy="338554"/>
          </a:xfrm>
          <a:prstGeom prst="rect">
            <a:avLst/>
          </a:prstGeom>
          <a:noFill/>
        </p:spPr>
        <p:txBody>
          <a:bodyPr wrap="square" rtlCol="0">
            <a:spAutoFit/>
          </a:bodyPr>
          <a:lstStyle/>
          <a:p>
            <a:pPr algn="ctr"/>
            <a:r>
              <a:rPr lang="ru-RU" sz="1600" i="1" dirty="0" smtClean="0"/>
              <a:t>Рис: кольцевидная эритема</a:t>
            </a:r>
            <a:endParaRPr lang="ru-RU" sz="1600" i="1" dirty="0"/>
          </a:p>
        </p:txBody>
      </p:sp>
      <p:sp>
        <p:nvSpPr>
          <p:cNvPr id="8" name="TextBox 7"/>
          <p:cNvSpPr txBox="1"/>
          <p:nvPr/>
        </p:nvSpPr>
        <p:spPr>
          <a:xfrm>
            <a:off x="8057071" y="4166467"/>
            <a:ext cx="3278038" cy="338554"/>
          </a:xfrm>
          <a:prstGeom prst="rect">
            <a:avLst/>
          </a:prstGeom>
          <a:noFill/>
        </p:spPr>
        <p:txBody>
          <a:bodyPr wrap="square" rtlCol="0">
            <a:spAutoFit/>
          </a:bodyPr>
          <a:lstStyle/>
          <a:p>
            <a:r>
              <a:rPr lang="ru-RU" sz="1600" i="1" dirty="0" smtClean="0"/>
              <a:t>Рис: ревматические узелки</a:t>
            </a:r>
            <a:endParaRPr lang="ru-RU" sz="1600" i="1" dirty="0"/>
          </a:p>
        </p:txBody>
      </p:sp>
    </p:spTree>
    <p:extLst>
      <p:ext uri="{BB962C8B-B14F-4D97-AF65-F5344CB8AC3E}">
        <p14:creationId xmlns="" xmlns:p14="http://schemas.microsoft.com/office/powerpoint/2010/main" val="213328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7388" y="-68209"/>
            <a:ext cx="5521448" cy="523220"/>
          </a:xfrm>
          <a:prstGeom prst="rect">
            <a:avLst/>
          </a:prstGeom>
        </p:spPr>
        <p:txBody>
          <a:bodyPr wrap="none">
            <a:spAutoFit/>
          </a:bodyPr>
          <a:lstStyle/>
          <a:p>
            <a:pPr algn="ctr"/>
            <a:r>
              <a:rPr lang="ru-RU" sz="2800" b="1" dirty="0" smtClean="0">
                <a:solidFill>
                  <a:schemeClr val="accent2">
                    <a:lumMod val="50000"/>
                  </a:schemeClr>
                </a:solidFill>
              </a:rPr>
              <a:t>Дифференциальная </a:t>
            </a:r>
            <a:r>
              <a:rPr lang="ru-RU" sz="2800" b="1" dirty="0">
                <a:solidFill>
                  <a:schemeClr val="accent2">
                    <a:lumMod val="50000"/>
                  </a:schemeClr>
                </a:solidFill>
              </a:rPr>
              <a:t>диагностика</a:t>
            </a:r>
          </a:p>
        </p:txBody>
      </p:sp>
      <p:pic>
        <p:nvPicPr>
          <p:cNvPr id="3" name="Рисунок 2"/>
          <p:cNvPicPr>
            <a:picLocks noChangeAspect="1"/>
          </p:cNvPicPr>
          <p:nvPr/>
        </p:nvPicPr>
        <p:blipFill rotWithShape="1">
          <a:blip r:embed="rId2"/>
          <a:srcRect l="655" t="2093" r="2472" b="1274"/>
          <a:stretch/>
        </p:blipFill>
        <p:spPr>
          <a:xfrm>
            <a:off x="1915070" y="638353"/>
            <a:ext cx="8126083" cy="6109707"/>
          </a:xfrm>
          <a:prstGeom prst="rect">
            <a:avLst/>
          </a:prstGeom>
        </p:spPr>
      </p:pic>
    </p:spTree>
    <p:extLst>
      <p:ext uri="{BB962C8B-B14F-4D97-AF65-F5344CB8AC3E}">
        <p14:creationId xmlns="" xmlns:p14="http://schemas.microsoft.com/office/powerpoint/2010/main" val="398626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7388" y="-68209"/>
            <a:ext cx="5521448" cy="523220"/>
          </a:xfrm>
          <a:prstGeom prst="rect">
            <a:avLst/>
          </a:prstGeom>
        </p:spPr>
        <p:txBody>
          <a:bodyPr wrap="none">
            <a:spAutoFit/>
          </a:bodyPr>
          <a:lstStyle/>
          <a:p>
            <a:pPr algn="ctr"/>
            <a:r>
              <a:rPr lang="ru-RU" sz="2800" b="1" dirty="0" smtClean="0">
                <a:solidFill>
                  <a:schemeClr val="accent2">
                    <a:lumMod val="50000"/>
                  </a:schemeClr>
                </a:solidFill>
              </a:rPr>
              <a:t>Дифференциальная </a:t>
            </a:r>
            <a:r>
              <a:rPr lang="ru-RU" sz="2800" b="1" dirty="0">
                <a:solidFill>
                  <a:schemeClr val="accent2">
                    <a:lumMod val="50000"/>
                  </a:schemeClr>
                </a:solidFill>
              </a:rPr>
              <a:t>диагностика</a:t>
            </a:r>
          </a:p>
        </p:txBody>
      </p:sp>
      <p:pic>
        <p:nvPicPr>
          <p:cNvPr id="3" name="Рисунок 2"/>
          <p:cNvPicPr>
            <a:picLocks noChangeAspect="1"/>
          </p:cNvPicPr>
          <p:nvPr/>
        </p:nvPicPr>
        <p:blipFill>
          <a:blip r:embed="rId2"/>
          <a:stretch>
            <a:fillRect/>
          </a:stretch>
        </p:blipFill>
        <p:spPr>
          <a:xfrm>
            <a:off x="190319" y="813848"/>
            <a:ext cx="11780593" cy="5655963"/>
          </a:xfrm>
          <a:prstGeom prst="rect">
            <a:avLst/>
          </a:prstGeom>
        </p:spPr>
      </p:pic>
    </p:spTree>
    <p:extLst>
      <p:ext uri="{BB962C8B-B14F-4D97-AF65-F5344CB8AC3E}">
        <p14:creationId xmlns="" xmlns:p14="http://schemas.microsoft.com/office/powerpoint/2010/main" val="333401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23943" y="-111341"/>
            <a:ext cx="2800447" cy="646331"/>
          </a:xfrm>
          <a:prstGeom prst="rect">
            <a:avLst/>
          </a:prstGeom>
        </p:spPr>
        <p:txBody>
          <a:bodyPr wrap="none">
            <a:spAutoFit/>
          </a:bodyPr>
          <a:lstStyle/>
          <a:p>
            <a:pPr algn="ctr"/>
            <a:r>
              <a:rPr lang="ru-RU" sz="3600" b="1" dirty="0" smtClean="0">
                <a:solidFill>
                  <a:schemeClr val="accent2">
                    <a:lumMod val="50000"/>
                  </a:schemeClr>
                </a:solidFill>
              </a:rPr>
              <a:t>Осложнение</a:t>
            </a:r>
            <a:endParaRPr lang="ru-RU" sz="3600" b="1" dirty="0">
              <a:solidFill>
                <a:schemeClr val="accent2">
                  <a:lumMod val="50000"/>
                </a:schemeClr>
              </a:solidFill>
            </a:endParaRPr>
          </a:p>
        </p:txBody>
      </p:sp>
      <p:sp>
        <p:nvSpPr>
          <p:cNvPr id="3" name="Прямоугольник 2"/>
          <p:cNvSpPr/>
          <p:nvPr/>
        </p:nvSpPr>
        <p:spPr>
          <a:xfrm>
            <a:off x="175402" y="981353"/>
            <a:ext cx="11841194" cy="2126864"/>
          </a:xfrm>
          <a:prstGeom prst="rect">
            <a:avLst/>
          </a:prstGeom>
        </p:spPr>
        <p:txBody>
          <a:bodyPr wrap="square">
            <a:spAutoFit/>
          </a:bodyPr>
          <a:lstStyle/>
          <a:p>
            <a:pPr indent="457200">
              <a:lnSpc>
                <a:spcPct val="150000"/>
              </a:lnSpc>
              <a:buFont typeface="Wingdings" pitchFamily="2" charset="2"/>
              <a:buNone/>
              <a:defRPr/>
            </a:pPr>
            <a:r>
              <a:rPr lang="ru-RU" dirty="0"/>
              <a:t>1. В активной фазе -  сердечная недостаточность и мерцательная аритмия</a:t>
            </a:r>
          </a:p>
          <a:p>
            <a:pPr indent="457200">
              <a:lnSpc>
                <a:spcPct val="150000"/>
              </a:lnSpc>
              <a:buFont typeface="Wingdings" pitchFamily="2" charset="2"/>
              <a:buNone/>
              <a:defRPr/>
            </a:pPr>
            <a:r>
              <a:rPr lang="ru-RU" dirty="0"/>
              <a:t>2. Хроническая ревматическая болезнь сердца с</a:t>
            </a:r>
            <a:r>
              <a:rPr lang="ru-RU" i="1" dirty="0"/>
              <a:t> </a:t>
            </a:r>
            <a:r>
              <a:rPr lang="ru-RU" dirty="0"/>
              <a:t>признаками приобретенного порока сердца или без порока сердца.</a:t>
            </a:r>
          </a:p>
          <a:p>
            <a:pPr indent="457200">
              <a:lnSpc>
                <a:spcPct val="150000"/>
              </a:lnSpc>
              <a:buFont typeface="Wingdings" pitchFamily="2" charset="2"/>
              <a:buNone/>
              <a:defRPr/>
            </a:pPr>
            <a:r>
              <a:rPr lang="ru-RU" dirty="0"/>
              <a:t>3. </a:t>
            </a:r>
            <a:r>
              <a:rPr lang="ru-RU" dirty="0" err="1"/>
              <a:t>Миокардиосклероз</a:t>
            </a:r>
            <a:endParaRPr lang="ru-RU" dirty="0"/>
          </a:p>
          <a:p>
            <a:pPr indent="457200">
              <a:lnSpc>
                <a:spcPct val="150000"/>
              </a:lnSpc>
              <a:buFont typeface="Wingdings" pitchFamily="2" charset="2"/>
              <a:buNone/>
              <a:defRPr/>
            </a:pPr>
            <a:r>
              <a:rPr lang="ru-RU" dirty="0"/>
              <a:t>4. Тромбоэмболии магистральных сосудов</a:t>
            </a:r>
          </a:p>
        </p:txBody>
      </p:sp>
      <p:sp>
        <p:nvSpPr>
          <p:cNvPr id="4" name="Прямоугольник 3"/>
          <p:cNvSpPr/>
          <p:nvPr/>
        </p:nvSpPr>
        <p:spPr>
          <a:xfrm>
            <a:off x="483131" y="4096442"/>
            <a:ext cx="9601147" cy="2169825"/>
          </a:xfrm>
          <a:prstGeom prst="rect">
            <a:avLst/>
          </a:prstGeom>
        </p:spPr>
        <p:txBody>
          <a:bodyPr wrap="square">
            <a:spAutoFit/>
          </a:bodyPr>
          <a:lstStyle/>
          <a:p>
            <a:pPr indent="457200">
              <a:lnSpc>
                <a:spcPct val="150000"/>
              </a:lnSpc>
            </a:pPr>
            <a:r>
              <a:rPr lang="ru-RU" dirty="0"/>
              <a:t/>
            </a:r>
            <a:br>
              <a:rPr lang="ru-RU" dirty="0"/>
            </a:br>
            <a:r>
              <a:rPr lang="ru-RU" dirty="0">
                <a:solidFill>
                  <a:srgbClr val="202124"/>
                </a:solidFill>
              </a:rPr>
              <a:t>А. Выздоровление;</a:t>
            </a:r>
            <a:r>
              <a:rPr lang="ru-RU" dirty="0"/>
              <a:t/>
            </a:r>
            <a:br>
              <a:rPr lang="ru-RU" dirty="0"/>
            </a:br>
            <a:r>
              <a:rPr lang="ru-RU" dirty="0">
                <a:solidFill>
                  <a:srgbClr val="202124"/>
                </a:solidFill>
              </a:rPr>
              <a:t>Б. Хроническая ревматическая болезнь сердца :</a:t>
            </a:r>
            <a:r>
              <a:rPr lang="ru-RU" dirty="0"/>
              <a:t/>
            </a:r>
            <a:br>
              <a:rPr lang="ru-RU" dirty="0"/>
            </a:br>
            <a:r>
              <a:rPr lang="ru-RU" dirty="0">
                <a:solidFill>
                  <a:srgbClr val="202124"/>
                </a:solidFill>
              </a:rPr>
              <a:t>· без порока сердца;</a:t>
            </a:r>
            <a:r>
              <a:rPr lang="ru-RU" dirty="0"/>
              <a:t/>
            </a:r>
            <a:br>
              <a:rPr lang="ru-RU" dirty="0"/>
            </a:br>
            <a:r>
              <a:rPr lang="ru-RU" dirty="0">
                <a:solidFill>
                  <a:srgbClr val="202124"/>
                </a:solidFill>
              </a:rPr>
              <a:t>· с пороком сердца.</a:t>
            </a:r>
            <a:endParaRPr lang="ru-RU" dirty="0"/>
          </a:p>
        </p:txBody>
      </p:sp>
      <p:sp>
        <p:nvSpPr>
          <p:cNvPr id="5" name="Прямоугольник 4"/>
          <p:cNvSpPr/>
          <p:nvPr/>
        </p:nvSpPr>
        <p:spPr>
          <a:xfrm>
            <a:off x="5108196" y="3231414"/>
            <a:ext cx="1975605" cy="646331"/>
          </a:xfrm>
          <a:prstGeom prst="rect">
            <a:avLst/>
          </a:prstGeom>
        </p:spPr>
        <p:txBody>
          <a:bodyPr wrap="none">
            <a:spAutoFit/>
          </a:bodyPr>
          <a:lstStyle/>
          <a:p>
            <a:r>
              <a:rPr lang="ru-RU" sz="3600" b="1" dirty="0" smtClean="0">
                <a:solidFill>
                  <a:schemeClr val="accent2">
                    <a:lumMod val="50000"/>
                  </a:schemeClr>
                </a:solidFill>
                <a:latin typeface="-apple-system"/>
              </a:rPr>
              <a:t>Исходы</a:t>
            </a:r>
            <a:endParaRPr lang="ru-RU" sz="3600" dirty="0">
              <a:solidFill>
                <a:schemeClr val="accent2">
                  <a:lumMod val="50000"/>
                </a:schemeClr>
              </a:solidFill>
            </a:endParaRPr>
          </a:p>
        </p:txBody>
      </p:sp>
    </p:spTree>
    <p:extLst>
      <p:ext uri="{BB962C8B-B14F-4D97-AF65-F5344CB8AC3E}">
        <p14:creationId xmlns="" xmlns:p14="http://schemas.microsoft.com/office/powerpoint/2010/main" val="11875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35395" y="-76836"/>
            <a:ext cx="2266967" cy="523220"/>
          </a:xfrm>
          <a:prstGeom prst="rect">
            <a:avLst/>
          </a:prstGeom>
        </p:spPr>
        <p:txBody>
          <a:bodyPr wrap="none">
            <a:spAutoFit/>
          </a:bodyPr>
          <a:lstStyle/>
          <a:p>
            <a:r>
              <a:rPr lang="ru-RU" sz="2800" b="1" dirty="0" smtClean="0">
                <a:solidFill>
                  <a:schemeClr val="accent2">
                    <a:lumMod val="50000"/>
                  </a:schemeClr>
                </a:solidFill>
              </a:rPr>
              <a:t>Диагностика</a:t>
            </a:r>
            <a:endParaRPr lang="ru-RU" sz="2800" b="1" dirty="0">
              <a:solidFill>
                <a:schemeClr val="accent2">
                  <a:lumMod val="50000"/>
                </a:schemeClr>
              </a:solidFill>
            </a:endParaRPr>
          </a:p>
        </p:txBody>
      </p:sp>
      <p:sp>
        <p:nvSpPr>
          <p:cNvPr id="3" name="Прямоугольник 2"/>
          <p:cNvSpPr/>
          <p:nvPr/>
        </p:nvSpPr>
        <p:spPr>
          <a:xfrm>
            <a:off x="164894" y="810883"/>
            <a:ext cx="12007970" cy="5632311"/>
          </a:xfrm>
          <a:prstGeom prst="rect">
            <a:avLst/>
          </a:prstGeom>
        </p:spPr>
        <p:txBody>
          <a:bodyPr wrap="square">
            <a:spAutoFit/>
          </a:bodyPr>
          <a:lstStyle/>
          <a:p>
            <a:r>
              <a:rPr lang="ru-RU" b="1" dirty="0">
                <a:solidFill>
                  <a:srgbClr val="202124"/>
                </a:solidFill>
              </a:rPr>
              <a:t>Жалобы:</a:t>
            </a:r>
            <a:r>
              <a:rPr lang="ru-RU" dirty="0"/>
              <a:t/>
            </a:r>
            <a:br>
              <a:rPr lang="ru-RU" dirty="0"/>
            </a:br>
            <a:r>
              <a:rPr lang="ru-RU" dirty="0">
                <a:solidFill>
                  <a:srgbClr val="202124"/>
                </a:solidFill>
              </a:rPr>
              <a:t>· повышение температуры тела чаще до субфебрильных цифр;</a:t>
            </a:r>
            <a:r>
              <a:rPr lang="ru-RU" dirty="0"/>
              <a:t/>
            </a:r>
            <a:br>
              <a:rPr lang="ru-RU" dirty="0"/>
            </a:br>
            <a:r>
              <a:rPr lang="ru-RU" dirty="0">
                <a:solidFill>
                  <a:srgbClr val="202124"/>
                </a:solidFill>
              </a:rPr>
              <a:t>· мигрирующие боли, симметричного характера  в крупных суставах (чаще всего коленных);</a:t>
            </a:r>
            <a:r>
              <a:rPr lang="ru-RU" dirty="0"/>
              <a:t/>
            </a:r>
            <a:br>
              <a:rPr lang="ru-RU" dirty="0"/>
            </a:br>
            <a:r>
              <a:rPr lang="ru-RU" dirty="0">
                <a:solidFill>
                  <a:srgbClr val="202124"/>
                </a:solidFill>
              </a:rPr>
              <a:t>· перикардиальные боли;</a:t>
            </a:r>
            <a:r>
              <a:rPr lang="ru-RU" dirty="0"/>
              <a:t/>
            </a:r>
            <a:br>
              <a:rPr lang="ru-RU" dirty="0"/>
            </a:br>
            <a:r>
              <a:rPr lang="ru-RU" dirty="0">
                <a:solidFill>
                  <a:srgbClr val="202124"/>
                </a:solidFill>
              </a:rPr>
              <a:t>· одышка при обычной физической нагрузке;</a:t>
            </a:r>
            <a:r>
              <a:rPr lang="ru-RU" dirty="0"/>
              <a:t/>
            </a:r>
            <a:br>
              <a:rPr lang="ru-RU" dirty="0"/>
            </a:br>
            <a:r>
              <a:rPr lang="ru-RU" dirty="0">
                <a:solidFill>
                  <a:srgbClr val="202124"/>
                </a:solidFill>
              </a:rPr>
              <a:t>· учащенное сердцебиение;</a:t>
            </a:r>
            <a:r>
              <a:rPr lang="ru-RU" dirty="0"/>
              <a:t/>
            </a:r>
            <a:br>
              <a:rPr lang="ru-RU" dirty="0"/>
            </a:br>
            <a:r>
              <a:rPr lang="ru-RU" dirty="0">
                <a:solidFill>
                  <a:srgbClr val="202124"/>
                </a:solidFill>
              </a:rPr>
              <a:t>· утомляемость, общая слабость;</a:t>
            </a:r>
            <a:r>
              <a:rPr lang="ru-RU" dirty="0"/>
              <a:t/>
            </a:r>
            <a:br>
              <a:rPr lang="ru-RU" dirty="0"/>
            </a:br>
            <a:r>
              <a:rPr lang="ru-RU" dirty="0">
                <a:solidFill>
                  <a:srgbClr val="202124"/>
                </a:solidFill>
              </a:rPr>
              <a:t>· признаки хореи (гиперкинезы -  множественные насильственные движения мышц лица, туловища и конечностей, эмоциональная лабильность, изменение поведения).                                                                                    </a:t>
            </a:r>
            <a:r>
              <a:rPr lang="ru-RU" dirty="0"/>
              <a:t/>
            </a:r>
            <a:br>
              <a:rPr lang="ru-RU" dirty="0"/>
            </a:br>
            <a:r>
              <a:rPr lang="ru-RU" dirty="0">
                <a:solidFill>
                  <a:srgbClr val="202124"/>
                </a:solidFill>
              </a:rPr>
              <a:t>Повторная атака (рецидив) ОРЛ провоцируется БГСА-инфекцией и проявляется преимущественно развитием кардита.</a:t>
            </a:r>
            <a:r>
              <a:rPr lang="ru-RU" dirty="0"/>
              <a:t/>
            </a:r>
            <a:br>
              <a:rPr lang="ru-RU" dirty="0"/>
            </a:br>
            <a:r>
              <a:rPr lang="ru-RU" dirty="0">
                <a:solidFill>
                  <a:srgbClr val="202124"/>
                </a:solidFill>
              </a:rPr>
              <a:t> </a:t>
            </a:r>
            <a:r>
              <a:rPr lang="ru-RU" dirty="0"/>
              <a:t/>
            </a:r>
            <a:br>
              <a:rPr lang="ru-RU" dirty="0"/>
            </a:br>
            <a:r>
              <a:rPr lang="ru-RU" b="1" dirty="0">
                <a:solidFill>
                  <a:srgbClr val="202124"/>
                </a:solidFill>
              </a:rPr>
              <a:t>Анамнез:</a:t>
            </a:r>
            <a:r>
              <a:rPr lang="ru-RU" dirty="0"/>
              <a:t/>
            </a:r>
            <a:br>
              <a:rPr lang="ru-RU" dirty="0"/>
            </a:br>
            <a:r>
              <a:rPr lang="ru-RU" dirty="0">
                <a:solidFill>
                  <a:srgbClr val="202124"/>
                </a:solidFill>
              </a:rPr>
              <a:t>Дебют ОРЛ в среднем начинается  через 2—4 недели после эпизода острой стрептококковой инфекции носоглотки. Внезапно повышается температура до фебрильных цифр, появляются симметричные мигрирующие боли в крупных суставах  и признаки кардита (перикардиальные боли, одышка, сердцебиение и др</a:t>
            </a:r>
            <a:r>
              <a:rPr lang="ru-RU" dirty="0" smtClean="0">
                <a:solidFill>
                  <a:srgbClr val="202124"/>
                </a:solidFill>
              </a:rPr>
              <a:t>.). Для </a:t>
            </a:r>
            <a:r>
              <a:rPr lang="ru-RU" dirty="0">
                <a:solidFill>
                  <a:srgbClr val="202124"/>
                </a:solidFill>
              </a:rPr>
              <a:t>подростков и молодых людей характерно постепенное начало — после стихания клинических проявлений ангины появляются субфебрильная температура, артралгии в крупных суставах или только умеренные признаки кардита.</a:t>
            </a:r>
            <a:r>
              <a:rPr lang="ru-RU" dirty="0"/>
              <a:t/>
            </a:r>
            <a:br>
              <a:rPr lang="ru-RU" dirty="0"/>
            </a:br>
            <a:r>
              <a:rPr lang="ru-RU" dirty="0">
                <a:solidFill>
                  <a:srgbClr val="202124"/>
                </a:solidFill>
              </a:rPr>
              <a:t>Повторная атака (рецидив) ОРЛ провоцируется БГСА-инфекцией и проявляется преимущественно развитием кардита. </a:t>
            </a:r>
            <a:r>
              <a:rPr lang="ru-RU" dirty="0"/>
              <a:t/>
            </a:r>
            <a:br>
              <a:rPr lang="ru-RU" dirty="0"/>
            </a:br>
            <a:endParaRPr lang="ru-RU" dirty="0"/>
          </a:p>
        </p:txBody>
      </p:sp>
    </p:spTree>
    <p:extLst>
      <p:ext uri="{BB962C8B-B14F-4D97-AF65-F5344CB8AC3E}">
        <p14:creationId xmlns="" xmlns:p14="http://schemas.microsoft.com/office/powerpoint/2010/main" val="210013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2819" y="-68209"/>
            <a:ext cx="2266967" cy="523220"/>
          </a:xfrm>
          <a:prstGeom prst="rect">
            <a:avLst/>
          </a:prstGeom>
        </p:spPr>
        <p:txBody>
          <a:bodyPr wrap="none">
            <a:spAutoFit/>
          </a:bodyPr>
          <a:lstStyle/>
          <a:p>
            <a:r>
              <a:rPr lang="ru-RU" sz="2800" b="1" dirty="0" smtClean="0">
                <a:solidFill>
                  <a:schemeClr val="accent2">
                    <a:lumMod val="50000"/>
                  </a:schemeClr>
                </a:solidFill>
              </a:rPr>
              <a:t>Диагностика</a:t>
            </a:r>
            <a:endParaRPr lang="ru-RU" sz="2800" b="1" dirty="0">
              <a:solidFill>
                <a:schemeClr val="accent2">
                  <a:lumMod val="50000"/>
                </a:schemeClr>
              </a:solidFill>
            </a:endParaRPr>
          </a:p>
        </p:txBody>
      </p:sp>
      <p:sp>
        <p:nvSpPr>
          <p:cNvPr id="3" name="Прямоугольник 2"/>
          <p:cNvSpPr/>
          <p:nvPr/>
        </p:nvSpPr>
        <p:spPr>
          <a:xfrm>
            <a:off x="60385" y="714389"/>
            <a:ext cx="12011837" cy="5909310"/>
          </a:xfrm>
          <a:prstGeom prst="rect">
            <a:avLst/>
          </a:prstGeom>
        </p:spPr>
        <p:txBody>
          <a:bodyPr wrap="square">
            <a:spAutoFit/>
          </a:bodyPr>
          <a:lstStyle/>
          <a:p>
            <a:pPr indent="457200">
              <a:lnSpc>
                <a:spcPct val="150000"/>
              </a:lnSpc>
              <a:spcBef>
                <a:spcPct val="10000"/>
              </a:spcBef>
              <a:buFont typeface="Wingdings" pitchFamily="2" charset="2"/>
              <a:buNone/>
              <a:defRPr/>
            </a:pPr>
            <a:r>
              <a:rPr lang="ru-RU" b="1" dirty="0" err="1"/>
              <a:t>Физикальное</a:t>
            </a:r>
            <a:r>
              <a:rPr lang="ru-RU" b="1" dirty="0"/>
              <a:t> обследование:</a:t>
            </a:r>
            <a:r>
              <a:rPr lang="ru-RU" dirty="0"/>
              <a:t/>
            </a:r>
            <a:br>
              <a:rPr lang="ru-RU" dirty="0"/>
            </a:br>
            <a:r>
              <a:rPr lang="ru-RU" dirty="0"/>
              <a:t>Температурная реакция варьирует от субфебрилитета до фебрильной</a:t>
            </a:r>
            <a:r>
              <a:rPr lang="ru-RU" dirty="0" smtClean="0"/>
              <a:t>.</a:t>
            </a:r>
            <a:r>
              <a:rPr lang="ru-RU" dirty="0"/>
              <a:t/>
            </a:r>
            <a:br>
              <a:rPr lang="ru-RU" dirty="0"/>
            </a:br>
            <a:r>
              <a:rPr lang="ru-RU" b="1" i="1" dirty="0"/>
              <a:t>Кожный синдром</a:t>
            </a:r>
            <a:r>
              <a:rPr lang="ru-RU" b="1" dirty="0"/>
              <a:t>:</a:t>
            </a:r>
            <a:r>
              <a:rPr lang="ru-RU" dirty="0"/>
              <a:t/>
            </a:r>
            <a:br>
              <a:rPr lang="ru-RU" dirty="0"/>
            </a:br>
            <a:r>
              <a:rPr lang="ru-RU" dirty="0"/>
              <a:t>· </a:t>
            </a:r>
            <a:r>
              <a:rPr lang="ru-RU" i="1" dirty="0"/>
              <a:t>Кольцевидная эритема</a:t>
            </a:r>
            <a:r>
              <a:rPr lang="ru-RU" dirty="0"/>
              <a:t> (бледно-розовые кольцевидные высыпания на туловище и </a:t>
            </a:r>
            <a:r>
              <a:rPr lang="ru-RU" dirty="0" smtClean="0"/>
              <a:t>конечностях, </a:t>
            </a:r>
            <a:r>
              <a:rPr lang="ru-RU" dirty="0"/>
              <a:t>но не на лице; не сопровождающиеся зудом, не возвышающиеся над поверхностью кожи, не оставляющие после себя следов</a:t>
            </a:r>
            <a:r>
              <a:rPr lang="ru-RU" dirty="0" smtClean="0"/>
              <a:t>).</a:t>
            </a:r>
            <a:r>
              <a:rPr lang="ru-RU" dirty="0"/>
              <a:t/>
            </a:r>
            <a:br>
              <a:rPr lang="ru-RU" dirty="0"/>
            </a:br>
            <a:r>
              <a:rPr lang="ru-RU" dirty="0"/>
              <a:t>· </a:t>
            </a:r>
            <a:r>
              <a:rPr lang="ru-RU" i="1" dirty="0"/>
              <a:t>Подкожные ревматические узелки</a:t>
            </a:r>
            <a:r>
              <a:rPr lang="ru-RU" dirty="0"/>
              <a:t> (мелкие узелки, расположенные в местах прикрепления сухожилий в области коленных, локтевых суставов или затылочной кости</a:t>
            </a:r>
            <a:r>
              <a:rPr lang="ru-RU" dirty="0" smtClean="0"/>
              <a:t>)</a:t>
            </a:r>
            <a:r>
              <a:rPr lang="ru-RU" dirty="0"/>
              <a:t/>
            </a:r>
            <a:br>
              <a:rPr lang="ru-RU" dirty="0"/>
            </a:br>
            <a:r>
              <a:rPr lang="ru-RU" b="1" i="1" dirty="0"/>
              <a:t>Поражение суставов</a:t>
            </a:r>
            <a:r>
              <a:rPr lang="ru-RU" b="1" dirty="0"/>
              <a:t>:</a:t>
            </a:r>
            <a:r>
              <a:rPr lang="ru-RU" dirty="0"/>
              <a:t/>
            </a:r>
            <a:br>
              <a:rPr lang="ru-RU" dirty="0"/>
            </a:br>
            <a:r>
              <a:rPr lang="ru-RU" dirty="0"/>
              <a:t>преобладающая форма поражения в современных условиях — </a:t>
            </a:r>
            <a:r>
              <a:rPr lang="ru-RU" dirty="0" err="1"/>
              <a:t>олигоартрит</a:t>
            </a:r>
            <a:r>
              <a:rPr lang="ru-RU" dirty="0"/>
              <a:t>, реже — </a:t>
            </a:r>
            <a:r>
              <a:rPr lang="ru-RU" dirty="0" err="1"/>
              <a:t>моноартрит</a:t>
            </a:r>
            <a:r>
              <a:rPr lang="ru-RU" dirty="0"/>
              <a:t>.</a:t>
            </a:r>
            <a:br>
              <a:rPr lang="ru-RU" dirty="0"/>
            </a:br>
            <a:r>
              <a:rPr lang="ru-RU" dirty="0"/>
              <a:t>В патологический процесс вовлекаются коленные, голеностопные, лучезапястные, локтевые суставы. Характерны: доброкачественность, летучесть воспалительных поражений с переменным, часто с симметричным вовлечением суставов. В 10-15% случаев выявляются </a:t>
            </a:r>
            <a:r>
              <a:rPr lang="ru-RU" dirty="0" err="1"/>
              <a:t>полиартралгии</a:t>
            </a:r>
            <a:r>
              <a:rPr lang="ru-RU" dirty="0"/>
              <a:t>, не сопровождающиеся ограничением движений, болезненностью при пальпации и другими симптомами воспаления. Суставной синдром быстро разрешается на фоне НПВП, деформации не развиваются.</a:t>
            </a:r>
          </a:p>
        </p:txBody>
      </p:sp>
    </p:spTree>
    <p:extLst>
      <p:ext uri="{BB962C8B-B14F-4D97-AF65-F5344CB8AC3E}">
        <p14:creationId xmlns="" xmlns:p14="http://schemas.microsoft.com/office/powerpoint/2010/main" val="203332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83746" y="-68210"/>
            <a:ext cx="2266967" cy="523220"/>
          </a:xfrm>
          <a:prstGeom prst="rect">
            <a:avLst/>
          </a:prstGeom>
        </p:spPr>
        <p:txBody>
          <a:bodyPr wrap="none">
            <a:spAutoFit/>
          </a:bodyPr>
          <a:lstStyle/>
          <a:p>
            <a:r>
              <a:rPr lang="ru-RU" sz="2800" b="1" dirty="0" smtClean="0">
                <a:solidFill>
                  <a:schemeClr val="accent2">
                    <a:lumMod val="50000"/>
                  </a:schemeClr>
                </a:solidFill>
              </a:rPr>
              <a:t>Диагностика</a:t>
            </a:r>
            <a:endParaRPr lang="ru-RU" sz="2800" b="1" dirty="0">
              <a:solidFill>
                <a:schemeClr val="accent2">
                  <a:lumMod val="50000"/>
                </a:schemeClr>
              </a:solidFill>
            </a:endParaRPr>
          </a:p>
        </p:txBody>
      </p:sp>
      <p:sp>
        <p:nvSpPr>
          <p:cNvPr id="3" name="Прямоугольник 2"/>
          <p:cNvSpPr/>
          <p:nvPr/>
        </p:nvSpPr>
        <p:spPr>
          <a:xfrm>
            <a:off x="160581" y="731056"/>
            <a:ext cx="12016596" cy="5909310"/>
          </a:xfrm>
          <a:prstGeom prst="rect">
            <a:avLst/>
          </a:prstGeom>
        </p:spPr>
        <p:txBody>
          <a:bodyPr wrap="square">
            <a:spAutoFit/>
          </a:bodyPr>
          <a:lstStyle/>
          <a:p>
            <a:pPr indent="457200">
              <a:lnSpc>
                <a:spcPct val="150000"/>
              </a:lnSpc>
            </a:pPr>
            <a:r>
              <a:rPr lang="ru-RU" b="1" i="1" dirty="0">
                <a:solidFill>
                  <a:srgbClr val="202124"/>
                </a:solidFill>
              </a:rPr>
              <a:t>Поражение сердца</a:t>
            </a:r>
            <a:r>
              <a:rPr lang="ru-RU" b="1" dirty="0">
                <a:solidFill>
                  <a:srgbClr val="202124"/>
                </a:solidFill>
              </a:rPr>
              <a:t>:</a:t>
            </a:r>
            <a:r>
              <a:rPr lang="ru-RU" dirty="0"/>
              <a:t/>
            </a:r>
            <a:br>
              <a:rPr lang="ru-RU" dirty="0"/>
            </a:br>
            <a:r>
              <a:rPr lang="ru-RU" dirty="0">
                <a:solidFill>
                  <a:srgbClr val="202124"/>
                </a:solidFill>
              </a:rPr>
              <a:t>· Систолический </a:t>
            </a:r>
            <a:r>
              <a:rPr lang="ru-RU" dirty="0" smtClean="0">
                <a:solidFill>
                  <a:srgbClr val="202124"/>
                </a:solidFill>
              </a:rPr>
              <a:t>шум: </a:t>
            </a:r>
            <a:r>
              <a:rPr lang="ru-RU" dirty="0">
                <a:solidFill>
                  <a:srgbClr val="202124"/>
                </a:solidFill>
              </a:rPr>
              <a:t>по характеру длительный, дующий; имеет разную интенсивность, особенно на ранних стадиях заболевания; существенно не изменяется при перемене положения тела и фазы дыхания; связан с I тоном и занимает большую часть систолы, и оптимально выслушивается на верхушке сердца и проводится в левую подмышечную область.</a:t>
            </a:r>
            <a:r>
              <a:rPr lang="ru-RU" dirty="0"/>
              <a:t/>
            </a:r>
            <a:br>
              <a:rPr lang="ru-RU" dirty="0"/>
            </a:br>
            <a:r>
              <a:rPr lang="ru-RU" dirty="0">
                <a:solidFill>
                  <a:srgbClr val="202124"/>
                </a:solidFill>
              </a:rPr>
              <a:t>·  </a:t>
            </a:r>
            <a:r>
              <a:rPr lang="ru-RU" dirty="0" err="1">
                <a:solidFill>
                  <a:srgbClr val="202124"/>
                </a:solidFill>
              </a:rPr>
              <a:t>Мезодиастолический</a:t>
            </a:r>
            <a:r>
              <a:rPr lang="ru-RU" dirty="0">
                <a:solidFill>
                  <a:srgbClr val="202124"/>
                </a:solidFill>
              </a:rPr>
              <a:t> шум (низкочастотный), развивающийся при остром кардите с митральной </a:t>
            </a:r>
            <a:r>
              <a:rPr lang="ru-RU" dirty="0" err="1" smtClean="0">
                <a:solidFill>
                  <a:srgbClr val="202124"/>
                </a:solidFill>
              </a:rPr>
              <a:t>регургитацией</a:t>
            </a:r>
            <a:r>
              <a:rPr lang="ru-RU" dirty="0" smtClean="0">
                <a:solidFill>
                  <a:srgbClr val="202124"/>
                </a:solidFill>
              </a:rPr>
              <a:t>.</a:t>
            </a:r>
            <a:r>
              <a:rPr lang="ru-RU" dirty="0"/>
              <a:t/>
            </a:r>
            <a:br>
              <a:rPr lang="ru-RU" dirty="0"/>
            </a:br>
            <a:r>
              <a:rPr lang="ru-RU" dirty="0">
                <a:solidFill>
                  <a:srgbClr val="202124"/>
                </a:solidFill>
              </a:rPr>
              <a:t>· Протодиастолический шум, отражающий аортальную </a:t>
            </a:r>
            <a:r>
              <a:rPr lang="ru-RU" dirty="0" err="1" smtClean="0">
                <a:solidFill>
                  <a:srgbClr val="202124"/>
                </a:solidFill>
              </a:rPr>
              <a:t>регургитацию</a:t>
            </a:r>
            <a:r>
              <a:rPr lang="ru-RU" dirty="0" smtClean="0">
                <a:solidFill>
                  <a:srgbClr val="202124"/>
                </a:solidFill>
              </a:rPr>
              <a:t>.</a:t>
            </a:r>
            <a:r>
              <a:rPr lang="ru-RU" dirty="0"/>
              <a:t/>
            </a:r>
            <a:br>
              <a:rPr lang="ru-RU" dirty="0"/>
            </a:br>
            <a:r>
              <a:rPr lang="ru-RU" dirty="0">
                <a:solidFill>
                  <a:srgbClr val="202124"/>
                </a:solidFill>
              </a:rPr>
              <a:t>· Изолированное поражение аортального клапана без шума митральной </a:t>
            </a:r>
            <a:r>
              <a:rPr lang="ru-RU" dirty="0" err="1">
                <a:solidFill>
                  <a:srgbClr val="202124"/>
                </a:solidFill>
              </a:rPr>
              <a:t>регургитации</a:t>
            </a:r>
            <a:r>
              <a:rPr lang="ru-RU" dirty="0">
                <a:solidFill>
                  <a:srgbClr val="202124"/>
                </a:solidFill>
              </a:rPr>
              <a:t> нехарактерно для ОРЛ.</a:t>
            </a:r>
            <a:r>
              <a:rPr lang="ru-RU" dirty="0"/>
              <a:t/>
            </a:r>
            <a:br>
              <a:rPr lang="ru-RU" dirty="0"/>
            </a:br>
            <a:r>
              <a:rPr lang="ru-RU" b="1" dirty="0"/>
              <a:t/>
            </a:r>
            <a:br>
              <a:rPr lang="ru-RU" b="1" dirty="0"/>
            </a:br>
            <a:r>
              <a:rPr lang="ru-RU" b="1" i="1" dirty="0">
                <a:solidFill>
                  <a:srgbClr val="202124"/>
                </a:solidFill>
              </a:rPr>
              <a:t>Поражение нервной системы:</a:t>
            </a:r>
            <a:r>
              <a:rPr lang="ru-RU" b="1" dirty="0">
                <a:solidFill>
                  <a:srgbClr val="202124"/>
                </a:solidFill>
              </a:rPr>
              <a:t> </a:t>
            </a:r>
            <a:r>
              <a:rPr lang="ru-RU" dirty="0">
                <a:solidFill>
                  <a:srgbClr val="202124"/>
                </a:solidFill>
              </a:rPr>
              <a:t>в 6-30% случаев выявляются признаки малой хореи (гиперкинезы, мышечная гипотония, </a:t>
            </a:r>
            <a:r>
              <a:rPr lang="ru-RU" dirty="0" err="1">
                <a:solidFill>
                  <a:srgbClr val="202124"/>
                </a:solidFill>
              </a:rPr>
              <a:t>статокоординационные</a:t>
            </a:r>
            <a:r>
              <a:rPr lang="ru-RU" dirty="0">
                <a:solidFill>
                  <a:srgbClr val="202124"/>
                </a:solidFill>
              </a:rPr>
              <a:t> нарушения, сосудистая дистония, психоэмоциональные нарушения). У 5— 7% больных хорея выступает единственным признаком ОРЛ. Хорее больше подвержены девочки 10-15 лет.  Продолжительность хореи- 3-6 месяцев. Обычно хорея заканчивается выздоровлением. </a:t>
            </a:r>
            <a:r>
              <a:rPr lang="ru-RU" dirty="0"/>
              <a:t/>
            </a:r>
            <a:br>
              <a:rPr lang="ru-RU" dirty="0"/>
            </a:br>
            <a:endParaRPr lang="ru-RU" dirty="0"/>
          </a:p>
        </p:txBody>
      </p:sp>
    </p:spTree>
    <p:extLst>
      <p:ext uri="{BB962C8B-B14F-4D97-AF65-F5344CB8AC3E}">
        <p14:creationId xmlns="" xmlns:p14="http://schemas.microsoft.com/office/powerpoint/2010/main" val="135588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7142" y="-68210"/>
            <a:ext cx="6269986" cy="523220"/>
          </a:xfrm>
          <a:prstGeom prst="rect">
            <a:avLst/>
          </a:prstGeom>
        </p:spPr>
        <p:txBody>
          <a:bodyPr wrap="none">
            <a:spAutoFit/>
          </a:bodyPr>
          <a:lstStyle/>
          <a:p>
            <a:r>
              <a:rPr lang="ru-RU" sz="2800" b="1" dirty="0">
                <a:solidFill>
                  <a:schemeClr val="accent2">
                    <a:lumMod val="50000"/>
                  </a:schemeClr>
                </a:solidFill>
              </a:rPr>
              <a:t>Методы </a:t>
            </a:r>
            <a:r>
              <a:rPr lang="ru-RU" sz="2800" b="1" dirty="0" smtClean="0">
                <a:solidFill>
                  <a:schemeClr val="accent2">
                    <a:lumMod val="50000"/>
                  </a:schemeClr>
                </a:solidFill>
              </a:rPr>
              <a:t>лабораторного исследования</a:t>
            </a:r>
            <a:endParaRPr lang="ru-RU" sz="2800" b="1" dirty="0">
              <a:solidFill>
                <a:schemeClr val="accent2">
                  <a:lumMod val="50000"/>
                </a:schemeClr>
              </a:solidFill>
            </a:endParaRPr>
          </a:p>
        </p:txBody>
      </p:sp>
      <p:sp>
        <p:nvSpPr>
          <p:cNvPr id="3" name="Прямоугольник 2"/>
          <p:cNvSpPr/>
          <p:nvPr/>
        </p:nvSpPr>
        <p:spPr>
          <a:xfrm>
            <a:off x="172528" y="760448"/>
            <a:ext cx="11869947" cy="5122941"/>
          </a:xfrm>
          <a:prstGeom prst="rect">
            <a:avLst/>
          </a:prstGeom>
        </p:spPr>
        <p:txBody>
          <a:bodyPr wrap="square">
            <a:spAutoFit/>
          </a:bodyPr>
          <a:lstStyle/>
          <a:p>
            <a:pPr indent="457200">
              <a:lnSpc>
                <a:spcPct val="150000"/>
              </a:lnSpc>
            </a:pPr>
            <a:r>
              <a:rPr lang="ru-RU" sz="2000" dirty="0"/>
              <a:t/>
            </a:r>
            <a:br>
              <a:rPr lang="ru-RU" sz="2000" dirty="0"/>
            </a:br>
            <a:r>
              <a:rPr lang="ru-RU" sz="2000" u="sng" dirty="0">
                <a:solidFill>
                  <a:srgbClr val="202124"/>
                </a:solidFill>
              </a:rPr>
              <a:t>· общий анализ крови (ОАК): </a:t>
            </a:r>
            <a:r>
              <a:rPr lang="ru-RU" sz="2000" dirty="0">
                <a:solidFill>
                  <a:srgbClr val="202124"/>
                </a:solidFill>
              </a:rPr>
              <a:t>увеличение СОЭ, возможно лейкоцитоз со сдвигом </a:t>
            </a:r>
            <a:r>
              <a:rPr lang="ru-RU" sz="2000" dirty="0" err="1">
                <a:solidFill>
                  <a:srgbClr val="202124"/>
                </a:solidFill>
              </a:rPr>
              <a:t>лейкоформулы</a:t>
            </a:r>
            <a:r>
              <a:rPr lang="ru-RU" sz="2000" dirty="0">
                <a:solidFill>
                  <a:srgbClr val="202124"/>
                </a:solidFill>
              </a:rPr>
              <a:t> влево;</a:t>
            </a:r>
            <a:r>
              <a:rPr lang="ru-RU" sz="2000" dirty="0"/>
              <a:t/>
            </a:r>
            <a:br>
              <a:rPr lang="ru-RU" sz="2000" dirty="0"/>
            </a:br>
            <a:r>
              <a:rPr lang="ru-RU" sz="2000" u="sng" dirty="0">
                <a:solidFill>
                  <a:srgbClr val="202124"/>
                </a:solidFill>
              </a:rPr>
              <a:t>· биохимический анализ крови </a:t>
            </a:r>
            <a:r>
              <a:rPr lang="ru-RU" sz="2000" dirty="0">
                <a:solidFill>
                  <a:srgbClr val="202124"/>
                </a:solidFill>
              </a:rPr>
              <a:t>(</a:t>
            </a:r>
            <a:r>
              <a:rPr lang="ru-RU" sz="2000" dirty="0" err="1">
                <a:solidFill>
                  <a:srgbClr val="202124"/>
                </a:solidFill>
              </a:rPr>
              <a:t>АлТ</a:t>
            </a:r>
            <a:r>
              <a:rPr lang="ru-RU" sz="2000" dirty="0">
                <a:solidFill>
                  <a:srgbClr val="202124"/>
                </a:solidFill>
              </a:rPr>
              <a:t>, </a:t>
            </a:r>
            <a:r>
              <a:rPr lang="ru-RU" sz="2000" dirty="0" err="1">
                <a:solidFill>
                  <a:srgbClr val="202124"/>
                </a:solidFill>
              </a:rPr>
              <a:t>АсТ</a:t>
            </a:r>
            <a:r>
              <a:rPr lang="ru-RU" sz="2000" dirty="0">
                <a:solidFill>
                  <a:srgbClr val="202124"/>
                </a:solidFill>
              </a:rPr>
              <a:t>, общий белок и фракции, глюкоза, </a:t>
            </a:r>
            <a:r>
              <a:rPr lang="ru-RU" sz="2000" dirty="0" err="1">
                <a:solidFill>
                  <a:srgbClr val="202124"/>
                </a:solidFill>
              </a:rPr>
              <a:t>креатинин</a:t>
            </a:r>
            <a:r>
              <a:rPr lang="ru-RU" sz="2000" dirty="0">
                <a:solidFill>
                  <a:srgbClr val="202124"/>
                </a:solidFill>
              </a:rPr>
              <a:t>, мочевина, холестерин);</a:t>
            </a:r>
            <a:r>
              <a:rPr lang="ru-RU" sz="2000" dirty="0"/>
              <a:t/>
            </a:r>
            <a:br>
              <a:rPr lang="ru-RU" sz="2000" dirty="0"/>
            </a:br>
            <a:r>
              <a:rPr lang="ru-RU" sz="2000" u="sng" dirty="0">
                <a:solidFill>
                  <a:srgbClr val="202124"/>
                </a:solidFill>
              </a:rPr>
              <a:t>· </a:t>
            </a:r>
            <a:r>
              <a:rPr lang="ru-RU" sz="2000" u="sng" dirty="0" err="1">
                <a:solidFill>
                  <a:srgbClr val="202124"/>
                </a:solidFill>
              </a:rPr>
              <a:t>коагулограмма</a:t>
            </a:r>
            <a:r>
              <a:rPr lang="ru-RU" sz="2000" u="sng" dirty="0">
                <a:solidFill>
                  <a:srgbClr val="202124"/>
                </a:solidFill>
              </a:rPr>
              <a:t>;</a:t>
            </a:r>
            <a:r>
              <a:rPr lang="ru-RU" sz="2000" dirty="0"/>
              <a:t/>
            </a:r>
            <a:br>
              <a:rPr lang="ru-RU" sz="2000" dirty="0"/>
            </a:br>
            <a:r>
              <a:rPr lang="ru-RU" sz="2000" u="sng" dirty="0">
                <a:solidFill>
                  <a:srgbClr val="202124"/>
                </a:solidFill>
              </a:rPr>
              <a:t>· иммунологический анализ крови: </a:t>
            </a:r>
            <a:r>
              <a:rPr lang="ru-RU" sz="2000" dirty="0">
                <a:solidFill>
                  <a:srgbClr val="202124"/>
                </a:solidFill>
              </a:rPr>
              <a:t>С реактивный белок (СРБ) (положительный),  Ревматоидный фактор (РФ) отрицательный, </a:t>
            </a:r>
            <a:r>
              <a:rPr lang="ru-RU" sz="2000" dirty="0" err="1">
                <a:solidFill>
                  <a:srgbClr val="202124"/>
                </a:solidFill>
              </a:rPr>
              <a:t>Антистрептолизин-О</a:t>
            </a:r>
            <a:r>
              <a:rPr lang="ru-RU" sz="2000" dirty="0">
                <a:solidFill>
                  <a:srgbClr val="202124"/>
                </a:solidFill>
              </a:rPr>
              <a:t> (АСЛ-О) </a:t>
            </a:r>
            <a:r>
              <a:rPr lang="ru-RU" sz="2000" dirty="0" smtClean="0">
                <a:solidFill>
                  <a:srgbClr val="202124"/>
                </a:solidFill>
              </a:rPr>
              <a:t>повышенные </a:t>
            </a:r>
            <a:r>
              <a:rPr lang="ru-RU" sz="2000" dirty="0">
                <a:solidFill>
                  <a:srgbClr val="202124"/>
                </a:solidFill>
              </a:rPr>
              <a:t>или что важнее </a:t>
            </a:r>
            <a:r>
              <a:rPr lang="ru-RU" sz="2000" dirty="0" smtClean="0">
                <a:solidFill>
                  <a:srgbClr val="202124"/>
                </a:solidFill>
              </a:rPr>
              <a:t>повышающиеся </a:t>
            </a:r>
            <a:r>
              <a:rPr lang="ru-RU" sz="2000" dirty="0">
                <a:solidFill>
                  <a:srgbClr val="202124"/>
                </a:solidFill>
              </a:rPr>
              <a:t>в динамике титры;</a:t>
            </a:r>
            <a:r>
              <a:rPr lang="ru-RU" sz="2000" dirty="0"/>
              <a:t/>
            </a:r>
            <a:br>
              <a:rPr lang="ru-RU" sz="2000" dirty="0"/>
            </a:br>
            <a:r>
              <a:rPr lang="ru-RU" sz="2000" dirty="0">
                <a:solidFill>
                  <a:srgbClr val="202124"/>
                </a:solidFill>
              </a:rPr>
              <a:t>· </a:t>
            </a:r>
            <a:r>
              <a:rPr lang="ru-RU" sz="2000" u="sng" dirty="0">
                <a:solidFill>
                  <a:srgbClr val="202124"/>
                </a:solidFill>
              </a:rPr>
              <a:t>бактериологическое исследование: </a:t>
            </a:r>
            <a:r>
              <a:rPr lang="ru-RU" sz="2000" dirty="0">
                <a:solidFill>
                  <a:srgbClr val="202124"/>
                </a:solidFill>
              </a:rPr>
              <a:t>мазок из зева  на определение  В-гемолитического стрептококка группы А (БСГА)- выявление в  мазке из зева БГСА, мо­жет быть как при активной инфекции, так и при носительстве.</a:t>
            </a:r>
            <a:endParaRPr lang="ru-RU" sz="2000" dirty="0"/>
          </a:p>
        </p:txBody>
      </p:sp>
    </p:spTree>
    <p:extLst>
      <p:ext uri="{BB962C8B-B14F-4D97-AF65-F5344CB8AC3E}">
        <p14:creationId xmlns="" xmlns:p14="http://schemas.microsoft.com/office/powerpoint/2010/main" val="378653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6206" y="-68209"/>
            <a:ext cx="7000699" cy="523220"/>
          </a:xfrm>
          <a:prstGeom prst="rect">
            <a:avLst/>
          </a:prstGeom>
        </p:spPr>
        <p:txBody>
          <a:bodyPr wrap="none">
            <a:spAutoFit/>
          </a:bodyPr>
          <a:lstStyle/>
          <a:p>
            <a:r>
              <a:rPr lang="ru-RU" sz="2800" b="1" dirty="0">
                <a:solidFill>
                  <a:schemeClr val="accent2">
                    <a:lumMod val="50000"/>
                  </a:schemeClr>
                </a:solidFill>
              </a:rPr>
              <a:t>Методы </a:t>
            </a:r>
            <a:r>
              <a:rPr lang="ru-RU" sz="2800" b="1" dirty="0" smtClean="0">
                <a:solidFill>
                  <a:schemeClr val="accent2">
                    <a:lumMod val="50000"/>
                  </a:schemeClr>
                </a:solidFill>
              </a:rPr>
              <a:t>инструментального </a:t>
            </a:r>
            <a:r>
              <a:rPr lang="ru-RU" sz="2800" b="1" dirty="0">
                <a:solidFill>
                  <a:schemeClr val="accent2">
                    <a:lumMod val="50000"/>
                  </a:schemeClr>
                </a:solidFill>
              </a:rPr>
              <a:t>исследования</a:t>
            </a:r>
          </a:p>
        </p:txBody>
      </p:sp>
      <p:sp>
        <p:nvSpPr>
          <p:cNvPr id="3" name="Прямоугольник 2"/>
          <p:cNvSpPr/>
          <p:nvPr/>
        </p:nvSpPr>
        <p:spPr>
          <a:xfrm>
            <a:off x="106392" y="864442"/>
            <a:ext cx="12022348" cy="5118196"/>
          </a:xfrm>
          <a:prstGeom prst="rect">
            <a:avLst/>
          </a:prstGeom>
        </p:spPr>
        <p:txBody>
          <a:bodyPr wrap="square">
            <a:spAutoFit/>
          </a:bodyPr>
          <a:lstStyle/>
          <a:p>
            <a:pPr indent="457200">
              <a:lnSpc>
                <a:spcPct val="150000"/>
              </a:lnSpc>
            </a:pPr>
            <a:r>
              <a:rPr lang="ru-RU" sz="2200" u="sng" dirty="0">
                <a:solidFill>
                  <a:srgbClr val="202124"/>
                </a:solidFill>
              </a:rPr>
              <a:t>· ЭКГ: </a:t>
            </a:r>
            <a:r>
              <a:rPr lang="ru-RU" sz="2200" dirty="0">
                <a:solidFill>
                  <a:srgbClr val="202124"/>
                </a:solidFill>
              </a:rPr>
              <a:t>уточнение характера нарушений сердечного ритма и проводимости (при сопутствующем миокардите);</a:t>
            </a:r>
            <a:r>
              <a:rPr lang="ru-RU" sz="2200" dirty="0"/>
              <a:t/>
            </a:r>
            <a:br>
              <a:rPr lang="ru-RU" sz="2200" dirty="0"/>
            </a:br>
            <a:r>
              <a:rPr lang="ru-RU" sz="2200" dirty="0">
                <a:solidFill>
                  <a:srgbClr val="202124"/>
                </a:solidFill>
              </a:rPr>
              <a:t>· </a:t>
            </a:r>
            <a:r>
              <a:rPr lang="ru-RU" sz="2200" u="sng" dirty="0">
                <a:solidFill>
                  <a:srgbClr val="202124"/>
                </a:solidFill>
              </a:rPr>
              <a:t>Рентгенография органов грудной клетки</a:t>
            </a:r>
            <a:r>
              <a:rPr lang="ru-RU" sz="2200" dirty="0">
                <a:solidFill>
                  <a:srgbClr val="202124"/>
                </a:solidFill>
              </a:rPr>
              <a:t>: с диагностической целью. (Возможны признаки ревматического </a:t>
            </a:r>
            <a:r>
              <a:rPr lang="ru-RU" sz="2200" dirty="0" err="1">
                <a:solidFill>
                  <a:srgbClr val="202124"/>
                </a:solidFill>
              </a:rPr>
              <a:t>пневмонита</a:t>
            </a:r>
            <a:r>
              <a:rPr lang="ru-RU" sz="2200" dirty="0">
                <a:solidFill>
                  <a:srgbClr val="202124"/>
                </a:solidFill>
              </a:rPr>
              <a:t>)</a:t>
            </a:r>
            <a:r>
              <a:rPr lang="ru-RU" sz="2200" dirty="0"/>
              <a:t/>
            </a:r>
            <a:br>
              <a:rPr lang="ru-RU" sz="2200" dirty="0"/>
            </a:br>
            <a:r>
              <a:rPr lang="ru-RU" sz="2200" u="sng" dirty="0">
                <a:solidFill>
                  <a:srgbClr val="202124"/>
                </a:solidFill>
              </a:rPr>
              <a:t>· </a:t>
            </a:r>
            <a:r>
              <a:rPr lang="ru-RU" sz="2200" u="sng" dirty="0" err="1">
                <a:solidFill>
                  <a:srgbClr val="202124"/>
                </a:solidFill>
              </a:rPr>
              <a:t>ЭхоКГ</a:t>
            </a:r>
            <a:r>
              <a:rPr lang="ru-RU" sz="2200" u="sng" dirty="0">
                <a:solidFill>
                  <a:srgbClr val="202124"/>
                </a:solidFill>
              </a:rPr>
              <a:t>:  </a:t>
            </a:r>
            <a:r>
              <a:rPr lang="ru-RU" sz="2200" dirty="0">
                <a:solidFill>
                  <a:srgbClr val="202124"/>
                </a:solidFill>
              </a:rPr>
              <a:t>необходима для ди­агностики клапанной патологии серд­ца и выявления перикардита. При отсутствии  </a:t>
            </a:r>
            <a:r>
              <a:rPr lang="ru-RU" sz="2200" dirty="0" err="1">
                <a:solidFill>
                  <a:srgbClr val="202124"/>
                </a:solidFill>
              </a:rPr>
              <a:t>вальвулита</a:t>
            </a:r>
            <a:r>
              <a:rPr lang="ru-RU" sz="2200" dirty="0">
                <a:solidFill>
                  <a:srgbClr val="202124"/>
                </a:solidFill>
              </a:rPr>
              <a:t> ревмати­ческую природу миокардита или пери­кардита следует трактовать с большой осторожностью.</a:t>
            </a:r>
            <a:r>
              <a:rPr lang="ru-RU" sz="2200" dirty="0"/>
              <a:t/>
            </a:r>
            <a:br>
              <a:rPr lang="ru-RU" sz="2200" dirty="0"/>
            </a:br>
            <a:r>
              <a:rPr lang="ru-RU" sz="2200" dirty="0">
                <a:solidFill>
                  <a:srgbClr val="202124"/>
                </a:solidFill>
              </a:rPr>
              <a:t>· </a:t>
            </a:r>
            <a:r>
              <a:rPr lang="ru-RU" sz="2200" u="sng" dirty="0">
                <a:solidFill>
                  <a:srgbClr val="202124"/>
                </a:solidFill>
              </a:rPr>
              <a:t>рентгенография суставов </a:t>
            </a:r>
            <a:r>
              <a:rPr lang="ru-RU" sz="2200" dirty="0">
                <a:solidFill>
                  <a:srgbClr val="202124"/>
                </a:solidFill>
              </a:rPr>
              <a:t>для дифференциальной диагностики с другими артритами.</a:t>
            </a:r>
            <a:r>
              <a:rPr lang="ru-RU" sz="2200" dirty="0"/>
              <a:t/>
            </a:r>
            <a:br>
              <a:rPr lang="ru-RU" sz="2200" dirty="0"/>
            </a:br>
            <a:r>
              <a:rPr lang="ru-RU" sz="2200" u="sng" dirty="0">
                <a:solidFill>
                  <a:srgbClr val="202124"/>
                </a:solidFill>
              </a:rPr>
              <a:t>· компьютерная томография </a:t>
            </a:r>
            <a:r>
              <a:rPr lang="ru-RU" sz="2200" dirty="0">
                <a:solidFill>
                  <a:srgbClr val="202124"/>
                </a:solidFill>
              </a:rPr>
              <a:t>высокого разрешения при особых случаях, для выявления признаков ревматического </a:t>
            </a:r>
            <a:r>
              <a:rPr lang="ru-RU" sz="2200" dirty="0" err="1">
                <a:solidFill>
                  <a:srgbClr val="202124"/>
                </a:solidFill>
              </a:rPr>
              <a:t>пневмонита</a:t>
            </a:r>
            <a:r>
              <a:rPr lang="ru-RU" sz="2200" dirty="0">
                <a:solidFill>
                  <a:srgbClr val="202124"/>
                </a:solidFill>
              </a:rPr>
              <a:t>, тромбоэмболии в мелкие ветви легочной артерии.</a:t>
            </a:r>
            <a:endParaRPr lang="ru-RU" sz="2200" dirty="0"/>
          </a:p>
        </p:txBody>
      </p:sp>
    </p:spTree>
    <p:extLst>
      <p:ext uri="{BB962C8B-B14F-4D97-AF65-F5344CB8AC3E}">
        <p14:creationId xmlns="" xmlns:p14="http://schemas.microsoft.com/office/powerpoint/2010/main" val="2844779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835441" cy="523220"/>
          </a:xfrm>
          <a:prstGeom prst="rect">
            <a:avLst/>
          </a:prstGeom>
        </p:spPr>
        <p:txBody>
          <a:bodyPr wrap="square">
            <a:spAutoFit/>
          </a:bodyPr>
          <a:lstStyle/>
          <a:p>
            <a:pPr algn="ctr"/>
            <a:r>
              <a:rPr lang="ru-RU" sz="2800" b="1" dirty="0">
                <a:solidFill>
                  <a:schemeClr val="accent2">
                    <a:lumMod val="50000"/>
                  </a:schemeClr>
                </a:solidFill>
              </a:rPr>
              <a:t>Принципы немедикаментозного и медикаментозного лечения</a:t>
            </a:r>
          </a:p>
        </p:txBody>
      </p:sp>
      <p:sp>
        <p:nvSpPr>
          <p:cNvPr id="3" name="Прямоугольник 2"/>
          <p:cNvSpPr/>
          <p:nvPr/>
        </p:nvSpPr>
        <p:spPr>
          <a:xfrm>
            <a:off x="155275" y="959331"/>
            <a:ext cx="12036725" cy="5078313"/>
          </a:xfrm>
          <a:prstGeom prst="rect">
            <a:avLst/>
          </a:prstGeom>
        </p:spPr>
        <p:txBody>
          <a:bodyPr wrap="square">
            <a:spAutoFit/>
          </a:bodyPr>
          <a:lstStyle/>
          <a:p>
            <a:r>
              <a:rPr lang="ru-RU" b="1" dirty="0">
                <a:solidFill>
                  <a:srgbClr val="202124"/>
                </a:solidFill>
              </a:rPr>
              <a:t>Немедикаментозное лечение:</a:t>
            </a:r>
            <a:r>
              <a:rPr lang="ru-RU" dirty="0"/>
              <a:t/>
            </a:r>
            <a:br>
              <a:rPr lang="ru-RU" dirty="0"/>
            </a:br>
            <a:r>
              <a:rPr lang="ru-RU" dirty="0">
                <a:solidFill>
                  <a:srgbClr val="202124"/>
                </a:solidFill>
              </a:rPr>
              <a:t>· Режим 2;</a:t>
            </a:r>
            <a:r>
              <a:rPr lang="ru-RU" dirty="0"/>
              <a:t/>
            </a:r>
            <a:br>
              <a:rPr lang="ru-RU" dirty="0"/>
            </a:br>
            <a:r>
              <a:rPr lang="ru-RU" dirty="0">
                <a:solidFill>
                  <a:srgbClr val="202124"/>
                </a:solidFill>
              </a:rPr>
              <a:t>· Диета №10;</a:t>
            </a:r>
            <a:r>
              <a:rPr lang="ru-RU" dirty="0"/>
              <a:t/>
            </a:r>
            <a:br>
              <a:rPr lang="ru-RU" dirty="0"/>
            </a:br>
            <a:r>
              <a:rPr lang="ru-RU" dirty="0">
                <a:solidFill>
                  <a:srgbClr val="202124"/>
                </a:solidFill>
              </a:rPr>
              <a:t>· Санация миндалин.</a:t>
            </a:r>
            <a:r>
              <a:rPr lang="ru-RU" dirty="0"/>
              <a:t/>
            </a:r>
            <a:br>
              <a:rPr lang="ru-RU" dirty="0"/>
            </a:br>
            <a:r>
              <a:rPr lang="ru-RU" dirty="0"/>
              <a:t/>
            </a:r>
            <a:br>
              <a:rPr lang="ru-RU" dirty="0"/>
            </a:br>
            <a:r>
              <a:rPr lang="ru-RU" b="1" dirty="0">
                <a:solidFill>
                  <a:srgbClr val="202124"/>
                </a:solidFill>
              </a:rPr>
              <a:t>Медикаментозное лечение:</a:t>
            </a:r>
            <a:r>
              <a:rPr lang="ru-RU" dirty="0"/>
              <a:t/>
            </a:r>
            <a:br>
              <a:rPr lang="ru-RU" dirty="0"/>
            </a:br>
            <a:r>
              <a:rPr lang="ru-RU" dirty="0">
                <a:solidFill>
                  <a:srgbClr val="202124"/>
                </a:solidFill>
              </a:rPr>
              <a:t>Лечение ОРЛ включает этиотропную антибактериальную терапию, противовоспалительную терапию.</a:t>
            </a:r>
            <a:r>
              <a:rPr lang="ru-RU" dirty="0"/>
              <a:t/>
            </a:r>
            <a:br>
              <a:rPr lang="ru-RU" dirty="0"/>
            </a:br>
            <a:r>
              <a:rPr lang="ru-RU" dirty="0"/>
              <a:t/>
            </a:r>
            <a:br>
              <a:rPr lang="ru-RU" dirty="0"/>
            </a:br>
            <a:r>
              <a:rPr lang="ru-RU" dirty="0">
                <a:solidFill>
                  <a:srgbClr val="202124"/>
                </a:solidFill>
              </a:rPr>
              <a:t>Цель этиотропной терапии- воздействие на стрептококковую инфекцию. Для этого применяются антибиотики с учетом чувствительности стрептококка.</a:t>
            </a:r>
            <a:r>
              <a:rPr lang="ru-RU" dirty="0"/>
              <a:t/>
            </a:r>
            <a:br>
              <a:rPr lang="ru-RU" dirty="0"/>
            </a:br>
            <a:r>
              <a:rPr lang="ru-RU" dirty="0"/>
              <a:t/>
            </a:r>
            <a:br>
              <a:rPr lang="ru-RU" dirty="0"/>
            </a:br>
            <a:r>
              <a:rPr lang="ru-RU" dirty="0">
                <a:solidFill>
                  <a:srgbClr val="202124"/>
                </a:solidFill>
              </a:rPr>
              <a:t>Патогенетическая терапия направлена на подавление воспалительного процесса, т.е. на лечение собственно ревматической лихорадки</a:t>
            </a:r>
            <a:r>
              <a:rPr lang="ru-RU" dirty="0" smtClean="0">
                <a:solidFill>
                  <a:srgbClr val="202124"/>
                </a:solidFill>
              </a:rPr>
              <a:t>.</a:t>
            </a:r>
          </a:p>
          <a:p>
            <a:endParaRPr lang="ru-RU" dirty="0" smtClean="0">
              <a:solidFill>
                <a:srgbClr val="202124"/>
              </a:solidFill>
            </a:endParaRPr>
          </a:p>
          <a:p>
            <a:r>
              <a:rPr lang="ru-RU" dirty="0" err="1"/>
              <a:t>Глюкокортикоиды</a:t>
            </a:r>
            <a:r>
              <a:rPr lang="ru-RU" dirty="0"/>
              <a:t> применяют при ОРЛ, протекающей с выраженным карди­том и/или полисерозитами. Преднизолон назначают взрослым и подросткам в дозе 20 мг/</a:t>
            </a:r>
            <a:r>
              <a:rPr lang="ru-RU" dirty="0" err="1"/>
              <a:t>сут</a:t>
            </a:r>
            <a:r>
              <a:rPr lang="ru-RU" dirty="0"/>
              <a:t>, детям — 0,7—0,8 мг/кг в 1 приём утром после еды до достиже­ния терапевтического эффекта (в сред­нем в течение 2 </a:t>
            </a:r>
            <a:r>
              <a:rPr lang="ru-RU" dirty="0" err="1"/>
              <a:t>нед</a:t>
            </a:r>
            <a:r>
              <a:rPr lang="ru-RU" dirty="0"/>
              <a:t>). Затем дозу по­степенно снижают (на 2,5 мг каждые 5-7 дней) вплоть до полной отмены. Об­щая длительность курса составляет 1,5-2 мес.</a:t>
            </a:r>
          </a:p>
        </p:txBody>
      </p:sp>
    </p:spTree>
    <p:extLst>
      <p:ext uri="{BB962C8B-B14F-4D97-AF65-F5344CB8AC3E}">
        <p14:creationId xmlns="" xmlns:p14="http://schemas.microsoft.com/office/powerpoint/2010/main" val="58963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804" y="1311215"/>
            <a:ext cx="11602528" cy="4339650"/>
          </a:xfrm>
          <a:prstGeom prst="rect">
            <a:avLst/>
          </a:prstGeom>
          <a:noFill/>
        </p:spPr>
        <p:txBody>
          <a:bodyPr wrap="square" rtlCol="0">
            <a:spAutoFit/>
          </a:bodyPr>
          <a:lstStyle/>
          <a:p>
            <a:pPr algn="ctr">
              <a:lnSpc>
                <a:spcPct val="150000"/>
              </a:lnSpc>
            </a:pPr>
            <a:r>
              <a:rPr lang="ru-RU" sz="2400" b="1" dirty="0" smtClean="0">
                <a:solidFill>
                  <a:schemeClr val="accent2">
                    <a:lumMod val="50000"/>
                  </a:schemeClr>
                </a:solidFill>
              </a:rPr>
              <a:t>План:</a:t>
            </a:r>
          </a:p>
          <a:p>
            <a:pPr marL="342900" indent="-342900">
              <a:lnSpc>
                <a:spcPct val="150000"/>
              </a:lnSpc>
              <a:buFont typeface="+mj-lt"/>
              <a:buAutoNum type="arabicPeriod"/>
            </a:pPr>
            <a:r>
              <a:rPr lang="ru-RU" sz="2000" dirty="0" smtClean="0"/>
              <a:t>Хроническая ревматическая болезнь сердца, пороки сердца - определение, этиология, патогенез, классификация, клиническая картина заболеваний, дифференциальная диагностика, осложнения, исходы. </a:t>
            </a:r>
          </a:p>
          <a:p>
            <a:pPr marL="342900" indent="-342900">
              <a:lnSpc>
                <a:spcPct val="150000"/>
              </a:lnSpc>
              <a:buFont typeface="+mj-lt"/>
              <a:buAutoNum type="arabicPeriod"/>
            </a:pPr>
            <a:r>
              <a:rPr lang="ru-RU" sz="2000" dirty="0" smtClean="0"/>
              <a:t>Методы лабораторного, инструментального исследования. </a:t>
            </a:r>
          </a:p>
          <a:p>
            <a:pPr marL="342900" indent="-342900">
              <a:lnSpc>
                <a:spcPct val="150000"/>
              </a:lnSpc>
              <a:buFont typeface="+mj-lt"/>
              <a:buAutoNum type="arabicPeriod"/>
            </a:pPr>
            <a:r>
              <a:rPr lang="ru-RU" sz="2000" dirty="0" smtClean="0"/>
              <a:t>Принципы немедикаментозного и медикаментозного лечения.</a:t>
            </a:r>
          </a:p>
          <a:p>
            <a:pPr marL="342900" indent="-342900">
              <a:lnSpc>
                <a:spcPct val="150000"/>
              </a:lnSpc>
              <a:buFont typeface="+mj-lt"/>
              <a:buAutoNum type="arabicPeriod"/>
            </a:pPr>
            <a:r>
              <a:rPr lang="ru-RU" sz="2000" dirty="0" smtClean="0"/>
              <a:t> Оценка эффективности и безопасности проводимого лечения. </a:t>
            </a:r>
          </a:p>
          <a:p>
            <a:pPr marL="342900" indent="-342900">
              <a:lnSpc>
                <a:spcPct val="150000"/>
              </a:lnSpc>
              <a:buFont typeface="+mj-lt"/>
              <a:buAutoNum type="arabicPeriod"/>
            </a:pPr>
            <a:r>
              <a:rPr lang="ru-RU" sz="2000" dirty="0" smtClean="0"/>
              <a:t>Тактика ведения пациентов, показания к оказанию специализированной медицинской помощи в стационарных условиях. </a:t>
            </a:r>
            <a:endParaRPr lang="ru-RU" sz="2000" dirty="0"/>
          </a:p>
        </p:txBody>
      </p:sp>
    </p:spTree>
    <p:extLst>
      <p:ext uri="{BB962C8B-B14F-4D97-AF65-F5344CB8AC3E}">
        <p14:creationId xmlns="" xmlns:p14="http://schemas.microsoft.com/office/powerpoint/2010/main" val="3051820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528" y="925780"/>
            <a:ext cx="11878573" cy="2308324"/>
          </a:xfrm>
          <a:prstGeom prst="rect">
            <a:avLst/>
          </a:prstGeom>
        </p:spPr>
        <p:txBody>
          <a:bodyPr wrap="square">
            <a:spAutoFit/>
          </a:bodyPr>
          <a:lstStyle/>
          <a:p>
            <a:pPr indent="457200"/>
            <a:r>
              <a:rPr lang="ru-RU" dirty="0">
                <a:solidFill>
                  <a:srgbClr val="202124"/>
                </a:solidFill>
              </a:rPr>
              <a:t>НПВП назначают при слабо выраженном </a:t>
            </a:r>
            <a:r>
              <a:rPr lang="ru-RU" dirty="0" err="1">
                <a:solidFill>
                  <a:srgbClr val="202124"/>
                </a:solidFill>
              </a:rPr>
              <a:t>вальвулите</a:t>
            </a:r>
            <a:r>
              <a:rPr lang="ru-RU" dirty="0">
                <a:solidFill>
                  <a:srgbClr val="202124"/>
                </a:solidFill>
              </a:rPr>
              <a:t>, рев­матическом артрите без </a:t>
            </a:r>
            <a:r>
              <a:rPr lang="ru-RU" dirty="0" err="1">
                <a:solidFill>
                  <a:srgbClr val="202124"/>
                </a:solidFill>
              </a:rPr>
              <a:t>вальвулита</a:t>
            </a:r>
            <a:r>
              <a:rPr lang="ru-RU" dirty="0">
                <a:solidFill>
                  <a:srgbClr val="202124"/>
                </a:solidFill>
              </a:rPr>
              <a:t>, ми­нимальной активности процесса (СОЭ &lt;30 мм/ч), после стихания высокой ак­тивности и отмены ГК, при повторной ОРЛ на фоне РПС. НПВП назна­чают взрослым и подросткам до 3-х раз в сутки до нормализации показа­телей воспалительной активности (в среднем в течение 1,5-2 </a:t>
            </a:r>
            <a:r>
              <a:rPr lang="ru-RU" dirty="0" err="1">
                <a:solidFill>
                  <a:srgbClr val="202124"/>
                </a:solidFill>
              </a:rPr>
              <a:t>мес</a:t>
            </a:r>
            <a:r>
              <a:rPr lang="ru-RU" dirty="0">
                <a:solidFill>
                  <a:srgbClr val="202124"/>
                </a:solidFill>
              </a:rPr>
              <a:t>). При не­обходимости курс лечения НПВП может быть удлинён до 3—5 мес.</a:t>
            </a:r>
            <a:r>
              <a:rPr lang="ru-RU" dirty="0"/>
              <a:t/>
            </a:r>
            <a:br>
              <a:rPr lang="ru-RU" dirty="0"/>
            </a:br>
            <a:r>
              <a:rPr lang="ru-RU" dirty="0"/>
              <a:t/>
            </a:r>
            <a:br>
              <a:rPr lang="ru-RU" dirty="0"/>
            </a:br>
            <a:r>
              <a:rPr lang="ru-RU" dirty="0">
                <a:solidFill>
                  <a:srgbClr val="202124"/>
                </a:solidFill>
              </a:rPr>
              <a:t>Симптоматическая терапия заключается в коррекции ЗСН, которая может развиться </a:t>
            </a:r>
            <a:r>
              <a:rPr lang="ru-RU" dirty="0" err="1">
                <a:solidFill>
                  <a:srgbClr val="202124"/>
                </a:solidFill>
              </a:rPr>
              <a:t>вследствии</a:t>
            </a:r>
            <a:r>
              <a:rPr lang="ru-RU" dirty="0">
                <a:solidFill>
                  <a:srgbClr val="202124"/>
                </a:solidFill>
              </a:rPr>
              <a:t> активного </a:t>
            </a:r>
            <a:r>
              <a:rPr lang="ru-RU" dirty="0" err="1">
                <a:solidFill>
                  <a:srgbClr val="202124"/>
                </a:solidFill>
              </a:rPr>
              <a:t>вальвулита</a:t>
            </a:r>
            <a:r>
              <a:rPr lang="ru-RU" dirty="0">
                <a:solidFill>
                  <a:srgbClr val="202124"/>
                </a:solidFill>
              </a:rPr>
              <a:t> или у больных с ревматическими пороками сердца.</a:t>
            </a:r>
            <a:r>
              <a:rPr lang="ru-RU" dirty="0"/>
              <a:t/>
            </a:r>
            <a:br>
              <a:rPr lang="ru-RU" dirty="0"/>
            </a:br>
            <a:endParaRPr lang="ru-RU" dirty="0"/>
          </a:p>
        </p:txBody>
      </p:sp>
      <p:sp>
        <p:nvSpPr>
          <p:cNvPr id="3" name="Прямоугольник 2"/>
          <p:cNvSpPr/>
          <p:nvPr/>
        </p:nvSpPr>
        <p:spPr>
          <a:xfrm>
            <a:off x="0" y="0"/>
            <a:ext cx="11835441" cy="523220"/>
          </a:xfrm>
          <a:prstGeom prst="rect">
            <a:avLst/>
          </a:prstGeom>
        </p:spPr>
        <p:txBody>
          <a:bodyPr wrap="square">
            <a:spAutoFit/>
          </a:bodyPr>
          <a:lstStyle/>
          <a:p>
            <a:pPr algn="ctr"/>
            <a:r>
              <a:rPr lang="ru-RU" sz="2800" b="1" dirty="0">
                <a:solidFill>
                  <a:schemeClr val="accent2">
                    <a:lumMod val="50000"/>
                  </a:schemeClr>
                </a:solidFill>
              </a:rPr>
              <a:t>Принципы немедикаментозного и медикаментозного лечения</a:t>
            </a:r>
          </a:p>
        </p:txBody>
      </p:sp>
    </p:spTree>
    <p:extLst>
      <p:ext uri="{BB962C8B-B14F-4D97-AF65-F5344CB8AC3E}">
        <p14:creationId xmlns="" xmlns:p14="http://schemas.microsoft.com/office/powerpoint/2010/main" val="1696433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835441" cy="523220"/>
          </a:xfrm>
          <a:prstGeom prst="rect">
            <a:avLst/>
          </a:prstGeom>
        </p:spPr>
        <p:txBody>
          <a:bodyPr wrap="square">
            <a:spAutoFit/>
          </a:bodyPr>
          <a:lstStyle/>
          <a:p>
            <a:pPr algn="ctr"/>
            <a:r>
              <a:rPr lang="ru-RU" sz="2800" b="1" dirty="0">
                <a:solidFill>
                  <a:schemeClr val="accent2">
                    <a:lumMod val="50000"/>
                  </a:schemeClr>
                </a:solidFill>
              </a:rPr>
              <a:t>Принципы немедикаментозного и медикаментозного лечения</a:t>
            </a:r>
          </a:p>
        </p:txBody>
      </p:sp>
      <p:pic>
        <p:nvPicPr>
          <p:cNvPr id="3" name="Рисунок 2"/>
          <p:cNvPicPr>
            <a:picLocks noChangeAspect="1"/>
          </p:cNvPicPr>
          <p:nvPr/>
        </p:nvPicPr>
        <p:blipFill>
          <a:blip r:embed="rId2"/>
          <a:stretch>
            <a:fillRect/>
          </a:stretch>
        </p:blipFill>
        <p:spPr>
          <a:xfrm>
            <a:off x="925772" y="590191"/>
            <a:ext cx="9538070" cy="6151364"/>
          </a:xfrm>
          <a:prstGeom prst="rect">
            <a:avLst/>
          </a:prstGeom>
        </p:spPr>
      </p:pic>
    </p:spTree>
    <p:extLst>
      <p:ext uri="{BB962C8B-B14F-4D97-AF65-F5344CB8AC3E}">
        <p14:creationId xmlns="" xmlns:p14="http://schemas.microsoft.com/office/powerpoint/2010/main" val="1428306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835441" cy="523220"/>
          </a:xfrm>
          <a:prstGeom prst="rect">
            <a:avLst/>
          </a:prstGeom>
        </p:spPr>
        <p:txBody>
          <a:bodyPr wrap="square">
            <a:spAutoFit/>
          </a:bodyPr>
          <a:lstStyle/>
          <a:p>
            <a:pPr algn="ctr"/>
            <a:r>
              <a:rPr lang="ru-RU" sz="2800" b="1" dirty="0">
                <a:solidFill>
                  <a:schemeClr val="accent2">
                    <a:lumMod val="50000"/>
                  </a:schemeClr>
                </a:solidFill>
              </a:rPr>
              <a:t>Принципы немедикаментозного и медикаментозного лечения</a:t>
            </a:r>
          </a:p>
        </p:txBody>
      </p:sp>
      <p:pic>
        <p:nvPicPr>
          <p:cNvPr id="3" name="Рисунок 2"/>
          <p:cNvPicPr>
            <a:picLocks noChangeAspect="1"/>
          </p:cNvPicPr>
          <p:nvPr/>
        </p:nvPicPr>
        <p:blipFill>
          <a:blip r:embed="rId2"/>
          <a:stretch>
            <a:fillRect/>
          </a:stretch>
        </p:blipFill>
        <p:spPr>
          <a:xfrm>
            <a:off x="85717" y="761460"/>
            <a:ext cx="11896978" cy="4845710"/>
          </a:xfrm>
          <a:prstGeom prst="rect">
            <a:avLst/>
          </a:prstGeom>
        </p:spPr>
      </p:pic>
    </p:spTree>
    <p:extLst>
      <p:ext uri="{BB962C8B-B14F-4D97-AF65-F5344CB8AC3E}">
        <p14:creationId xmlns="" xmlns:p14="http://schemas.microsoft.com/office/powerpoint/2010/main" val="3637488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803" y="77486"/>
            <a:ext cx="11947585" cy="830997"/>
          </a:xfrm>
          <a:prstGeom prst="rect">
            <a:avLst/>
          </a:prstGeom>
        </p:spPr>
        <p:txBody>
          <a:bodyPr wrap="square">
            <a:spAutoFit/>
          </a:bodyPr>
          <a:lstStyle/>
          <a:p>
            <a:pPr algn="ctr"/>
            <a:r>
              <a:rPr lang="ru-RU" sz="2400" b="1" dirty="0">
                <a:solidFill>
                  <a:schemeClr val="accent2">
                    <a:lumMod val="50000"/>
                  </a:schemeClr>
                </a:solidFill>
              </a:rPr>
              <a:t>Тактика ведения пациентов, показания к оказанию специализированной медицинской помощи в стационарных условиях</a:t>
            </a:r>
          </a:p>
        </p:txBody>
      </p:sp>
      <p:sp>
        <p:nvSpPr>
          <p:cNvPr id="3" name="Прямоугольник 2"/>
          <p:cNvSpPr/>
          <p:nvPr/>
        </p:nvSpPr>
        <p:spPr>
          <a:xfrm>
            <a:off x="129396" y="1081011"/>
            <a:ext cx="11895826" cy="4661276"/>
          </a:xfrm>
          <a:prstGeom prst="rect">
            <a:avLst/>
          </a:prstGeom>
        </p:spPr>
        <p:txBody>
          <a:bodyPr wrap="square">
            <a:spAutoFit/>
          </a:bodyPr>
          <a:lstStyle/>
          <a:p>
            <a:pPr indent="457200">
              <a:lnSpc>
                <a:spcPct val="150000"/>
              </a:lnSpc>
              <a:buFont typeface="Arial" panose="020B0604020202020204" pitchFamily="34" charset="0"/>
              <a:buChar char="•"/>
            </a:pPr>
            <a:r>
              <a:rPr lang="ru-RU" sz="2000" dirty="0">
                <a:solidFill>
                  <a:srgbClr val="333333"/>
                </a:solidFill>
              </a:rPr>
              <a:t>наличие или подозрение на наличие у пациента заболевания или состояния, требующего экстренной или неотложной помощи для диагностики и лечения;</a:t>
            </a:r>
          </a:p>
          <a:p>
            <a:pPr indent="457200">
              <a:lnSpc>
                <a:spcPct val="150000"/>
              </a:lnSpc>
              <a:buFont typeface="Arial" panose="020B0604020202020204" pitchFamily="34" charset="0"/>
              <a:buChar char="•"/>
            </a:pPr>
            <a:r>
              <a:rPr lang="ru-RU" sz="2000" dirty="0">
                <a:solidFill>
                  <a:srgbClr val="333333"/>
                </a:solidFill>
              </a:rPr>
              <a:t>наличие или подозрение на наличие у пациента заболевания или состояния, требующего плановой помощи для профилактики, диагностики, лечения, реабилитации;</a:t>
            </a:r>
          </a:p>
          <a:p>
            <a:pPr indent="457200">
              <a:lnSpc>
                <a:spcPct val="150000"/>
              </a:lnSpc>
              <a:buFont typeface="Arial" panose="020B0604020202020204" pitchFamily="34" charset="0"/>
              <a:buChar char="•"/>
            </a:pPr>
            <a:r>
              <a:rPr lang="ru-RU" sz="2000" dirty="0">
                <a:solidFill>
                  <a:srgbClr val="333333"/>
                </a:solidFill>
              </a:rPr>
              <a:t>наличие или подозрение на наличие у пациента заболевания или состояния, представляющего угрозу жизни и здоровью окружающих (изоляция пациента, в том числе по эпидемическим показаниям);</a:t>
            </a:r>
          </a:p>
          <a:p>
            <a:pPr indent="457200">
              <a:lnSpc>
                <a:spcPct val="150000"/>
              </a:lnSpc>
              <a:buFont typeface="Arial" panose="020B0604020202020204" pitchFamily="34" charset="0"/>
              <a:buChar char="•"/>
            </a:pPr>
            <a:r>
              <a:rPr lang="ru-RU" sz="2000" dirty="0">
                <a:solidFill>
                  <a:srgbClr val="333333"/>
                </a:solidFill>
              </a:rPr>
              <a:t>риск развития осложнений при проведении пациенту медицинских вмешательств, связанных с диагностикой и лечением;</a:t>
            </a:r>
          </a:p>
          <a:p>
            <a:pPr indent="457200">
              <a:lnSpc>
                <a:spcPct val="150000"/>
              </a:lnSpc>
              <a:buFont typeface="Arial" panose="020B0604020202020204" pitchFamily="34" charset="0"/>
              <a:buChar char="•"/>
            </a:pPr>
            <a:r>
              <a:rPr lang="ru-RU" sz="2000" dirty="0">
                <a:solidFill>
                  <a:srgbClr val="333333"/>
                </a:solidFill>
              </a:rPr>
              <a:t>отсутствие возможности оказания специализированной помощи в условиях дневного стационара в связи с возрастом пациента (дети, престарелые граждане) и инвалидностью 1 группы.</a:t>
            </a:r>
            <a:endParaRPr lang="ru-RU" sz="2000" b="0" i="0" dirty="0">
              <a:solidFill>
                <a:srgbClr val="333333"/>
              </a:solidFill>
              <a:effectLst/>
            </a:endParaRPr>
          </a:p>
        </p:txBody>
      </p:sp>
    </p:spTree>
    <p:extLst>
      <p:ext uri="{BB962C8B-B14F-4D97-AF65-F5344CB8AC3E}">
        <p14:creationId xmlns="" xmlns:p14="http://schemas.microsoft.com/office/powerpoint/2010/main" val="3700837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58128" y="-130500"/>
            <a:ext cx="3274551" cy="685124"/>
          </a:xfrm>
          <a:prstGeom prst="rect">
            <a:avLst/>
          </a:prstGeom>
        </p:spPr>
        <p:txBody>
          <a:bodyPr wrap="none">
            <a:spAutoFit/>
          </a:bodyPr>
          <a:lstStyle/>
          <a:p>
            <a:pPr algn="ctr">
              <a:lnSpc>
                <a:spcPct val="107000"/>
              </a:lnSpc>
              <a:spcAft>
                <a:spcPts val="800"/>
              </a:spcAft>
            </a:pPr>
            <a:r>
              <a:rPr lang="ru-RU" sz="3600" b="1" kern="100" dirty="0" smtClean="0">
                <a:solidFill>
                  <a:schemeClr val="accent2">
                    <a:lumMod val="50000"/>
                  </a:schemeClr>
                </a:solidFill>
                <a:effectLst/>
                <a:ea typeface="Calibri" panose="020F0502020204030204" pitchFamily="34" charset="0"/>
                <a:cs typeface="Times New Roman" panose="02020603050405020304" pitchFamily="18" charset="0"/>
              </a:rPr>
              <a:t>Пороки сердца</a:t>
            </a:r>
            <a:endParaRPr lang="ru-RU" sz="2800" kern="100" dirty="0">
              <a:solidFill>
                <a:schemeClr val="accent2">
                  <a:lumMod val="50000"/>
                </a:schemeClr>
              </a:solidFill>
              <a:effectLst/>
              <a:ea typeface="Calibri" panose="020F0502020204030204" pitchFamily="34" charset="0"/>
              <a:cs typeface="Times New Roman" panose="02020603050405020304" pitchFamily="18" charset="0"/>
            </a:endParaRPr>
          </a:p>
        </p:txBody>
      </p:sp>
      <p:sp>
        <p:nvSpPr>
          <p:cNvPr id="3" name="Прямоугольник 2"/>
          <p:cNvSpPr/>
          <p:nvPr/>
        </p:nvSpPr>
        <p:spPr>
          <a:xfrm>
            <a:off x="500711" y="1252450"/>
            <a:ext cx="6383167" cy="12777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ru-RU" b="1" kern="100" dirty="0" smtClean="0">
                <a:effectLst/>
                <a:ea typeface="Calibri" panose="020F0502020204030204" pitchFamily="34" charset="0"/>
                <a:cs typeface="Times New Roman" panose="02020603050405020304" pitchFamily="18" charset="0"/>
              </a:rPr>
              <a:t>Порок сердца</a:t>
            </a:r>
            <a:r>
              <a:rPr lang="ru-RU" kern="100" dirty="0" smtClean="0">
                <a:effectLst/>
                <a:ea typeface="Calibri" panose="020F0502020204030204" pitchFamily="34" charset="0"/>
                <a:cs typeface="Times New Roman" panose="02020603050405020304" pitchFamily="18" charset="0"/>
              </a:rPr>
              <a:t> — это органическое поражение клапанов сердца, его перегородок, больших сосудов и миокарда. Заболевание приводит к нарушению функции сердца, застою крови в венах, тканях и органах.</a:t>
            </a:r>
            <a:endParaRPr lang="ru-RU" sz="1600" kern="100" dirty="0">
              <a:effectLst/>
              <a:ea typeface="Calibri" panose="020F0502020204030204" pitchFamily="34" charset="0"/>
              <a:cs typeface="Times New Roman" panose="02020603050405020304" pitchFamily="18" charset="0"/>
            </a:endParaRPr>
          </a:p>
        </p:txBody>
      </p:sp>
      <p:sp>
        <p:nvSpPr>
          <p:cNvPr id="4" name="Прямоугольник 3"/>
          <p:cNvSpPr/>
          <p:nvPr/>
        </p:nvSpPr>
        <p:spPr>
          <a:xfrm>
            <a:off x="5374462" y="5467558"/>
            <a:ext cx="626526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smtClean="0">
                <a:effectLst/>
                <a:ea typeface="Calibri" panose="020F0502020204030204" pitchFamily="34" charset="0"/>
              </a:rPr>
              <a:t>Приобретённые пороки сердца</a:t>
            </a:r>
            <a:r>
              <a:rPr lang="ru-RU" dirty="0" smtClean="0">
                <a:effectLst/>
                <a:ea typeface="Calibri" panose="020F0502020204030204" pitchFamily="34" charset="0"/>
              </a:rPr>
              <a:t> — органические изменения клапанов или дефекты перегородок сердца, возникающие вследствие заболеваний или травм. </a:t>
            </a:r>
            <a:endParaRPr lang="ru-RU" dirty="0"/>
          </a:p>
        </p:txBody>
      </p:sp>
      <p:pic>
        <p:nvPicPr>
          <p:cNvPr id="10242" name="Picture 2" descr="Picture background"/>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078" r="42634"/>
          <a:stretch/>
        </p:blipFill>
        <p:spPr bwMode="auto">
          <a:xfrm>
            <a:off x="6997371" y="1123053"/>
            <a:ext cx="4642355" cy="3892771"/>
          </a:xfrm>
          <a:prstGeom prst="rect">
            <a:avLst/>
          </a:prstGeom>
          <a:noFill/>
          <a:extLst>
            <a:ext uri="{909E8E84-426E-40DD-AFC4-6F175D3DCCD1}">
              <a14:hiddenFill xmlns="" xmlns:a14="http://schemas.microsoft.com/office/drawing/2010/main">
                <a:solidFill>
                  <a:srgbClr val="FFFFFF"/>
                </a:solidFill>
              </a14:hiddenFill>
            </a:ext>
          </a:extLst>
        </p:spPr>
      </p:pic>
      <p:pic>
        <p:nvPicPr>
          <p:cNvPr id="10244" name="Picture 4" descr="Picture background"/>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4859"/>
          <a:stretch/>
        </p:blipFill>
        <p:spPr bwMode="auto">
          <a:xfrm>
            <a:off x="911713" y="2881222"/>
            <a:ext cx="3652234" cy="37509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7579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745" y="-118453"/>
            <a:ext cx="5377217" cy="646331"/>
          </a:xfrm>
          <a:prstGeom prst="rect">
            <a:avLst/>
          </a:prstGeom>
          <a:noFill/>
        </p:spPr>
        <p:txBody>
          <a:bodyPr wrap="square" rtlCol="0">
            <a:spAutoFit/>
          </a:bodyPr>
          <a:lstStyle/>
          <a:p>
            <a:pPr algn="ctr"/>
            <a:r>
              <a:rPr lang="ru-RU" sz="3600" b="1" dirty="0" smtClean="0">
                <a:solidFill>
                  <a:schemeClr val="accent2">
                    <a:lumMod val="50000"/>
                  </a:schemeClr>
                </a:solidFill>
              </a:rPr>
              <a:t>Этиология:</a:t>
            </a:r>
            <a:endParaRPr lang="ru-RU" sz="3600" b="1" dirty="0">
              <a:solidFill>
                <a:schemeClr val="accent2">
                  <a:lumMod val="50000"/>
                </a:schemeClr>
              </a:solidFill>
            </a:endParaRPr>
          </a:p>
        </p:txBody>
      </p:sp>
      <p:sp>
        <p:nvSpPr>
          <p:cNvPr id="3" name="Прямоугольник 2"/>
          <p:cNvSpPr/>
          <p:nvPr/>
        </p:nvSpPr>
        <p:spPr>
          <a:xfrm>
            <a:off x="154545" y="859655"/>
            <a:ext cx="11985938" cy="3375283"/>
          </a:xfrm>
          <a:prstGeom prst="rect">
            <a:avLst/>
          </a:prstGeom>
        </p:spPr>
        <p:txBody>
          <a:bodyPr wrap="square">
            <a:spAutoFit/>
          </a:bodyPr>
          <a:lstStyle/>
          <a:p>
            <a:pPr>
              <a:lnSpc>
                <a:spcPct val="150000"/>
              </a:lnSpc>
              <a:spcAft>
                <a:spcPts val="800"/>
              </a:spcAft>
              <a:buClr>
                <a:schemeClr val="accent6">
                  <a:lumMod val="75000"/>
                </a:schemeClr>
              </a:buClr>
            </a:pPr>
            <a:r>
              <a:rPr lang="ru-RU" sz="2000" kern="100" dirty="0" smtClean="0">
                <a:ea typeface="Calibri" panose="020F0502020204030204" pitchFamily="34" charset="0"/>
                <a:cs typeface="Times New Roman" panose="02020603050405020304" pitchFamily="18" charset="0"/>
              </a:rPr>
              <a:t>               Изменение </a:t>
            </a:r>
            <a:r>
              <a:rPr lang="ru-RU" sz="2000" kern="100" dirty="0">
                <a:ea typeface="Calibri" panose="020F0502020204030204" pitchFamily="34" charset="0"/>
                <a:cs typeface="Times New Roman" panose="02020603050405020304" pitchFamily="18" charset="0"/>
              </a:rPr>
              <a:t>клапанов возникает под влиянием следующих причин:</a:t>
            </a:r>
            <a:endParaRPr lang="ru-RU" kern="100" dirty="0">
              <a:ea typeface="Calibri" panose="020F0502020204030204" pitchFamily="34" charset="0"/>
              <a:cs typeface="Times New Roman" panose="02020603050405020304" pitchFamily="18" charset="0"/>
            </a:endParaRPr>
          </a:p>
          <a:p>
            <a:pPr marL="685800" lvl="0" indent="-342900">
              <a:lnSpc>
                <a:spcPct val="150000"/>
              </a:lnSpc>
              <a:spcAft>
                <a:spcPts val="800"/>
              </a:spcAft>
              <a:buClr>
                <a:schemeClr val="accent6">
                  <a:lumMod val="75000"/>
                </a:schemeClr>
              </a:buClr>
              <a:buSzPts val="1000"/>
              <a:buFont typeface="Wingdings" panose="05000000000000000000" pitchFamily="2" charset="2"/>
              <a:buChar char="Ø"/>
              <a:tabLst>
                <a:tab pos="457200" algn="l"/>
              </a:tabLst>
            </a:pPr>
            <a:r>
              <a:rPr lang="ru-RU" sz="2000" kern="100" dirty="0">
                <a:ea typeface="Calibri" panose="020F0502020204030204" pitchFamily="34" charset="0"/>
                <a:cs typeface="Times New Roman" panose="02020603050405020304" pitchFamily="18" charset="0"/>
              </a:rPr>
              <a:t>инфекционные болезни — ангина, грипп, энтеровирусные заболевания и др.;</a:t>
            </a:r>
            <a:endParaRPr lang="ru-RU" kern="100" dirty="0">
              <a:ea typeface="Calibri" panose="020F0502020204030204" pitchFamily="34" charset="0"/>
              <a:cs typeface="Times New Roman" panose="02020603050405020304" pitchFamily="18" charset="0"/>
            </a:endParaRPr>
          </a:p>
          <a:p>
            <a:pPr marL="685800" lvl="0" indent="-342900">
              <a:lnSpc>
                <a:spcPct val="150000"/>
              </a:lnSpc>
              <a:spcAft>
                <a:spcPts val="800"/>
              </a:spcAft>
              <a:buClr>
                <a:schemeClr val="accent6">
                  <a:lumMod val="75000"/>
                </a:schemeClr>
              </a:buClr>
              <a:buSzPts val="1000"/>
              <a:buFont typeface="Wingdings" panose="05000000000000000000" pitchFamily="2" charset="2"/>
              <a:buChar char="Ø"/>
              <a:tabLst>
                <a:tab pos="457200" algn="l"/>
              </a:tabLst>
            </a:pPr>
            <a:r>
              <a:rPr lang="ru-RU" sz="2000" kern="100" dirty="0">
                <a:ea typeface="Calibri" panose="020F0502020204030204" pitchFamily="34" charset="0"/>
                <a:cs typeface="Times New Roman" panose="02020603050405020304" pitchFamily="18" charset="0"/>
              </a:rPr>
              <a:t>повышенное артериальное давление;</a:t>
            </a:r>
            <a:endParaRPr lang="ru-RU" kern="100" dirty="0">
              <a:ea typeface="Calibri" panose="020F0502020204030204" pitchFamily="34" charset="0"/>
              <a:cs typeface="Times New Roman" panose="02020603050405020304" pitchFamily="18" charset="0"/>
            </a:endParaRPr>
          </a:p>
          <a:p>
            <a:pPr marL="685800" lvl="0" indent="-342900">
              <a:lnSpc>
                <a:spcPct val="150000"/>
              </a:lnSpc>
              <a:spcAft>
                <a:spcPts val="800"/>
              </a:spcAft>
              <a:buClr>
                <a:schemeClr val="accent6">
                  <a:lumMod val="75000"/>
                </a:schemeClr>
              </a:buClr>
              <a:buSzPts val="1000"/>
              <a:buFont typeface="Wingdings" panose="05000000000000000000" pitchFamily="2" charset="2"/>
              <a:buChar char="Ø"/>
              <a:tabLst>
                <a:tab pos="457200" algn="l"/>
              </a:tabLst>
            </a:pPr>
            <a:r>
              <a:rPr lang="ru-RU" sz="2000" kern="100" dirty="0">
                <a:ea typeface="Calibri" panose="020F0502020204030204" pitchFamily="34" charset="0"/>
                <a:cs typeface="Times New Roman" panose="02020603050405020304" pitchFamily="18" charset="0"/>
              </a:rPr>
              <a:t>хронические заболевания — сахарный диабет, хроническая болезнь почек, ревматоидный артрит;</a:t>
            </a:r>
            <a:endParaRPr lang="ru-RU" kern="100" dirty="0">
              <a:ea typeface="Calibri" panose="020F0502020204030204" pitchFamily="34" charset="0"/>
              <a:cs typeface="Times New Roman" panose="02020603050405020304" pitchFamily="18" charset="0"/>
            </a:endParaRPr>
          </a:p>
          <a:p>
            <a:pPr marL="685800" lvl="0" indent="-342900">
              <a:lnSpc>
                <a:spcPct val="150000"/>
              </a:lnSpc>
              <a:spcAft>
                <a:spcPts val="800"/>
              </a:spcAft>
              <a:buClr>
                <a:schemeClr val="accent6">
                  <a:lumMod val="75000"/>
                </a:schemeClr>
              </a:buClr>
              <a:buSzPts val="1000"/>
              <a:buFont typeface="Wingdings" panose="05000000000000000000" pitchFamily="2" charset="2"/>
              <a:buChar char="Ø"/>
              <a:tabLst>
                <a:tab pos="457200" algn="l"/>
              </a:tabLst>
            </a:pPr>
            <a:r>
              <a:rPr lang="ru-RU" sz="2000" kern="100" dirty="0">
                <a:ea typeface="Calibri" panose="020F0502020204030204" pitchFamily="34" charset="0"/>
                <a:cs typeface="Times New Roman" panose="02020603050405020304" pitchFamily="18" charset="0"/>
              </a:rPr>
              <a:t>ревматические патологии — системная красная волчанка, ревматизм;</a:t>
            </a:r>
            <a:endParaRPr lang="ru-RU" kern="100" dirty="0">
              <a:ea typeface="Calibri" panose="020F0502020204030204" pitchFamily="34" charset="0"/>
              <a:cs typeface="Times New Roman" panose="02020603050405020304" pitchFamily="18" charset="0"/>
            </a:endParaRPr>
          </a:p>
          <a:p>
            <a:pPr marL="685800" lvl="0" indent="-342900">
              <a:lnSpc>
                <a:spcPct val="150000"/>
              </a:lnSpc>
              <a:spcAft>
                <a:spcPts val="800"/>
              </a:spcAft>
              <a:buClr>
                <a:schemeClr val="accent6">
                  <a:lumMod val="75000"/>
                </a:schemeClr>
              </a:buClr>
              <a:buSzPts val="1000"/>
              <a:buFont typeface="Wingdings" panose="05000000000000000000" pitchFamily="2" charset="2"/>
              <a:buChar char="Ø"/>
              <a:tabLst>
                <a:tab pos="457200" algn="l"/>
              </a:tabLst>
            </a:pPr>
            <a:r>
              <a:rPr lang="ru-RU" sz="2000" kern="100" dirty="0">
                <a:ea typeface="Calibri" panose="020F0502020204030204" pitchFamily="34" charset="0"/>
                <a:cs typeface="Times New Roman" panose="02020603050405020304" pitchFamily="18" charset="0"/>
              </a:rPr>
              <a:t>эндокардит (воспаление внутренней оболочки сердца).</a:t>
            </a:r>
            <a:endParaRPr lang="ru-RU" kern="100" dirty="0">
              <a:effectLst/>
              <a:ea typeface="Calibri" panose="020F0502020204030204" pitchFamily="34" charset="0"/>
              <a:cs typeface="Times New Roman" panose="02020603050405020304" pitchFamily="18" charset="0"/>
            </a:endParaRPr>
          </a:p>
        </p:txBody>
      </p:sp>
      <p:sp>
        <p:nvSpPr>
          <p:cNvPr id="4" name="Прямоугольник 3"/>
          <p:cNvSpPr/>
          <p:nvPr/>
        </p:nvSpPr>
        <p:spPr>
          <a:xfrm>
            <a:off x="154545" y="4566715"/>
            <a:ext cx="11659673" cy="1429622"/>
          </a:xfrm>
          <a:prstGeom prst="rect">
            <a:avLst/>
          </a:prstGeom>
        </p:spPr>
        <p:txBody>
          <a:bodyPr wrap="square">
            <a:spAutoFit/>
          </a:bodyPr>
          <a:lstStyle/>
          <a:p>
            <a:pPr indent="457200">
              <a:lnSpc>
                <a:spcPct val="150000"/>
              </a:lnSpc>
              <a:spcAft>
                <a:spcPts val="800"/>
              </a:spcAft>
            </a:pPr>
            <a:r>
              <a:rPr lang="ru-RU" sz="2000" kern="100" dirty="0">
                <a:ea typeface="Calibri" panose="020F0502020204030204" pitchFamily="34" charset="0"/>
                <a:cs typeface="Times New Roman" panose="02020603050405020304" pitchFamily="18" charset="0"/>
              </a:rPr>
              <a:t>Пороки сердца могут возникнуть в любом возрасте, например после травмы грудной клетки. Но чаще всего заболевание формируется в пожилом возрасте. </a:t>
            </a:r>
            <a:r>
              <a:rPr lang="ru-RU" sz="2000" kern="100" dirty="0" smtClean="0">
                <a:ea typeface="Calibri" panose="020F0502020204030204" pitchFamily="34" charset="0"/>
                <a:cs typeface="Times New Roman" panose="02020603050405020304" pitchFamily="18" charset="0"/>
              </a:rPr>
              <a:t>Это </a:t>
            </a:r>
            <a:r>
              <a:rPr lang="ru-RU" sz="2000" kern="100" dirty="0">
                <a:ea typeface="Calibri" panose="020F0502020204030204" pitchFamily="34" charset="0"/>
                <a:cs typeface="Times New Roman" panose="02020603050405020304" pitchFamily="18" charset="0"/>
              </a:rPr>
              <a:t>связано с тем, что для воздействия на организм большинства факторов требуется продолжительное время.</a:t>
            </a:r>
            <a:endParaRPr lang="ru-RU" kern="100" dirty="0">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694982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3644" y="782491"/>
            <a:ext cx="12068355" cy="5866350"/>
          </a:xfrm>
          <a:prstGeom prst="rect">
            <a:avLst/>
          </a:prstGeom>
        </p:spPr>
        <p:txBody>
          <a:bodyPr wrap="square">
            <a:spAutoFit/>
          </a:bodyPr>
          <a:lstStyle/>
          <a:p>
            <a:pPr indent="457200">
              <a:lnSpc>
                <a:spcPct val="150000"/>
              </a:lnSpc>
              <a:buFont typeface="Wingdings" pitchFamily="2" charset="2"/>
              <a:buNone/>
              <a:defRPr/>
            </a:pPr>
            <a:r>
              <a:rPr lang="ru-RU" dirty="0">
                <a:solidFill>
                  <a:schemeClr val="accent1">
                    <a:lumMod val="75000"/>
                  </a:schemeClr>
                </a:solidFill>
              </a:rPr>
              <a:t>1) По количеству и локализация пораженных клапанов: </a:t>
            </a:r>
          </a:p>
          <a:p>
            <a:pPr indent="457200">
              <a:lnSpc>
                <a:spcPct val="150000"/>
              </a:lnSpc>
              <a:buFont typeface="Wingdings" pitchFamily="2" charset="2"/>
              <a:buNone/>
              <a:defRPr/>
            </a:pPr>
            <a:r>
              <a:rPr lang="ru-RU" dirty="0">
                <a:solidFill>
                  <a:schemeClr val="accent1">
                    <a:lumMod val="75000"/>
                  </a:schemeClr>
                </a:solidFill>
              </a:rPr>
              <a:t>- изолированный </a:t>
            </a:r>
            <a:r>
              <a:rPr lang="ru-RU" dirty="0"/>
              <a:t>или локальный (при поражении 1 клапана),</a:t>
            </a:r>
          </a:p>
          <a:p>
            <a:pPr indent="457200">
              <a:lnSpc>
                <a:spcPct val="150000"/>
              </a:lnSpc>
              <a:buFont typeface="Wingdings" pitchFamily="2" charset="2"/>
              <a:buNone/>
              <a:defRPr/>
            </a:pPr>
            <a:r>
              <a:rPr lang="ru-RU" dirty="0">
                <a:solidFill>
                  <a:schemeClr val="accent1">
                    <a:lumMod val="75000"/>
                  </a:schemeClr>
                </a:solidFill>
              </a:rPr>
              <a:t>- комбинированный </a:t>
            </a:r>
            <a:r>
              <a:rPr lang="ru-RU" dirty="0"/>
              <a:t>(при поражении 2-х и более клапанов); </a:t>
            </a:r>
          </a:p>
          <a:p>
            <a:pPr indent="457200">
              <a:lnSpc>
                <a:spcPct val="150000"/>
              </a:lnSpc>
              <a:buFont typeface="Wingdings" pitchFamily="2" charset="2"/>
              <a:buNone/>
              <a:defRPr/>
            </a:pPr>
            <a:r>
              <a:rPr lang="ru-RU" dirty="0">
                <a:solidFill>
                  <a:schemeClr val="accent1">
                    <a:lumMod val="75000"/>
                  </a:schemeClr>
                </a:solidFill>
              </a:rPr>
              <a:t>- пороки аортального, митрального, </a:t>
            </a:r>
            <a:r>
              <a:rPr lang="ru-RU" dirty="0" err="1">
                <a:solidFill>
                  <a:schemeClr val="accent1">
                    <a:lumMod val="75000"/>
                  </a:schemeClr>
                </a:solidFill>
              </a:rPr>
              <a:t>трикуспидального</a:t>
            </a:r>
            <a:r>
              <a:rPr lang="ru-RU" dirty="0">
                <a:solidFill>
                  <a:schemeClr val="accent1">
                    <a:lumMod val="75000"/>
                  </a:schemeClr>
                </a:solidFill>
              </a:rPr>
              <a:t> клапанов, клапана ствола легочной артерии. </a:t>
            </a:r>
          </a:p>
          <a:p>
            <a:pPr indent="457200">
              <a:lnSpc>
                <a:spcPct val="150000"/>
              </a:lnSpc>
              <a:buFont typeface="Wingdings" pitchFamily="2" charset="2"/>
              <a:buNone/>
              <a:defRPr/>
            </a:pPr>
            <a:r>
              <a:rPr lang="ru-RU" dirty="0">
                <a:solidFill>
                  <a:schemeClr val="accent1">
                    <a:lumMod val="75000"/>
                  </a:schemeClr>
                </a:solidFill>
              </a:rPr>
              <a:t>2) По морфологическому  и функциональному поражению клапанного аппарата:</a:t>
            </a:r>
          </a:p>
          <a:p>
            <a:pPr indent="457200">
              <a:lnSpc>
                <a:spcPct val="150000"/>
              </a:lnSpc>
              <a:buFont typeface="Wingdings" pitchFamily="2" charset="2"/>
              <a:buNone/>
              <a:defRPr/>
            </a:pPr>
            <a:r>
              <a:rPr lang="ru-RU" dirty="0">
                <a:solidFill>
                  <a:schemeClr val="accent1">
                    <a:lumMod val="75000"/>
                  </a:schemeClr>
                </a:solidFill>
              </a:rPr>
              <a:t>-  стеноз </a:t>
            </a:r>
            <a:r>
              <a:rPr lang="ru-RU" dirty="0"/>
              <a:t>(развивается в результате сращений створок клапана, уменьшающих площадь отверстия), </a:t>
            </a:r>
          </a:p>
          <a:p>
            <a:pPr indent="457200">
              <a:lnSpc>
                <a:spcPct val="150000"/>
              </a:lnSpc>
              <a:buFont typeface="Wingdings" pitchFamily="2" charset="2"/>
              <a:buNone/>
              <a:defRPr/>
            </a:pPr>
            <a:r>
              <a:rPr lang="ru-RU" dirty="0">
                <a:solidFill>
                  <a:schemeClr val="accent1">
                    <a:lumMod val="75000"/>
                  </a:schemeClr>
                </a:solidFill>
              </a:rPr>
              <a:t>- недостаточность клапана </a:t>
            </a:r>
            <a:r>
              <a:rPr lang="ru-RU" dirty="0"/>
              <a:t>- возникает из-за деформации и укорочения створок, происходит их неполное смыкание. </a:t>
            </a:r>
          </a:p>
          <a:p>
            <a:pPr indent="457200">
              <a:lnSpc>
                <a:spcPct val="150000"/>
              </a:lnSpc>
              <a:buFont typeface="Wingdings" pitchFamily="2" charset="2"/>
              <a:buNone/>
              <a:defRPr/>
            </a:pPr>
            <a:r>
              <a:rPr lang="ru-RU" dirty="0">
                <a:solidFill>
                  <a:schemeClr val="accent1">
                    <a:lumMod val="75000"/>
                  </a:schemeClr>
                </a:solidFill>
              </a:rPr>
              <a:t>-  сочетание стеноза и недостаточности клапанов. </a:t>
            </a:r>
          </a:p>
          <a:p>
            <a:pPr indent="457200">
              <a:lnSpc>
                <a:spcPct val="150000"/>
              </a:lnSpc>
              <a:buFont typeface="Wingdings" pitchFamily="2" charset="2"/>
              <a:buNone/>
              <a:defRPr/>
            </a:pPr>
            <a:r>
              <a:rPr lang="ru-RU" dirty="0">
                <a:solidFill>
                  <a:schemeClr val="accent1">
                    <a:lumMod val="75000"/>
                  </a:schemeClr>
                </a:solidFill>
              </a:rPr>
              <a:t>3) По состоянию общей гемодинамики: </a:t>
            </a:r>
          </a:p>
          <a:p>
            <a:pPr indent="457200">
              <a:lnSpc>
                <a:spcPct val="150000"/>
              </a:lnSpc>
              <a:buFont typeface="Wingdings" pitchFamily="2" charset="2"/>
              <a:buNone/>
              <a:defRPr/>
            </a:pPr>
            <a:r>
              <a:rPr lang="ru-RU" dirty="0">
                <a:solidFill>
                  <a:schemeClr val="accent1">
                    <a:lumMod val="75000"/>
                  </a:schemeClr>
                </a:solidFill>
              </a:rPr>
              <a:t>- компенсированные </a:t>
            </a:r>
            <a:r>
              <a:rPr lang="ru-RU" dirty="0"/>
              <a:t>пороки сердца (без сердечной недостаточности), </a:t>
            </a:r>
          </a:p>
          <a:p>
            <a:pPr indent="457200">
              <a:lnSpc>
                <a:spcPct val="150000"/>
              </a:lnSpc>
              <a:buFont typeface="Wingdings" pitchFamily="2" charset="2"/>
              <a:buNone/>
              <a:defRPr/>
            </a:pPr>
            <a:r>
              <a:rPr lang="ru-RU" dirty="0">
                <a:solidFill>
                  <a:schemeClr val="accent1">
                    <a:lumMod val="75000"/>
                  </a:schemeClr>
                </a:solidFill>
              </a:rPr>
              <a:t>- </a:t>
            </a:r>
            <a:r>
              <a:rPr lang="ru-RU" dirty="0" err="1">
                <a:solidFill>
                  <a:schemeClr val="accent1">
                    <a:lumMod val="75000"/>
                  </a:schemeClr>
                </a:solidFill>
              </a:rPr>
              <a:t>субкомпенсированные</a:t>
            </a:r>
            <a:r>
              <a:rPr lang="ru-RU" dirty="0">
                <a:solidFill>
                  <a:schemeClr val="accent1">
                    <a:lumMod val="75000"/>
                  </a:schemeClr>
                </a:solidFill>
              </a:rPr>
              <a:t> </a:t>
            </a:r>
            <a:r>
              <a:rPr lang="ru-RU" dirty="0"/>
              <a:t>(с преходящей декомпенсацией, вызываемой физическими нагрузками, лихорадкой, беременностью), </a:t>
            </a:r>
          </a:p>
          <a:p>
            <a:pPr indent="457200">
              <a:lnSpc>
                <a:spcPct val="150000"/>
              </a:lnSpc>
              <a:buFont typeface="Wingdings" pitchFamily="2" charset="2"/>
              <a:buNone/>
              <a:defRPr/>
            </a:pPr>
            <a:r>
              <a:rPr lang="ru-RU" dirty="0">
                <a:solidFill>
                  <a:schemeClr val="accent1">
                    <a:lumMod val="75000"/>
                  </a:schemeClr>
                </a:solidFill>
              </a:rPr>
              <a:t>-  декомпенсированные </a:t>
            </a:r>
            <a:r>
              <a:rPr lang="ru-RU" dirty="0"/>
              <a:t>(с сердечной недостаточностью). </a:t>
            </a:r>
          </a:p>
        </p:txBody>
      </p:sp>
      <p:sp>
        <p:nvSpPr>
          <p:cNvPr id="4" name="TextBox 3"/>
          <p:cNvSpPr txBox="1"/>
          <p:nvPr/>
        </p:nvSpPr>
        <p:spPr>
          <a:xfrm>
            <a:off x="2303253" y="-77638"/>
            <a:ext cx="7142672" cy="584775"/>
          </a:xfrm>
          <a:prstGeom prst="rect">
            <a:avLst/>
          </a:prstGeom>
          <a:noFill/>
        </p:spPr>
        <p:txBody>
          <a:bodyPr wrap="square" rtlCol="0">
            <a:spAutoFit/>
          </a:bodyPr>
          <a:lstStyle/>
          <a:p>
            <a:pPr algn="ctr"/>
            <a:r>
              <a:rPr lang="ru-RU" sz="3200" b="1" dirty="0" smtClean="0">
                <a:solidFill>
                  <a:schemeClr val="accent2">
                    <a:lumMod val="50000"/>
                  </a:schemeClr>
                </a:solidFill>
              </a:rPr>
              <a:t>Классификация</a:t>
            </a:r>
            <a:endParaRPr lang="ru-RU" sz="3200" b="1" dirty="0">
              <a:solidFill>
                <a:schemeClr val="accent2">
                  <a:lumMod val="50000"/>
                </a:schemeClr>
              </a:solidFill>
            </a:endParaRPr>
          </a:p>
        </p:txBody>
      </p:sp>
    </p:spTree>
    <p:extLst>
      <p:ext uri="{BB962C8B-B14F-4D97-AF65-F5344CB8AC3E}">
        <p14:creationId xmlns="" xmlns:p14="http://schemas.microsoft.com/office/powerpoint/2010/main" val="816269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804" y="-85939"/>
            <a:ext cx="11628407" cy="523220"/>
          </a:xfrm>
          <a:prstGeom prst="rect">
            <a:avLst/>
          </a:prstGeom>
        </p:spPr>
        <p:txBody>
          <a:bodyPr wrap="square">
            <a:spAutoFit/>
          </a:bodyPr>
          <a:lstStyle/>
          <a:p>
            <a:pPr algn="ctr"/>
            <a:r>
              <a:rPr lang="ru-RU" sz="2800" b="1" dirty="0">
                <a:solidFill>
                  <a:schemeClr val="accent1">
                    <a:lumMod val="75000"/>
                  </a:schemeClr>
                </a:solidFill>
                <a:cs typeface="Arial" panose="020B0604020202020204" pitchFamily="34" charset="0"/>
              </a:rPr>
              <a:t>Недостаточность митрального клапана (митральная недостаточность)</a:t>
            </a:r>
            <a:endParaRPr lang="ru-RU" sz="2800" dirty="0"/>
          </a:p>
        </p:txBody>
      </p:sp>
      <p:pic>
        <p:nvPicPr>
          <p:cNvPr id="4" name="Picture 4" descr="imgpreview?key=17beb8cdbbf2476c&amp;mb=imgdb_preview_1826"/>
          <p:cNvPicPr>
            <a:picLocks noChangeAspect="1" noChangeArrowheads="1"/>
          </p:cNvPicPr>
          <p:nvPr/>
        </p:nvPicPr>
        <p:blipFill>
          <a:blip r:embed="rId2"/>
          <a:srcRect l="2527" t="2606" r="3931" b="7388"/>
          <a:stretch>
            <a:fillRect/>
          </a:stretch>
        </p:blipFill>
        <p:spPr>
          <a:xfrm flipH="1">
            <a:off x="6919174" y="746315"/>
            <a:ext cx="4933520" cy="4787269"/>
          </a:xfrm>
          <a:prstGeom prst="rect">
            <a:avLst/>
          </a:prstGeom>
        </p:spPr>
      </p:pic>
      <p:sp>
        <p:nvSpPr>
          <p:cNvPr id="3" name="Прямоугольник 2"/>
          <p:cNvSpPr/>
          <p:nvPr/>
        </p:nvSpPr>
        <p:spPr>
          <a:xfrm>
            <a:off x="227163" y="927210"/>
            <a:ext cx="7217433" cy="4702954"/>
          </a:xfrm>
          <a:prstGeom prst="rect">
            <a:avLst/>
          </a:prstGeom>
        </p:spPr>
        <p:txBody>
          <a:bodyPr wrap="square">
            <a:spAutoFit/>
          </a:bodyPr>
          <a:lstStyle/>
          <a:p>
            <a:pPr indent="457200">
              <a:lnSpc>
                <a:spcPct val="150000"/>
              </a:lnSpc>
              <a:spcBef>
                <a:spcPct val="10000"/>
              </a:spcBef>
              <a:buFont typeface="Wingdings" pitchFamily="2" charset="2"/>
              <a:buNone/>
              <a:defRPr/>
            </a:pPr>
            <a:r>
              <a:rPr lang="ru-RU" dirty="0">
                <a:solidFill>
                  <a:schemeClr val="accent1">
                    <a:lumMod val="75000"/>
                  </a:schemeClr>
                </a:solidFill>
              </a:rPr>
              <a:t>Гемодинамика</a:t>
            </a:r>
          </a:p>
          <a:p>
            <a:pPr indent="457200">
              <a:lnSpc>
                <a:spcPct val="150000"/>
              </a:lnSpc>
              <a:spcBef>
                <a:spcPct val="10000"/>
              </a:spcBef>
              <a:buFont typeface="Wingdings" pitchFamily="2" charset="2"/>
              <a:buNone/>
              <a:defRPr/>
            </a:pPr>
            <a:r>
              <a:rPr lang="ru-RU" dirty="0"/>
              <a:t>- Вследствие неполного закрытия створками</a:t>
            </a:r>
            <a:br>
              <a:rPr lang="ru-RU" dirty="0"/>
            </a:br>
            <a:r>
              <a:rPr lang="ru-RU" dirty="0"/>
              <a:t>митрального клапана  левого </a:t>
            </a:r>
            <a:r>
              <a:rPr lang="ru-RU" dirty="0" err="1"/>
              <a:t>атриовентикулярного</a:t>
            </a:r>
            <a:r>
              <a:rPr lang="ru-RU" dirty="0"/>
              <a:t> отверстия  во время систолы желудочка часть крови через образовавшуюся щель обратным током поступает в левое предсердие (</a:t>
            </a:r>
            <a:r>
              <a:rPr lang="ru-RU" dirty="0" err="1">
                <a:solidFill>
                  <a:schemeClr val="accent1">
                    <a:lumMod val="75000"/>
                  </a:schemeClr>
                </a:solidFill>
              </a:rPr>
              <a:t>регургитация</a:t>
            </a:r>
            <a:r>
              <a:rPr lang="ru-RU" dirty="0"/>
              <a:t>). </a:t>
            </a:r>
          </a:p>
          <a:p>
            <a:pPr indent="457200">
              <a:lnSpc>
                <a:spcPct val="150000"/>
              </a:lnSpc>
              <a:spcBef>
                <a:spcPct val="10000"/>
              </a:spcBef>
              <a:buFont typeface="Wingdings" pitchFamily="2" charset="2"/>
              <a:buNone/>
              <a:defRPr/>
            </a:pPr>
            <a:r>
              <a:rPr lang="ru-RU" dirty="0"/>
              <a:t>- Если в левое предсердие поступает более 20-30 мл крови, то происходит увеличение его объема, что приводит к расширению (</a:t>
            </a:r>
            <a:r>
              <a:rPr lang="ru-RU" dirty="0">
                <a:solidFill>
                  <a:schemeClr val="accent1">
                    <a:lumMod val="75000"/>
                  </a:schemeClr>
                </a:solidFill>
              </a:rPr>
              <a:t>дилатации</a:t>
            </a:r>
            <a:r>
              <a:rPr lang="ru-RU" dirty="0"/>
              <a:t>), а затем и </a:t>
            </a:r>
            <a:r>
              <a:rPr lang="ru-RU" dirty="0">
                <a:solidFill>
                  <a:schemeClr val="accent1">
                    <a:lumMod val="75000"/>
                  </a:schemeClr>
                </a:solidFill>
              </a:rPr>
              <a:t>гипертрофии левого предсердия</a:t>
            </a:r>
            <a:r>
              <a:rPr lang="ru-RU" dirty="0"/>
              <a:t>. </a:t>
            </a:r>
          </a:p>
          <a:p>
            <a:pPr indent="457200">
              <a:lnSpc>
                <a:spcPct val="150000"/>
              </a:lnSpc>
              <a:spcBef>
                <a:spcPct val="10000"/>
              </a:spcBef>
              <a:buFont typeface="Wingdings" pitchFamily="2" charset="2"/>
              <a:buNone/>
              <a:defRPr/>
            </a:pPr>
            <a:r>
              <a:rPr lang="ru-RU" dirty="0"/>
              <a:t>- Из предсердия в желудочек поступает большее количество крови, чем в норме, что приводит к </a:t>
            </a:r>
            <a:r>
              <a:rPr lang="ru-RU" dirty="0">
                <a:solidFill>
                  <a:schemeClr val="accent1">
                    <a:lumMod val="75000"/>
                  </a:schemeClr>
                </a:solidFill>
              </a:rPr>
              <a:t>дилатации и гипертрофии левого желудочка</a:t>
            </a:r>
            <a:r>
              <a:rPr lang="ru-RU" dirty="0"/>
              <a:t>.  </a:t>
            </a:r>
          </a:p>
        </p:txBody>
      </p:sp>
      <p:sp>
        <p:nvSpPr>
          <p:cNvPr id="5" name="Прямоугольник 4"/>
          <p:cNvSpPr/>
          <p:nvPr/>
        </p:nvSpPr>
        <p:spPr>
          <a:xfrm>
            <a:off x="7827034" y="5842618"/>
            <a:ext cx="3930770" cy="523220"/>
          </a:xfrm>
          <a:prstGeom prst="rect">
            <a:avLst/>
          </a:prstGeom>
        </p:spPr>
        <p:txBody>
          <a:bodyPr wrap="square">
            <a:spAutoFit/>
          </a:bodyPr>
          <a:lstStyle/>
          <a:p>
            <a:pPr algn="ctr"/>
            <a:r>
              <a:rPr lang="ru-RU" sz="1400" i="1" dirty="0" smtClean="0"/>
              <a:t>Рис: внутрисердечная </a:t>
            </a:r>
            <a:r>
              <a:rPr lang="ru-RU" sz="1400" i="1" dirty="0"/>
              <a:t>гемодинамика  при митральной недостаточности </a:t>
            </a:r>
          </a:p>
        </p:txBody>
      </p:sp>
    </p:spTree>
    <p:extLst>
      <p:ext uri="{BB962C8B-B14F-4D97-AF65-F5344CB8AC3E}">
        <p14:creationId xmlns="" xmlns:p14="http://schemas.microsoft.com/office/powerpoint/2010/main" val="4235346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0411" y="-86264"/>
            <a:ext cx="9673033" cy="584775"/>
          </a:xfrm>
          <a:prstGeom prst="rect">
            <a:avLst/>
          </a:prstGeom>
        </p:spPr>
        <p:txBody>
          <a:bodyPr wrap="none">
            <a:spAutoFit/>
          </a:bodyPr>
          <a:lstStyle/>
          <a:p>
            <a:r>
              <a:rPr lang="ru-RU" sz="3200" b="1" dirty="0">
                <a:solidFill>
                  <a:schemeClr val="accent1">
                    <a:lumMod val="75000"/>
                  </a:schemeClr>
                </a:solidFill>
                <a:cs typeface="Arial" panose="020B0604020202020204" pitchFamily="34" charset="0"/>
              </a:rPr>
              <a:t>Клиническая картина митральной недостаточности</a:t>
            </a:r>
            <a:endParaRPr lang="ru-RU" sz="3200" dirty="0"/>
          </a:p>
        </p:txBody>
      </p:sp>
      <p:sp>
        <p:nvSpPr>
          <p:cNvPr id="3" name="Прямоугольник 2"/>
          <p:cNvSpPr/>
          <p:nvPr/>
        </p:nvSpPr>
        <p:spPr>
          <a:xfrm>
            <a:off x="296173" y="939629"/>
            <a:ext cx="11737675" cy="4401205"/>
          </a:xfrm>
          <a:prstGeom prst="rect">
            <a:avLst/>
          </a:prstGeom>
        </p:spPr>
        <p:txBody>
          <a:bodyPr wrap="square">
            <a:spAutoFit/>
          </a:bodyPr>
          <a:lstStyle/>
          <a:p>
            <a:pPr indent="457200">
              <a:lnSpc>
                <a:spcPct val="150000"/>
              </a:lnSpc>
              <a:spcBef>
                <a:spcPct val="10000"/>
              </a:spcBef>
              <a:buFont typeface="Wingdings" pitchFamily="2" charset="2"/>
              <a:buNone/>
              <a:defRPr/>
            </a:pPr>
            <a:r>
              <a:rPr lang="ru-RU" sz="2000" b="1" dirty="0">
                <a:solidFill>
                  <a:schemeClr val="accent1">
                    <a:lumMod val="75000"/>
                  </a:schemeClr>
                </a:solidFill>
              </a:rPr>
              <a:t>Клиническая картина</a:t>
            </a:r>
            <a:r>
              <a:rPr lang="ru-RU" sz="2000" dirty="0">
                <a:solidFill>
                  <a:schemeClr val="accent1">
                    <a:lumMod val="75000"/>
                  </a:schemeClr>
                </a:solidFill>
              </a:rPr>
              <a:t> </a:t>
            </a:r>
            <a:r>
              <a:rPr lang="ru-RU" sz="2000" dirty="0"/>
              <a:t>зависит от степени выраженности дефекта в клапане.</a:t>
            </a:r>
          </a:p>
          <a:p>
            <a:pPr indent="457200">
              <a:lnSpc>
                <a:spcPct val="150000"/>
              </a:lnSpc>
              <a:spcBef>
                <a:spcPct val="10000"/>
              </a:spcBef>
              <a:buFont typeface="Wingdings" pitchFamily="2" charset="2"/>
              <a:buNone/>
              <a:defRPr/>
            </a:pPr>
            <a:r>
              <a:rPr lang="ru-RU" sz="2000" dirty="0">
                <a:solidFill>
                  <a:schemeClr val="accent1">
                    <a:lumMod val="75000"/>
                  </a:schemeClr>
                </a:solidFill>
              </a:rPr>
              <a:t>1) Стадия компенсации жалоб нет. </a:t>
            </a:r>
          </a:p>
          <a:p>
            <a:pPr indent="457200">
              <a:lnSpc>
                <a:spcPct val="150000"/>
              </a:lnSpc>
              <a:spcBef>
                <a:spcPct val="10000"/>
              </a:spcBef>
              <a:buFont typeface="Wingdings" pitchFamily="2" charset="2"/>
              <a:buNone/>
              <a:defRPr/>
            </a:pPr>
            <a:r>
              <a:rPr lang="ru-RU" sz="2000" dirty="0"/>
              <a:t>   Пальпация: определяется усиление верхушечного толчка. </a:t>
            </a:r>
          </a:p>
          <a:p>
            <a:pPr indent="457200">
              <a:lnSpc>
                <a:spcPct val="150000"/>
              </a:lnSpc>
              <a:spcBef>
                <a:spcPct val="10000"/>
              </a:spcBef>
              <a:buFont typeface="Wingdings" pitchFamily="2" charset="2"/>
              <a:buNone/>
              <a:defRPr/>
            </a:pPr>
            <a:r>
              <a:rPr lang="ru-RU" sz="2000" dirty="0"/>
              <a:t>   Перкуссия — граница относительной тупости сердца увеличивается влево и вверх. </a:t>
            </a:r>
          </a:p>
          <a:p>
            <a:pPr indent="457200">
              <a:lnSpc>
                <a:spcPct val="150000"/>
              </a:lnSpc>
              <a:spcBef>
                <a:spcPct val="10000"/>
              </a:spcBef>
              <a:buFont typeface="Wingdings" pitchFamily="2" charset="2"/>
              <a:buNone/>
              <a:defRPr/>
            </a:pPr>
            <a:r>
              <a:rPr lang="ru-RU" sz="2000" dirty="0"/>
              <a:t>   Аускультация: ослабление первого тона, систолический шум на верхушке сердца. Шум проводится в подмышечную область и на основание сердца (выслушивается в точке Боткина). </a:t>
            </a:r>
          </a:p>
          <a:p>
            <a:pPr indent="457200">
              <a:lnSpc>
                <a:spcPct val="150000"/>
              </a:lnSpc>
              <a:spcBef>
                <a:spcPct val="10000"/>
              </a:spcBef>
              <a:buFont typeface="Wingdings" pitchFamily="2" charset="2"/>
              <a:buNone/>
              <a:defRPr/>
            </a:pPr>
            <a:r>
              <a:rPr lang="ru-RU" sz="2000" dirty="0">
                <a:solidFill>
                  <a:schemeClr val="accent1">
                    <a:lumMod val="75000"/>
                  </a:schemeClr>
                </a:solidFill>
              </a:rPr>
              <a:t>2) Стадия декомпенсации (развивается сердечная недостаточность): </a:t>
            </a:r>
            <a:r>
              <a:rPr lang="ru-RU" sz="2000" dirty="0"/>
              <a:t>одышка, сердцебиение, перебои и боли в области сердца, кашель; появляются отеки на ногах, </a:t>
            </a:r>
            <a:r>
              <a:rPr lang="ru-RU" sz="2000" dirty="0" err="1"/>
              <a:t>акроцианоз</a:t>
            </a:r>
            <a:r>
              <a:rPr lang="ru-RU" sz="2000" dirty="0"/>
              <a:t>, увеличенная, болезненная печень, набухание шейных вен.</a:t>
            </a:r>
          </a:p>
        </p:txBody>
      </p:sp>
    </p:spTree>
    <p:extLst>
      <p:ext uri="{BB962C8B-B14F-4D97-AF65-F5344CB8AC3E}">
        <p14:creationId xmlns="" xmlns:p14="http://schemas.microsoft.com/office/powerpoint/2010/main" val="1823746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0181" y="-94891"/>
            <a:ext cx="5460520" cy="646331"/>
          </a:xfrm>
          <a:prstGeom prst="rect">
            <a:avLst/>
          </a:prstGeom>
          <a:noFill/>
        </p:spPr>
        <p:txBody>
          <a:bodyPr wrap="square" rtlCol="0">
            <a:spAutoFit/>
          </a:bodyPr>
          <a:lstStyle/>
          <a:p>
            <a:pPr algn="ctr"/>
            <a:r>
              <a:rPr lang="ru-RU" sz="3600" b="1" dirty="0" smtClean="0">
                <a:solidFill>
                  <a:schemeClr val="accent2">
                    <a:lumMod val="50000"/>
                  </a:schemeClr>
                </a:solidFill>
              </a:rPr>
              <a:t>Митральный стеноз</a:t>
            </a:r>
            <a:endParaRPr lang="ru-RU" sz="3600" b="1" dirty="0">
              <a:solidFill>
                <a:schemeClr val="accent2">
                  <a:lumMod val="50000"/>
                </a:schemeClr>
              </a:solidFill>
            </a:endParaRPr>
          </a:p>
        </p:txBody>
      </p:sp>
      <p:pic>
        <p:nvPicPr>
          <p:cNvPr id="4" name="Picture 6" descr="mitralnyj-stenoz"/>
          <p:cNvPicPr>
            <a:picLocks noChangeAspect="1" noChangeArrowheads="1"/>
          </p:cNvPicPr>
          <p:nvPr/>
        </p:nvPicPr>
        <p:blipFill rotWithShape="1">
          <a:blip r:embed="rId2"/>
          <a:srcRect l="7551" t="3975" r="9091" b="3423"/>
          <a:stretch/>
        </p:blipFill>
        <p:spPr>
          <a:xfrm flipH="1">
            <a:off x="7737894" y="1237696"/>
            <a:ext cx="4201064" cy="4666891"/>
          </a:xfrm>
          <a:prstGeom prst="rect">
            <a:avLst/>
          </a:prstGeom>
        </p:spPr>
      </p:pic>
      <p:sp>
        <p:nvSpPr>
          <p:cNvPr id="3" name="Прямоугольник 2"/>
          <p:cNvSpPr/>
          <p:nvPr/>
        </p:nvSpPr>
        <p:spPr>
          <a:xfrm>
            <a:off x="264543" y="861992"/>
            <a:ext cx="7654506" cy="5607817"/>
          </a:xfrm>
          <a:prstGeom prst="rect">
            <a:avLst/>
          </a:prstGeom>
        </p:spPr>
        <p:txBody>
          <a:bodyPr wrap="square">
            <a:spAutoFit/>
          </a:bodyPr>
          <a:lstStyle/>
          <a:p>
            <a:pPr indent="457200">
              <a:lnSpc>
                <a:spcPct val="150000"/>
              </a:lnSpc>
              <a:spcBef>
                <a:spcPct val="10000"/>
              </a:spcBef>
              <a:buFont typeface="Wingdings" pitchFamily="2" charset="2"/>
              <a:buNone/>
              <a:defRPr/>
            </a:pPr>
            <a:r>
              <a:rPr lang="ru-RU" sz="2000" b="1" dirty="0">
                <a:solidFill>
                  <a:schemeClr val="accent1">
                    <a:lumMod val="75000"/>
                  </a:schemeClr>
                </a:solidFill>
              </a:rPr>
              <a:t>Гемодинамика</a:t>
            </a:r>
          </a:p>
          <a:p>
            <a:pPr indent="457200">
              <a:lnSpc>
                <a:spcPct val="150000"/>
              </a:lnSpc>
              <a:spcBef>
                <a:spcPct val="10000"/>
              </a:spcBef>
              <a:buFont typeface="Wingdings" pitchFamily="2" charset="2"/>
              <a:buNone/>
              <a:defRPr/>
            </a:pPr>
            <a:r>
              <a:rPr lang="ru-RU" dirty="0"/>
              <a:t>- Прогрессирующее уменьшение площади митрального отверстия ведет к повышению давления в левом предсердии, развивается дилатация и гипертрофия ЛП </a:t>
            </a:r>
          </a:p>
          <a:p>
            <a:pPr indent="457200">
              <a:lnSpc>
                <a:spcPct val="150000"/>
              </a:lnSpc>
              <a:spcBef>
                <a:spcPct val="10000"/>
              </a:spcBef>
              <a:buFont typeface="Wingdings" pitchFamily="2" charset="2"/>
              <a:buNone/>
              <a:defRPr/>
            </a:pPr>
            <a:r>
              <a:rPr lang="ru-RU" dirty="0"/>
              <a:t>- Одновременно повышается давление в легочных венах и капиллярах,  вызывая рефлекторное защитное сужение артерий легких, значительно повышается давление в легочной артерии. </a:t>
            </a:r>
          </a:p>
          <a:p>
            <a:pPr indent="457200">
              <a:lnSpc>
                <a:spcPct val="150000"/>
              </a:lnSpc>
              <a:spcBef>
                <a:spcPct val="10000"/>
              </a:spcBef>
              <a:buFont typeface="Wingdings" pitchFamily="2" charset="2"/>
              <a:buNone/>
              <a:defRPr/>
            </a:pPr>
            <a:r>
              <a:rPr lang="ru-RU" dirty="0"/>
              <a:t>- Длительный спазм конечных ветвей легочной артерии  увеличивает нагрузку на правый желудочек, вследствие чего миокард гипертрофируется, развивается застой в легочных сосудах.</a:t>
            </a:r>
          </a:p>
          <a:p>
            <a:pPr indent="457200">
              <a:lnSpc>
                <a:spcPct val="150000"/>
              </a:lnSpc>
              <a:spcBef>
                <a:spcPct val="10000"/>
              </a:spcBef>
              <a:buFont typeface="Wingdings" pitchFamily="2" charset="2"/>
              <a:buNone/>
              <a:defRPr/>
            </a:pPr>
            <a:r>
              <a:rPr lang="ru-RU" dirty="0"/>
              <a:t>- Длительное течение болезни приводит к ослаблению правого желудочка и общему венозному застою крови в большом круге кровообращения. </a:t>
            </a:r>
          </a:p>
        </p:txBody>
      </p:sp>
      <p:sp>
        <p:nvSpPr>
          <p:cNvPr id="5" name="Прямоугольник 4"/>
          <p:cNvSpPr/>
          <p:nvPr/>
        </p:nvSpPr>
        <p:spPr>
          <a:xfrm>
            <a:off x="6610710" y="5957125"/>
            <a:ext cx="6096000" cy="523220"/>
          </a:xfrm>
          <a:prstGeom prst="rect">
            <a:avLst/>
          </a:prstGeom>
        </p:spPr>
        <p:txBody>
          <a:bodyPr>
            <a:spAutoFit/>
          </a:bodyPr>
          <a:lstStyle/>
          <a:p>
            <a:pPr algn="ctr"/>
            <a:r>
              <a:rPr lang="ru-RU" sz="1400" i="1" dirty="0" smtClean="0"/>
              <a:t>Рис: внутрисердечная </a:t>
            </a:r>
            <a:r>
              <a:rPr lang="ru-RU" sz="1400" i="1" dirty="0"/>
              <a:t>гемодинамика </a:t>
            </a:r>
          </a:p>
          <a:p>
            <a:pPr algn="ctr"/>
            <a:r>
              <a:rPr lang="ru-RU" sz="1400" i="1" dirty="0"/>
              <a:t>при митральном стенозе</a:t>
            </a:r>
          </a:p>
        </p:txBody>
      </p:sp>
    </p:spTree>
    <p:extLst>
      <p:ext uri="{BB962C8B-B14F-4D97-AF65-F5344CB8AC3E}">
        <p14:creationId xmlns="" xmlns:p14="http://schemas.microsoft.com/office/powerpoint/2010/main" val="77815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5472" y="-102715"/>
            <a:ext cx="8353313" cy="584775"/>
          </a:xfrm>
          <a:prstGeom prst="rect">
            <a:avLst/>
          </a:prstGeom>
        </p:spPr>
        <p:txBody>
          <a:bodyPr wrap="none">
            <a:spAutoFit/>
          </a:bodyPr>
          <a:lstStyle/>
          <a:p>
            <a:pPr algn="ctr"/>
            <a:r>
              <a:rPr lang="ru-RU" sz="3200" b="1" dirty="0" smtClean="0">
                <a:solidFill>
                  <a:schemeClr val="accent2">
                    <a:lumMod val="50000"/>
                  </a:schemeClr>
                </a:solidFill>
              </a:rPr>
              <a:t>Хроническая ревматическая болезнь сердца</a:t>
            </a:r>
            <a:endParaRPr lang="ru-RU" sz="3200" b="1" dirty="0">
              <a:solidFill>
                <a:schemeClr val="accent2">
                  <a:lumMod val="50000"/>
                </a:schemeClr>
              </a:solidFill>
            </a:endParaRPr>
          </a:p>
        </p:txBody>
      </p:sp>
      <p:pic>
        <p:nvPicPr>
          <p:cNvPr id="1026" name="Picture 2" descr="Picture background"/>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763" t="5590" r="16937"/>
          <a:stretch/>
        </p:blipFill>
        <p:spPr bwMode="auto">
          <a:xfrm>
            <a:off x="7142672" y="1330936"/>
            <a:ext cx="4882551" cy="457721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511834" y="1008967"/>
            <a:ext cx="6423804" cy="12958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nSpc>
                <a:spcPct val="150000"/>
              </a:lnSpc>
              <a:buFont typeface="Wingdings" pitchFamily="2" charset="2"/>
              <a:buNone/>
              <a:defRPr/>
            </a:pPr>
            <a:r>
              <a:rPr lang="ru-RU" b="1" dirty="0">
                <a:solidFill>
                  <a:schemeClr val="accent1">
                    <a:lumMod val="75000"/>
                  </a:schemeClr>
                </a:solidFill>
              </a:rPr>
              <a:t>Острая ревматическая лихорадка (ОРЛ) </a:t>
            </a:r>
            <a:r>
              <a:rPr lang="ru-RU" dirty="0"/>
              <a:t>— системное заболевание соединительной ткани с преимущественной локализацией процесса в сердечно-сосудистой системе</a:t>
            </a:r>
            <a:r>
              <a:rPr lang="ru-RU" dirty="0" smtClean="0"/>
              <a:t>.</a:t>
            </a:r>
            <a:endParaRPr lang="ru-RU" u="sng" dirty="0"/>
          </a:p>
        </p:txBody>
      </p:sp>
      <p:sp>
        <p:nvSpPr>
          <p:cNvPr id="4" name="Прямоугольник 3"/>
          <p:cNvSpPr/>
          <p:nvPr/>
        </p:nvSpPr>
        <p:spPr>
          <a:xfrm>
            <a:off x="511834" y="3322825"/>
            <a:ext cx="6423804"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ct val="150000"/>
              </a:lnSpc>
              <a:buNone/>
              <a:defRPr/>
            </a:pPr>
            <a:r>
              <a:rPr lang="ru-RU" b="1" dirty="0">
                <a:solidFill>
                  <a:schemeClr val="accent1">
                    <a:lumMod val="75000"/>
                  </a:schemeClr>
                </a:solidFill>
              </a:rPr>
              <a:t>Хроническая ревматическая болезнь сердца (ХРБС) </a:t>
            </a:r>
            <a:r>
              <a:rPr lang="ru-RU" b="1" dirty="0">
                <a:solidFill>
                  <a:schemeClr val="folHlink"/>
                </a:solidFill>
              </a:rPr>
              <a:t>- </a:t>
            </a:r>
            <a:r>
              <a:rPr lang="ru-RU" dirty="0"/>
              <a:t>заболевание, характеризующееся поражением сердечных клапанов в виде </a:t>
            </a:r>
            <a:r>
              <a:rPr lang="ru-RU" dirty="0" err="1"/>
              <a:t>поствоспалительного</a:t>
            </a:r>
            <a:r>
              <a:rPr lang="ru-RU" dirty="0"/>
              <a:t> краевого фиброза клапанных створок или порока сердца (недостаточность и/или стеноз), сформировавшихся после </a:t>
            </a:r>
            <a:r>
              <a:rPr lang="ru-RU" dirty="0" err="1"/>
              <a:t>перенесѐнной</a:t>
            </a:r>
            <a:r>
              <a:rPr lang="ru-RU" dirty="0"/>
              <a:t> острой ревматической лихорадки.</a:t>
            </a:r>
          </a:p>
        </p:txBody>
      </p:sp>
    </p:spTree>
    <p:extLst>
      <p:ext uri="{BB962C8B-B14F-4D97-AF65-F5344CB8AC3E}">
        <p14:creationId xmlns="" xmlns:p14="http://schemas.microsoft.com/office/powerpoint/2010/main" val="3986043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9668" y="0"/>
            <a:ext cx="7128233" cy="523220"/>
          </a:xfrm>
          <a:prstGeom prst="rect">
            <a:avLst/>
          </a:prstGeom>
        </p:spPr>
        <p:txBody>
          <a:bodyPr wrap="none">
            <a:spAutoFit/>
          </a:bodyPr>
          <a:lstStyle/>
          <a:p>
            <a:r>
              <a:rPr lang="ru-RU" sz="2800" b="1" dirty="0">
                <a:solidFill>
                  <a:schemeClr val="accent1">
                    <a:lumMod val="75000"/>
                  </a:schemeClr>
                </a:solidFill>
                <a:cs typeface="Arial" panose="020B0604020202020204" pitchFamily="34" charset="0"/>
              </a:rPr>
              <a:t>Клиническая картина митрального стеноза</a:t>
            </a:r>
            <a:endParaRPr lang="ru-RU" sz="2800" dirty="0"/>
          </a:p>
        </p:txBody>
      </p:sp>
      <p:sp>
        <p:nvSpPr>
          <p:cNvPr id="3" name="Прямоугольник 2"/>
          <p:cNvSpPr/>
          <p:nvPr/>
        </p:nvSpPr>
        <p:spPr>
          <a:xfrm>
            <a:off x="379562" y="882409"/>
            <a:ext cx="11481759" cy="4770537"/>
          </a:xfrm>
          <a:prstGeom prst="rect">
            <a:avLst/>
          </a:prstGeom>
        </p:spPr>
        <p:txBody>
          <a:bodyPr wrap="square">
            <a:spAutoFit/>
          </a:bodyPr>
          <a:lstStyle/>
          <a:p>
            <a:pPr indent="457200">
              <a:lnSpc>
                <a:spcPct val="150000"/>
              </a:lnSpc>
              <a:spcBef>
                <a:spcPct val="10000"/>
              </a:spcBef>
              <a:buFont typeface="Wingdings" pitchFamily="2" charset="2"/>
              <a:buNone/>
              <a:defRPr/>
            </a:pPr>
            <a:r>
              <a:rPr lang="ru-RU" sz="2000" dirty="0"/>
              <a:t>1)</a:t>
            </a:r>
            <a:r>
              <a:rPr lang="ru-RU" sz="2000" i="1" dirty="0"/>
              <a:t> </a:t>
            </a:r>
            <a:r>
              <a:rPr lang="ru-RU" sz="2000" dirty="0"/>
              <a:t>Симптомы развиваются постепенно – </a:t>
            </a:r>
            <a:r>
              <a:rPr lang="ru-RU" sz="2000" dirty="0">
                <a:solidFill>
                  <a:schemeClr val="accent1">
                    <a:lumMod val="75000"/>
                  </a:schemeClr>
                </a:solidFill>
              </a:rPr>
              <a:t>в стадии компенсации жалоб нет.</a:t>
            </a:r>
            <a:r>
              <a:rPr lang="ru-RU" sz="2000" dirty="0"/>
              <a:t> При аускультации выслушивается грубый диастолический шум и усиление I тона на  верхушке.</a:t>
            </a:r>
          </a:p>
          <a:p>
            <a:pPr indent="457200">
              <a:lnSpc>
                <a:spcPct val="150000"/>
              </a:lnSpc>
              <a:spcBef>
                <a:spcPct val="10000"/>
              </a:spcBef>
              <a:buFont typeface="Wingdings" pitchFamily="2" charset="2"/>
              <a:buNone/>
              <a:defRPr/>
            </a:pPr>
            <a:r>
              <a:rPr lang="ru-RU" sz="2000" dirty="0"/>
              <a:t>2) </a:t>
            </a:r>
            <a:r>
              <a:rPr lang="ru-RU" sz="2000" dirty="0">
                <a:solidFill>
                  <a:schemeClr val="accent1">
                    <a:lumMod val="75000"/>
                  </a:schemeClr>
                </a:solidFill>
              </a:rPr>
              <a:t>В стадии декомпенсации </a:t>
            </a:r>
            <a:r>
              <a:rPr lang="ru-RU" sz="2000" dirty="0"/>
              <a:t>жалобы на кашель с примесью крови в мокроте, одышка, сердцебиение, перебои и боли в сердце, отеки на ногах, боль в правом подреберье, увеличение живота. </a:t>
            </a:r>
          </a:p>
          <a:p>
            <a:pPr indent="457200">
              <a:lnSpc>
                <a:spcPct val="150000"/>
              </a:lnSpc>
              <a:spcBef>
                <a:spcPct val="10000"/>
              </a:spcBef>
              <a:buFont typeface="Wingdings" pitchFamily="2" charset="2"/>
              <a:buNone/>
              <a:defRPr/>
            </a:pPr>
            <a:r>
              <a:rPr lang="ru-RU" sz="2000" dirty="0"/>
              <a:t>    Осмотр — хрупкое телосложение, «митральная бабочка», </a:t>
            </a:r>
            <a:r>
              <a:rPr lang="ru-RU" sz="2000" dirty="0" err="1"/>
              <a:t>акроцианоз</a:t>
            </a:r>
            <a:r>
              <a:rPr lang="ru-RU" sz="2000" dirty="0"/>
              <a:t>. Пальпация - верхушечный толчок ограниченный, в области верхушки определяется диастолическое дрожание — «кошачье мурлыканье». Пульс малый, </a:t>
            </a:r>
            <a:r>
              <a:rPr lang="ru-RU" sz="2000" dirty="0" err="1"/>
              <a:t>м.б</a:t>
            </a:r>
            <a:r>
              <a:rPr lang="ru-RU" sz="2000" dirty="0"/>
              <a:t>. аритмия. Перкуссия - относительная тупость сердца расширена вверх и вправо. Аускультация - грубый диастолический шум. АД снижено, при развитии венозного застоя уменьшается пульсовое давление.</a:t>
            </a:r>
          </a:p>
        </p:txBody>
      </p:sp>
    </p:spTree>
    <p:extLst>
      <p:ext uri="{BB962C8B-B14F-4D97-AF65-F5344CB8AC3E}">
        <p14:creationId xmlns="" xmlns:p14="http://schemas.microsoft.com/office/powerpoint/2010/main" val="3509525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264" y="0"/>
            <a:ext cx="11878573" cy="523220"/>
          </a:xfrm>
          <a:prstGeom prst="rect">
            <a:avLst/>
          </a:prstGeom>
        </p:spPr>
        <p:txBody>
          <a:bodyPr wrap="square">
            <a:spAutoFit/>
          </a:bodyPr>
          <a:lstStyle/>
          <a:p>
            <a:pPr algn="ctr"/>
            <a:r>
              <a:rPr lang="ru-RU" sz="2800" b="1" dirty="0">
                <a:solidFill>
                  <a:schemeClr val="accent1">
                    <a:lumMod val="75000"/>
                  </a:schemeClr>
                </a:solidFill>
              </a:rPr>
              <a:t>Недостаточность клапана аорты (аортальная недостаточность)</a:t>
            </a:r>
            <a:endParaRPr lang="ru-RU" sz="2800" dirty="0"/>
          </a:p>
        </p:txBody>
      </p:sp>
      <p:sp>
        <p:nvSpPr>
          <p:cNvPr id="3" name="Прямоугольник 2"/>
          <p:cNvSpPr/>
          <p:nvPr/>
        </p:nvSpPr>
        <p:spPr>
          <a:xfrm>
            <a:off x="201284" y="935446"/>
            <a:ext cx="7027652" cy="4308872"/>
          </a:xfrm>
          <a:prstGeom prst="rect">
            <a:avLst/>
          </a:prstGeom>
        </p:spPr>
        <p:txBody>
          <a:bodyPr wrap="square">
            <a:spAutoFit/>
          </a:bodyPr>
          <a:lstStyle/>
          <a:p>
            <a:pPr indent="457200">
              <a:lnSpc>
                <a:spcPct val="150000"/>
              </a:lnSpc>
              <a:spcBef>
                <a:spcPct val="10000"/>
              </a:spcBef>
              <a:buFont typeface="Wingdings" pitchFamily="2" charset="2"/>
              <a:buNone/>
              <a:defRPr/>
            </a:pPr>
            <a:r>
              <a:rPr lang="ru-RU" sz="2000" dirty="0">
                <a:solidFill>
                  <a:schemeClr val="accent1">
                    <a:lumMod val="75000"/>
                  </a:schemeClr>
                </a:solidFill>
              </a:rPr>
              <a:t>Гемодинамика</a:t>
            </a:r>
          </a:p>
          <a:p>
            <a:pPr indent="457200">
              <a:lnSpc>
                <a:spcPct val="150000"/>
              </a:lnSpc>
              <a:spcBef>
                <a:spcPct val="10000"/>
              </a:spcBef>
              <a:buFont typeface="Wingdings" pitchFamily="2" charset="2"/>
              <a:buNone/>
              <a:defRPr/>
            </a:pPr>
            <a:r>
              <a:rPr lang="ru-RU" sz="2000" dirty="0"/>
              <a:t>Вследствие значительного обратного тока крови из аорты в левый желудочек во время диастолы вызывает его расширение (дилатацию), с последующей гипертрофией. </a:t>
            </a:r>
          </a:p>
          <a:p>
            <a:pPr indent="457200">
              <a:lnSpc>
                <a:spcPct val="150000"/>
              </a:lnSpc>
              <a:spcBef>
                <a:spcPct val="10000"/>
              </a:spcBef>
              <a:buFont typeface="Wingdings" pitchFamily="2" charset="2"/>
              <a:buNone/>
              <a:defRPr/>
            </a:pPr>
            <a:r>
              <a:rPr lang="ru-RU" sz="2000" dirty="0"/>
              <a:t>При прогрессировании заболевания отмечается значительное расширение левого желудочка и развитие относительной недостаточности митрального клапана с последующим развитием застоя в системе легочной артерии и сердечной недостаточности.</a:t>
            </a:r>
          </a:p>
        </p:txBody>
      </p:sp>
      <p:pic>
        <p:nvPicPr>
          <p:cNvPr id="4" name="Picture 6" descr="0014-005-Nedostatochnost-klapanov-aorty-Insuficientia-valvulae-aortae"/>
          <p:cNvPicPr>
            <a:picLocks noChangeAspect="1" noChangeArrowheads="1"/>
          </p:cNvPicPr>
          <p:nvPr/>
        </p:nvPicPr>
        <p:blipFill rotWithShape="1">
          <a:blip r:embed="rId2"/>
          <a:srcRect t="1217" r="2441"/>
          <a:stretch/>
        </p:blipFill>
        <p:spPr>
          <a:xfrm flipH="1">
            <a:off x="7047781" y="943700"/>
            <a:ext cx="4767271" cy="4712844"/>
          </a:xfrm>
          <a:prstGeom prst="rect">
            <a:avLst/>
          </a:prstGeom>
        </p:spPr>
      </p:pic>
      <p:sp>
        <p:nvSpPr>
          <p:cNvPr id="5" name="Прямоугольник 4"/>
          <p:cNvSpPr/>
          <p:nvPr/>
        </p:nvSpPr>
        <p:spPr>
          <a:xfrm>
            <a:off x="6245264" y="5728265"/>
            <a:ext cx="6096000" cy="523220"/>
          </a:xfrm>
          <a:prstGeom prst="rect">
            <a:avLst/>
          </a:prstGeom>
        </p:spPr>
        <p:txBody>
          <a:bodyPr>
            <a:spAutoFit/>
          </a:bodyPr>
          <a:lstStyle/>
          <a:p>
            <a:pPr algn="ctr"/>
            <a:r>
              <a:rPr lang="ru-RU" sz="1400" i="1" dirty="0" smtClean="0"/>
              <a:t>Рис: внутрисердечная </a:t>
            </a:r>
            <a:r>
              <a:rPr lang="ru-RU" sz="1400" i="1" dirty="0"/>
              <a:t>гемодинамика </a:t>
            </a:r>
          </a:p>
          <a:p>
            <a:pPr algn="ctr"/>
            <a:r>
              <a:rPr lang="ru-RU" sz="1400" i="1" dirty="0"/>
              <a:t>при аортальной недостаточности</a:t>
            </a:r>
          </a:p>
        </p:txBody>
      </p:sp>
    </p:spTree>
    <p:extLst>
      <p:ext uri="{BB962C8B-B14F-4D97-AF65-F5344CB8AC3E}">
        <p14:creationId xmlns="" xmlns:p14="http://schemas.microsoft.com/office/powerpoint/2010/main" val="939968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5016" y="-76835"/>
            <a:ext cx="9610516" cy="584775"/>
          </a:xfrm>
          <a:prstGeom prst="rect">
            <a:avLst/>
          </a:prstGeom>
        </p:spPr>
        <p:txBody>
          <a:bodyPr wrap="none">
            <a:spAutoFit/>
          </a:bodyPr>
          <a:lstStyle/>
          <a:p>
            <a:r>
              <a:rPr lang="ru-RU" sz="3200" b="1" dirty="0">
                <a:solidFill>
                  <a:schemeClr val="accent1">
                    <a:lumMod val="75000"/>
                  </a:schemeClr>
                </a:solidFill>
              </a:rPr>
              <a:t>Клиническая картина аортальной недостаточности</a:t>
            </a:r>
            <a:endParaRPr lang="ru-RU" sz="3200" dirty="0"/>
          </a:p>
        </p:txBody>
      </p:sp>
      <p:sp>
        <p:nvSpPr>
          <p:cNvPr id="3" name="Прямоугольник 2"/>
          <p:cNvSpPr/>
          <p:nvPr/>
        </p:nvSpPr>
        <p:spPr>
          <a:xfrm>
            <a:off x="99677" y="776720"/>
            <a:ext cx="11841193" cy="6081280"/>
          </a:xfrm>
          <a:prstGeom prst="rect">
            <a:avLst/>
          </a:prstGeom>
        </p:spPr>
        <p:txBody>
          <a:bodyPr wrap="square">
            <a:spAutoFit/>
          </a:bodyPr>
          <a:lstStyle/>
          <a:p>
            <a:pPr indent="457200">
              <a:lnSpc>
                <a:spcPts val="2500"/>
              </a:lnSpc>
              <a:spcBef>
                <a:spcPct val="10000"/>
              </a:spcBef>
              <a:buFont typeface="Wingdings" pitchFamily="2" charset="2"/>
              <a:buNone/>
              <a:defRPr/>
            </a:pPr>
            <a:r>
              <a:rPr lang="ru-RU" dirty="0"/>
              <a:t>1) Стадия компенсации </a:t>
            </a:r>
            <a:r>
              <a:rPr lang="ru-RU" u="sng" dirty="0"/>
              <a:t>жалоб нет</a:t>
            </a:r>
            <a:r>
              <a:rPr lang="ru-RU" dirty="0"/>
              <a:t>. </a:t>
            </a:r>
          </a:p>
          <a:p>
            <a:pPr indent="457200">
              <a:lnSpc>
                <a:spcPts val="2500"/>
              </a:lnSpc>
              <a:spcBef>
                <a:spcPct val="10000"/>
              </a:spcBef>
              <a:buFont typeface="Wingdings" pitchFamily="2" charset="2"/>
              <a:buNone/>
              <a:defRPr/>
            </a:pPr>
            <a:r>
              <a:rPr lang="ru-RU" dirty="0"/>
              <a:t>2) При прогрессировании заболевания пациенты </a:t>
            </a:r>
            <a:r>
              <a:rPr lang="ru-RU" u="sng" dirty="0"/>
              <a:t>жалуются</a:t>
            </a:r>
            <a:r>
              <a:rPr lang="ru-RU" dirty="0"/>
              <a:t> на: ощущение ударов в сердце, усиленную пульсацию сосудов в области шеи, головные боли пульсирующего характера, головокружение, обмороки (ортостатический), шум в ушах, нарушение зрения. При декомпенсации — одышка, боли в правом подреберье, отеки, утомляемость.</a:t>
            </a:r>
          </a:p>
          <a:p>
            <a:pPr indent="457200">
              <a:lnSpc>
                <a:spcPts val="2500"/>
              </a:lnSpc>
              <a:spcBef>
                <a:spcPct val="10000"/>
              </a:spcBef>
              <a:buFont typeface="Wingdings" pitchFamily="2" charset="2"/>
              <a:buNone/>
              <a:defRPr/>
            </a:pPr>
            <a:r>
              <a:rPr lang="ru-RU" u="sng" dirty="0"/>
              <a:t>3) Осмотр </a:t>
            </a:r>
            <a:r>
              <a:rPr lang="ru-RU" dirty="0"/>
              <a:t>- бледность кожи, «пляска </a:t>
            </a:r>
            <a:r>
              <a:rPr lang="ru-RU" dirty="0" err="1"/>
              <a:t>каротид</a:t>
            </a:r>
            <a:r>
              <a:rPr lang="ru-RU" dirty="0"/>
              <a:t>», симптом Мюссе, усиленная пульсация всех поверхностно расположенных сосудов (подключичные, плечевые, височные). В области ногтевого ложа при легком надавливании на конец ногтя — капиллярный пульс. Сужение зрачка при систоле и расширение при диастоле, заметен увеличенный, смещенный вниз и влево верхушечный толчок сердца, </a:t>
            </a:r>
            <a:r>
              <a:rPr lang="ru-RU" dirty="0" err="1"/>
              <a:t>м.б</a:t>
            </a:r>
            <a:r>
              <a:rPr lang="ru-RU" dirty="0"/>
              <a:t>. расположен по передней подмышечной линии. </a:t>
            </a:r>
            <a:endParaRPr lang="ru-RU" dirty="0" smtClean="0"/>
          </a:p>
          <a:p>
            <a:pPr indent="457200">
              <a:lnSpc>
                <a:spcPts val="2500"/>
              </a:lnSpc>
              <a:spcBef>
                <a:spcPct val="10000"/>
              </a:spcBef>
              <a:buFont typeface="Wingdings" pitchFamily="2" charset="2"/>
              <a:buNone/>
              <a:defRPr/>
            </a:pPr>
            <a:r>
              <a:rPr lang="ru-RU" u="sng" dirty="0"/>
              <a:t>4) Пальпация </a:t>
            </a:r>
            <a:r>
              <a:rPr lang="ru-RU" dirty="0"/>
              <a:t>- определяется верхушечный толчок в VI—VII </a:t>
            </a:r>
            <a:r>
              <a:rPr lang="ru-RU" dirty="0" err="1"/>
              <a:t>межреберье</a:t>
            </a:r>
            <a:r>
              <a:rPr lang="ru-RU" dirty="0"/>
              <a:t>, смещен влево и вниз. </a:t>
            </a:r>
          </a:p>
          <a:p>
            <a:pPr indent="457200">
              <a:lnSpc>
                <a:spcPts val="2500"/>
              </a:lnSpc>
              <a:spcBef>
                <a:spcPct val="10000"/>
              </a:spcBef>
              <a:buFont typeface="Wingdings" pitchFamily="2" charset="2"/>
              <a:buNone/>
              <a:defRPr/>
            </a:pPr>
            <a:r>
              <a:rPr lang="ru-RU" u="sng" dirty="0"/>
              <a:t>5) Перкуссия </a:t>
            </a:r>
            <a:r>
              <a:rPr lang="ru-RU" dirty="0"/>
              <a:t>- увеличение границ относительной тупости сердца влево и вниз, левая граница сердца иногда достигает передней подмышечной линии за счет дилатации левого желудочка.</a:t>
            </a:r>
          </a:p>
          <a:p>
            <a:pPr indent="457200">
              <a:lnSpc>
                <a:spcPts val="2500"/>
              </a:lnSpc>
              <a:spcBef>
                <a:spcPct val="10000"/>
              </a:spcBef>
              <a:buFont typeface="Wingdings" pitchFamily="2" charset="2"/>
              <a:buNone/>
              <a:defRPr/>
            </a:pPr>
            <a:r>
              <a:rPr lang="ru-RU" u="sng" dirty="0"/>
              <a:t>6) Аускультация </a:t>
            </a:r>
            <a:r>
              <a:rPr lang="ru-RU" dirty="0"/>
              <a:t>– АД </a:t>
            </a:r>
            <a:r>
              <a:rPr lang="ru-RU" dirty="0" err="1"/>
              <a:t>сист</a:t>
            </a:r>
            <a:r>
              <a:rPr lang="ru-RU" dirty="0"/>
              <a:t>. повышено, АД </a:t>
            </a:r>
            <a:r>
              <a:rPr lang="ru-RU" dirty="0" err="1"/>
              <a:t>диаст</a:t>
            </a:r>
            <a:r>
              <a:rPr lang="ru-RU" dirty="0"/>
              <a:t>. снижено, в тяжелых случаях до</a:t>
            </a:r>
            <a:br>
              <a:rPr lang="ru-RU" dirty="0"/>
            </a:br>
            <a:r>
              <a:rPr lang="ru-RU" dirty="0"/>
              <a:t>нуля, значительно увеличивается пульсовое давление (например, АД — 200/20, 200/0 мм рт. ст.). Первый тон на верхушке сердца ослаблен, прослушивается дующий, мягкий диастолический шум во втором </a:t>
            </a:r>
            <a:r>
              <a:rPr lang="ru-RU" dirty="0" err="1"/>
              <a:t>межреберье</a:t>
            </a:r>
            <a:r>
              <a:rPr lang="ru-RU" dirty="0"/>
              <a:t> справа (над аортой), в точке Боткина и проводится на верхушку сердца. </a:t>
            </a:r>
          </a:p>
          <a:p>
            <a:pPr indent="457200">
              <a:lnSpc>
                <a:spcPct val="150000"/>
              </a:lnSpc>
              <a:spcBef>
                <a:spcPct val="10000"/>
              </a:spcBef>
              <a:buFont typeface="Wingdings" pitchFamily="2" charset="2"/>
              <a:buNone/>
              <a:defRPr/>
            </a:pPr>
            <a:endParaRPr lang="ru-RU" dirty="0"/>
          </a:p>
        </p:txBody>
      </p:sp>
    </p:spTree>
    <p:extLst>
      <p:ext uri="{BB962C8B-B14F-4D97-AF65-F5344CB8AC3E}">
        <p14:creationId xmlns="" xmlns:p14="http://schemas.microsoft.com/office/powerpoint/2010/main" val="1000481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44219" y="-102715"/>
            <a:ext cx="4197303" cy="646331"/>
          </a:xfrm>
          <a:prstGeom prst="rect">
            <a:avLst/>
          </a:prstGeom>
        </p:spPr>
        <p:txBody>
          <a:bodyPr wrap="none">
            <a:spAutoFit/>
          </a:bodyPr>
          <a:lstStyle/>
          <a:p>
            <a:r>
              <a:rPr lang="ru-RU" sz="3600" b="1" dirty="0">
                <a:solidFill>
                  <a:schemeClr val="accent1">
                    <a:lumMod val="75000"/>
                  </a:schemeClr>
                </a:solidFill>
              </a:rPr>
              <a:t>Аортальный стеноз</a:t>
            </a:r>
            <a:endParaRPr lang="ru-RU" sz="3600" dirty="0"/>
          </a:p>
        </p:txBody>
      </p:sp>
      <p:pic>
        <p:nvPicPr>
          <p:cNvPr id="3" name="Picture 6" descr="Gipertrofija-miokarda-levogo-zheludochka"/>
          <p:cNvPicPr>
            <a:picLocks noChangeAspect="1" noChangeArrowheads="1"/>
          </p:cNvPicPr>
          <p:nvPr/>
        </p:nvPicPr>
        <p:blipFill rotWithShape="1">
          <a:blip r:embed="rId2"/>
          <a:srcRect l="5238" t="6670" r="6868" b="6435"/>
          <a:stretch/>
        </p:blipFill>
        <p:spPr>
          <a:xfrm flipH="1">
            <a:off x="7108166" y="1026543"/>
            <a:ext cx="4563374" cy="4511616"/>
          </a:xfrm>
          <a:prstGeom prst="rect">
            <a:avLst/>
          </a:prstGeom>
        </p:spPr>
      </p:pic>
      <p:sp>
        <p:nvSpPr>
          <p:cNvPr id="4" name="Прямоугольник 3"/>
          <p:cNvSpPr/>
          <p:nvPr/>
        </p:nvSpPr>
        <p:spPr>
          <a:xfrm>
            <a:off x="6341853" y="5685133"/>
            <a:ext cx="6096000" cy="523220"/>
          </a:xfrm>
          <a:prstGeom prst="rect">
            <a:avLst/>
          </a:prstGeom>
        </p:spPr>
        <p:txBody>
          <a:bodyPr>
            <a:spAutoFit/>
          </a:bodyPr>
          <a:lstStyle/>
          <a:p>
            <a:pPr algn="ctr"/>
            <a:r>
              <a:rPr lang="ru-RU" sz="1400" i="1" dirty="0" smtClean="0"/>
              <a:t>Рис: внутрисердечная </a:t>
            </a:r>
            <a:r>
              <a:rPr lang="ru-RU" sz="1400" i="1" dirty="0"/>
              <a:t>гемодинамика </a:t>
            </a:r>
          </a:p>
          <a:p>
            <a:pPr algn="ctr"/>
            <a:r>
              <a:rPr lang="ru-RU" sz="1400" i="1" dirty="0"/>
              <a:t>при аортальном стенозе</a:t>
            </a:r>
          </a:p>
        </p:txBody>
      </p:sp>
      <p:sp>
        <p:nvSpPr>
          <p:cNvPr id="5" name="Прямоугольник 4"/>
          <p:cNvSpPr/>
          <p:nvPr/>
        </p:nvSpPr>
        <p:spPr>
          <a:xfrm>
            <a:off x="287545" y="1026543"/>
            <a:ext cx="6889631" cy="4801314"/>
          </a:xfrm>
          <a:prstGeom prst="rect">
            <a:avLst/>
          </a:prstGeom>
        </p:spPr>
        <p:txBody>
          <a:bodyPr wrap="square">
            <a:spAutoFit/>
          </a:bodyPr>
          <a:lstStyle/>
          <a:p>
            <a:pPr indent="457200">
              <a:lnSpc>
                <a:spcPct val="150000"/>
              </a:lnSpc>
              <a:spcBef>
                <a:spcPct val="10000"/>
              </a:spcBef>
              <a:buFont typeface="Wingdings" pitchFamily="2" charset="2"/>
              <a:buNone/>
              <a:defRPr/>
            </a:pPr>
            <a:r>
              <a:rPr lang="ru-RU" sz="2000" dirty="0">
                <a:solidFill>
                  <a:schemeClr val="accent1">
                    <a:lumMod val="75000"/>
                  </a:schemeClr>
                </a:solidFill>
              </a:rPr>
              <a:t>Гемодинамика</a:t>
            </a:r>
          </a:p>
          <a:p>
            <a:pPr indent="457200">
              <a:lnSpc>
                <a:spcPct val="150000"/>
              </a:lnSpc>
              <a:spcBef>
                <a:spcPct val="10000"/>
              </a:spcBef>
              <a:buFont typeface="Wingdings" pitchFamily="2" charset="2"/>
              <a:buNone/>
              <a:defRPr/>
            </a:pPr>
            <a:r>
              <a:rPr lang="ru-RU" sz="2000" dirty="0"/>
              <a:t>Небольшое сужение аортального отверстия не вызывает заметных нарушений кровообращения.</a:t>
            </a:r>
          </a:p>
          <a:p>
            <a:pPr indent="457200">
              <a:lnSpc>
                <a:spcPct val="150000"/>
              </a:lnSpc>
              <a:spcBef>
                <a:spcPct val="10000"/>
              </a:spcBef>
              <a:buFont typeface="Wingdings" pitchFamily="2" charset="2"/>
              <a:buNone/>
              <a:defRPr/>
            </a:pPr>
            <a:r>
              <a:rPr lang="ru-RU" sz="2000" dirty="0"/>
              <a:t>При более выраженном сужении часть крови остается в левом желудочке (вследствие неполного его опорожнения) </a:t>
            </a:r>
          </a:p>
          <a:p>
            <a:pPr indent="457200">
              <a:lnSpc>
                <a:spcPct val="150000"/>
              </a:lnSpc>
              <a:spcBef>
                <a:spcPct val="10000"/>
              </a:spcBef>
              <a:buFont typeface="Wingdings" pitchFamily="2" charset="2"/>
              <a:buNone/>
              <a:defRPr/>
            </a:pPr>
            <a:r>
              <a:rPr lang="ru-RU" sz="2000" dirty="0"/>
              <a:t>К ней добавляется обычная порция крови из левого предсердия через митральное отверстие, давление в левом желудочке увеличиваются, что вызывает более сильное систолическое сокращение желудочка (развивается гипертрофия миокарда) </a:t>
            </a:r>
          </a:p>
        </p:txBody>
      </p:sp>
    </p:spTree>
    <p:extLst>
      <p:ext uri="{BB962C8B-B14F-4D97-AF65-F5344CB8AC3E}">
        <p14:creationId xmlns="" xmlns:p14="http://schemas.microsoft.com/office/powerpoint/2010/main" val="4107465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3502" y="-85462"/>
            <a:ext cx="8074583" cy="584775"/>
          </a:xfrm>
          <a:prstGeom prst="rect">
            <a:avLst/>
          </a:prstGeom>
        </p:spPr>
        <p:txBody>
          <a:bodyPr wrap="none">
            <a:spAutoFit/>
          </a:bodyPr>
          <a:lstStyle/>
          <a:p>
            <a:r>
              <a:rPr lang="ru-RU" sz="3200" b="1" dirty="0">
                <a:solidFill>
                  <a:schemeClr val="accent1">
                    <a:lumMod val="75000"/>
                  </a:schemeClr>
                </a:solidFill>
              </a:rPr>
              <a:t>Клиническая картина аортального стеноза</a:t>
            </a:r>
            <a:endParaRPr lang="ru-RU" sz="3200" dirty="0"/>
          </a:p>
        </p:txBody>
      </p:sp>
      <p:sp>
        <p:nvSpPr>
          <p:cNvPr id="3" name="Прямоугольник 2"/>
          <p:cNvSpPr/>
          <p:nvPr/>
        </p:nvSpPr>
        <p:spPr>
          <a:xfrm>
            <a:off x="95883" y="638507"/>
            <a:ext cx="12096117" cy="6281848"/>
          </a:xfrm>
          <a:prstGeom prst="rect">
            <a:avLst/>
          </a:prstGeom>
        </p:spPr>
        <p:txBody>
          <a:bodyPr wrap="square">
            <a:spAutoFit/>
          </a:bodyPr>
          <a:lstStyle/>
          <a:p>
            <a:pPr indent="457200">
              <a:lnSpc>
                <a:spcPct val="150000"/>
              </a:lnSpc>
              <a:buFont typeface="Wingdings" pitchFamily="2" charset="2"/>
              <a:buNone/>
              <a:defRPr/>
            </a:pPr>
            <a:r>
              <a:rPr lang="ru-RU" dirty="0"/>
              <a:t>1) Часто отмечается длительная компенсация в течение 20—30 лет и больше. </a:t>
            </a:r>
          </a:p>
          <a:p>
            <a:pPr indent="457200">
              <a:lnSpc>
                <a:spcPct val="150000"/>
              </a:lnSpc>
              <a:buFont typeface="Wingdings" pitchFamily="2" charset="2"/>
              <a:buNone/>
              <a:defRPr/>
            </a:pPr>
            <a:r>
              <a:rPr lang="ru-RU" dirty="0"/>
              <a:t>2) При прогрессировании заболевания появляется: головокружение, слабость, обмороки, сжимающие боли за  грудиной, особенно при нагрузке (вследствие снижения коронарного кровотока), возможны приступы сердечной астмы при снижении сократительной способности левого желудочка. При декомпенсации — боли в правом подреберье, отеки. </a:t>
            </a:r>
          </a:p>
          <a:p>
            <a:pPr indent="457200">
              <a:lnSpc>
                <a:spcPct val="150000"/>
              </a:lnSpc>
              <a:buFont typeface="Wingdings" pitchFamily="2" charset="2"/>
              <a:buNone/>
              <a:defRPr/>
            </a:pPr>
            <a:r>
              <a:rPr lang="ru-RU" dirty="0"/>
              <a:t>3) Осмотр - бледность кожных покровов, видимых слизистых оболочек. Виден усиленный верхушечный толчок в шестом-седьмом </a:t>
            </a:r>
            <a:r>
              <a:rPr lang="ru-RU" dirty="0" err="1"/>
              <a:t>межреберье</a:t>
            </a:r>
            <a:r>
              <a:rPr lang="ru-RU" dirty="0" smtClean="0"/>
              <a:t>.</a:t>
            </a:r>
          </a:p>
          <a:p>
            <a:pPr indent="457200">
              <a:lnSpc>
                <a:spcPct val="150000"/>
              </a:lnSpc>
              <a:buFont typeface="Wingdings" pitchFamily="2" charset="2"/>
              <a:buNone/>
              <a:defRPr/>
            </a:pPr>
            <a:r>
              <a:rPr lang="ru-RU" dirty="0"/>
              <a:t>4) Пальпация - систолическое дрожание во втором </a:t>
            </a:r>
            <a:r>
              <a:rPr lang="ru-RU" dirty="0" err="1"/>
              <a:t>межреберье</a:t>
            </a:r>
            <a:r>
              <a:rPr lang="ru-RU" dirty="0"/>
              <a:t> справа у грудины, усиленный верхушечный толчок, увеличение его площади, смещение влево и вниз. Пульс малой наполняемости, частота меньше 65 ударов в минуту.</a:t>
            </a:r>
          </a:p>
          <a:p>
            <a:pPr indent="457200">
              <a:lnSpc>
                <a:spcPct val="150000"/>
              </a:lnSpc>
              <a:buFont typeface="Wingdings" pitchFamily="2" charset="2"/>
              <a:buNone/>
              <a:defRPr/>
            </a:pPr>
            <a:r>
              <a:rPr lang="ru-RU" dirty="0"/>
              <a:t>5) Перкуссия</a:t>
            </a:r>
            <a:r>
              <a:rPr lang="ru-RU" i="1" dirty="0"/>
              <a:t> - </a:t>
            </a:r>
            <a:r>
              <a:rPr lang="ru-RU" dirty="0"/>
              <a:t>увеличение левой границы относительной тупости сердца.</a:t>
            </a:r>
          </a:p>
          <a:p>
            <a:pPr indent="457200">
              <a:lnSpc>
                <a:spcPct val="150000"/>
              </a:lnSpc>
              <a:buFont typeface="Wingdings" pitchFamily="2" charset="2"/>
              <a:buNone/>
              <a:defRPr/>
            </a:pPr>
            <a:r>
              <a:rPr lang="ru-RU" dirty="0"/>
              <a:t>6) Аускультация - второй тон на аорте ослаблен, грубый интенсивный систолический шум в точке Боткина или во втором </a:t>
            </a:r>
            <a:r>
              <a:rPr lang="ru-RU" dirty="0" err="1"/>
              <a:t>межреберье</a:t>
            </a:r>
            <a:r>
              <a:rPr lang="ru-RU" dirty="0"/>
              <a:t> справа у грудины, проводится в сонные артерии, лучше выслушивается в горизонтальном положении на выдохе. АД </a:t>
            </a:r>
            <a:r>
              <a:rPr lang="ru-RU" dirty="0" err="1"/>
              <a:t>сист</a:t>
            </a:r>
            <a:r>
              <a:rPr lang="ru-RU" dirty="0"/>
              <a:t>. снижено, АД </a:t>
            </a:r>
            <a:r>
              <a:rPr lang="ru-RU" dirty="0" err="1"/>
              <a:t>диаст</a:t>
            </a:r>
            <a:r>
              <a:rPr lang="ru-RU" dirty="0"/>
              <a:t>. </a:t>
            </a:r>
            <a:r>
              <a:rPr lang="ru-RU" dirty="0" err="1"/>
              <a:t>м.б</a:t>
            </a:r>
            <a:r>
              <a:rPr lang="ru-RU" dirty="0"/>
              <a:t>. повышено. Пульсовое давление уменьшено.</a:t>
            </a:r>
          </a:p>
          <a:p>
            <a:pPr indent="457200">
              <a:lnSpc>
                <a:spcPct val="150000"/>
              </a:lnSpc>
              <a:buFont typeface="Wingdings" pitchFamily="2" charset="2"/>
              <a:buNone/>
              <a:defRPr/>
            </a:pPr>
            <a:endParaRPr lang="ru-RU" dirty="0"/>
          </a:p>
        </p:txBody>
      </p:sp>
    </p:spTree>
    <p:extLst>
      <p:ext uri="{BB962C8B-B14F-4D97-AF65-F5344CB8AC3E}">
        <p14:creationId xmlns="" xmlns:p14="http://schemas.microsoft.com/office/powerpoint/2010/main" val="873816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4256" y="-102715"/>
            <a:ext cx="6296852" cy="584775"/>
          </a:xfrm>
          <a:prstGeom prst="rect">
            <a:avLst/>
          </a:prstGeom>
        </p:spPr>
        <p:txBody>
          <a:bodyPr wrap="none">
            <a:spAutoFit/>
          </a:bodyPr>
          <a:lstStyle/>
          <a:p>
            <a:r>
              <a:rPr lang="ru-RU" sz="3200" b="1" dirty="0" smtClean="0">
                <a:solidFill>
                  <a:schemeClr val="accent2">
                    <a:lumMod val="50000"/>
                  </a:schemeClr>
                </a:solidFill>
              </a:rPr>
              <a:t>Дифференциальная </a:t>
            </a:r>
            <a:r>
              <a:rPr lang="ru-RU" sz="3200" b="1" dirty="0">
                <a:solidFill>
                  <a:schemeClr val="accent2">
                    <a:lumMod val="50000"/>
                  </a:schemeClr>
                </a:solidFill>
              </a:rPr>
              <a:t>диагностика</a:t>
            </a:r>
          </a:p>
        </p:txBody>
      </p:sp>
      <p:pic>
        <p:nvPicPr>
          <p:cNvPr id="2050" name="Picture 2" descr="Picture backgroun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9310" y="768498"/>
            <a:ext cx="12001919" cy="56103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0140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65746" y="-102715"/>
            <a:ext cx="5546070" cy="584775"/>
          </a:xfrm>
          <a:prstGeom prst="rect">
            <a:avLst/>
          </a:prstGeom>
        </p:spPr>
        <p:txBody>
          <a:bodyPr wrap="none">
            <a:spAutoFit/>
          </a:bodyPr>
          <a:lstStyle/>
          <a:p>
            <a:r>
              <a:rPr lang="ru-RU" sz="3200" b="1" dirty="0">
                <a:solidFill>
                  <a:schemeClr val="accent1">
                    <a:lumMod val="75000"/>
                  </a:schemeClr>
                </a:solidFill>
              </a:rPr>
              <a:t>Диагностика пороков сердца</a:t>
            </a:r>
            <a:endParaRPr lang="ru-RU" sz="3200" dirty="0"/>
          </a:p>
        </p:txBody>
      </p:sp>
      <p:sp>
        <p:nvSpPr>
          <p:cNvPr id="3" name="Прямоугольник 2"/>
          <p:cNvSpPr/>
          <p:nvPr/>
        </p:nvSpPr>
        <p:spPr>
          <a:xfrm>
            <a:off x="208366" y="1012997"/>
            <a:ext cx="11660829" cy="5078313"/>
          </a:xfrm>
          <a:prstGeom prst="rect">
            <a:avLst/>
          </a:prstGeom>
        </p:spPr>
        <p:txBody>
          <a:bodyPr wrap="square">
            <a:spAutoFit/>
          </a:bodyPr>
          <a:lstStyle/>
          <a:p>
            <a:pPr indent="457200">
              <a:lnSpc>
                <a:spcPct val="150000"/>
              </a:lnSpc>
              <a:buFont typeface="Wingdings" pitchFamily="2" charset="2"/>
              <a:buNone/>
              <a:defRPr/>
            </a:pPr>
            <a:r>
              <a:rPr lang="ru-RU" sz="2400" dirty="0">
                <a:solidFill>
                  <a:schemeClr val="accent1">
                    <a:lumMod val="75000"/>
                  </a:schemeClr>
                </a:solidFill>
              </a:rPr>
              <a:t>1) ЭКГ </a:t>
            </a:r>
            <a:r>
              <a:rPr lang="ru-RU" sz="2400" dirty="0"/>
              <a:t>проводят для диагностики аритмии, признаков ишемии, гипертрофии миокарда</a:t>
            </a:r>
          </a:p>
          <a:p>
            <a:pPr indent="457200">
              <a:lnSpc>
                <a:spcPct val="150000"/>
              </a:lnSpc>
              <a:buFont typeface="Wingdings" pitchFamily="2" charset="2"/>
              <a:buNone/>
              <a:defRPr/>
            </a:pPr>
            <a:r>
              <a:rPr lang="ru-RU" sz="2400" dirty="0">
                <a:solidFill>
                  <a:schemeClr val="accent1">
                    <a:lumMod val="75000"/>
                  </a:schemeClr>
                </a:solidFill>
              </a:rPr>
              <a:t>2) ФКГ </a:t>
            </a:r>
            <a:r>
              <a:rPr lang="ru-RU" sz="2400" dirty="0"/>
              <a:t>- регистрируют шумы и тоны сердца</a:t>
            </a:r>
          </a:p>
          <a:p>
            <a:pPr indent="457200">
              <a:lnSpc>
                <a:spcPct val="150000"/>
              </a:lnSpc>
              <a:buFont typeface="Wingdings" pitchFamily="2" charset="2"/>
              <a:buNone/>
              <a:defRPr/>
            </a:pPr>
            <a:r>
              <a:rPr lang="ru-RU" sz="2400" dirty="0">
                <a:solidFill>
                  <a:schemeClr val="accent1">
                    <a:lumMod val="75000"/>
                  </a:schemeClr>
                </a:solidFill>
              </a:rPr>
              <a:t>3) Рентгеноскопия сердца </a:t>
            </a:r>
            <a:r>
              <a:rPr lang="ru-RU" sz="2400" dirty="0"/>
              <a:t>– выявляет увеличение размеров сердца.</a:t>
            </a:r>
          </a:p>
          <a:p>
            <a:pPr indent="457200">
              <a:lnSpc>
                <a:spcPct val="150000"/>
              </a:lnSpc>
              <a:buFont typeface="Wingdings" pitchFamily="2" charset="2"/>
              <a:buNone/>
              <a:defRPr/>
            </a:pPr>
            <a:r>
              <a:rPr lang="ru-RU" sz="2400" dirty="0">
                <a:solidFill>
                  <a:schemeClr val="accent1">
                    <a:lumMod val="75000"/>
                  </a:schemeClr>
                </a:solidFill>
              </a:rPr>
              <a:t>4) ЭХО-КГ </a:t>
            </a:r>
            <a:r>
              <a:rPr lang="ru-RU" sz="2400" dirty="0"/>
              <a:t>- диагностируют порок сердца, площадь атриовентрикулярного отверстия, выраженность </a:t>
            </a:r>
            <a:r>
              <a:rPr lang="ru-RU" sz="2400" dirty="0" err="1"/>
              <a:t>регургитации</a:t>
            </a:r>
            <a:r>
              <a:rPr lang="ru-RU" sz="2400" dirty="0"/>
              <a:t>, состояние и размеры клапанов, хорд, определяется давление в легочном стволе, фракция сердечного выброса. </a:t>
            </a:r>
          </a:p>
          <a:p>
            <a:pPr indent="457200">
              <a:lnSpc>
                <a:spcPct val="150000"/>
              </a:lnSpc>
              <a:buFont typeface="Wingdings" pitchFamily="2" charset="2"/>
              <a:buNone/>
              <a:defRPr/>
            </a:pPr>
            <a:r>
              <a:rPr lang="ru-RU" sz="2400" dirty="0">
                <a:solidFill>
                  <a:schemeClr val="accent1">
                    <a:lumMod val="75000"/>
                  </a:schemeClr>
                </a:solidFill>
              </a:rPr>
              <a:t>5) Лабораторные исследования </a:t>
            </a:r>
            <a:r>
              <a:rPr lang="ru-RU" sz="2400" dirty="0"/>
              <a:t>- проведение ревматоидных проб, определение глюкозы крови, холестерина, общеклинические анализы крови и мочи. </a:t>
            </a:r>
          </a:p>
        </p:txBody>
      </p:sp>
    </p:spTree>
    <p:extLst>
      <p:ext uri="{BB962C8B-B14F-4D97-AF65-F5344CB8AC3E}">
        <p14:creationId xmlns="" xmlns:p14="http://schemas.microsoft.com/office/powerpoint/2010/main" val="2250457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033" y="-69012"/>
            <a:ext cx="11697419" cy="584775"/>
          </a:xfrm>
          <a:prstGeom prst="rect">
            <a:avLst/>
          </a:prstGeom>
        </p:spPr>
        <p:txBody>
          <a:bodyPr wrap="square">
            <a:spAutoFit/>
          </a:bodyPr>
          <a:lstStyle/>
          <a:p>
            <a:pPr algn="ctr"/>
            <a:r>
              <a:rPr lang="ru-RU" sz="3200" b="1" dirty="0">
                <a:solidFill>
                  <a:schemeClr val="accent2">
                    <a:lumMod val="50000"/>
                  </a:schemeClr>
                </a:solidFill>
              </a:rPr>
              <a:t>Принципы </a:t>
            </a:r>
            <a:r>
              <a:rPr lang="ru-RU" sz="3200" b="1" dirty="0" smtClean="0">
                <a:solidFill>
                  <a:schemeClr val="accent2">
                    <a:lumMod val="50000"/>
                  </a:schemeClr>
                </a:solidFill>
              </a:rPr>
              <a:t>медикаментозного </a:t>
            </a:r>
            <a:r>
              <a:rPr lang="ru-RU" sz="3200" b="1" dirty="0">
                <a:solidFill>
                  <a:schemeClr val="accent2">
                    <a:lumMod val="50000"/>
                  </a:schemeClr>
                </a:solidFill>
              </a:rPr>
              <a:t>лечения</a:t>
            </a:r>
          </a:p>
        </p:txBody>
      </p:sp>
      <p:sp>
        <p:nvSpPr>
          <p:cNvPr id="3" name="Прямоугольник 2"/>
          <p:cNvSpPr/>
          <p:nvPr/>
        </p:nvSpPr>
        <p:spPr>
          <a:xfrm>
            <a:off x="116454" y="803146"/>
            <a:ext cx="11878575" cy="5523307"/>
          </a:xfrm>
          <a:prstGeom prst="rect">
            <a:avLst/>
          </a:prstGeom>
        </p:spPr>
        <p:txBody>
          <a:bodyPr wrap="square">
            <a:spAutoFit/>
          </a:bodyPr>
          <a:lstStyle/>
          <a:p>
            <a:pPr indent="457200">
              <a:lnSpc>
                <a:spcPts val="2500"/>
              </a:lnSpc>
            </a:pPr>
            <a:r>
              <a:rPr lang="ru-RU" dirty="0">
                <a:solidFill>
                  <a:schemeClr val="tx1">
                    <a:lumMod val="95000"/>
                    <a:lumOff val="5000"/>
                  </a:schemeClr>
                </a:solidFill>
              </a:rPr>
              <a:t>Основные группы препаратов, применяемых при нарушении в работе клапанов:</a:t>
            </a:r>
          </a:p>
          <a:p>
            <a:pPr indent="457200">
              <a:lnSpc>
                <a:spcPts val="2500"/>
              </a:lnSpc>
            </a:pPr>
            <a:r>
              <a:rPr lang="ru-RU" dirty="0">
                <a:solidFill>
                  <a:schemeClr val="tx1">
                    <a:lumMod val="95000"/>
                    <a:lumOff val="5000"/>
                  </a:schemeClr>
                </a:solidFill>
              </a:rPr>
              <a:t>1. Ингибиторы АПФ (</a:t>
            </a:r>
            <a:r>
              <a:rPr lang="ru-RU" dirty="0" err="1">
                <a:solidFill>
                  <a:schemeClr val="tx1">
                    <a:lumMod val="95000"/>
                    <a:lumOff val="5000"/>
                  </a:schemeClr>
                </a:solidFill>
              </a:rPr>
              <a:t>ангиотензинпревращающего</a:t>
            </a:r>
            <a:r>
              <a:rPr lang="ru-RU" dirty="0">
                <a:solidFill>
                  <a:schemeClr val="tx1">
                    <a:lumMod val="95000"/>
                    <a:lumOff val="5000"/>
                  </a:schemeClr>
                </a:solidFill>
              </a:rPr>
              <a:t> фермента) — </a:t>
            </a:r>
            <a:r>
              <a:rPr lang="ru-RU" u="sng" dirty="0" err="1">
                <a:solidFill>
                  <a:schemeClr val="tx1">
                    <a:lumMod val="95000"/>
                    <a:lumOff val="5000"/>
                  </a:schemeClr>
                </a:solidFill>
              </a:rPr>
              <a:t>эналаприл</a:t>
            </a:r>
            <a:r>
              <a:rPr lang="ru-RU" u="sng" dirty="0">
                <a:solidFill>
                  <a:schemeClr val="tx1">
                    <a:lumMod val="95000"/>
                    <a:lumOff val="5000"/>
                  </a:schemeClr>
                </a:solidFill>
              </a:rPr>
              <a:t>, </a:t>
            </a:r>
            <a:r>
              <a:rPr lang="ru-RU" u="sng" dirty="0" err="1">
                <a:solidFill>
                  <a:schemeClr val="tx1">
                    <a:lumMod val="95000"/>
                    <a:lumOff val="5000"/>
                  </a:schemeClr>
                </a:solidFill>
              </a:rPr>
              <a:t>лизиноприл</a:t>
            </a:r>
            <a:r>
              <a:rPr lang="ru-RU" u="sng" dirty="0">
                <a:solidFill>
                  <a:schemeClr val="tx1">
                    <a:lumMod val="95000"/>
                    <a:lumOff val="5000"/>
                  </a:schemeClr>
                </a:solidFill>
              </a:rPr>
              <a:t>, </a:t>
            </a:r>
            <a:r>
              <a:rPr lang="ru-RU" u="sng" dirty="0" err="1">
                <a:solidFill>
                  <a:schemeClr val="tx1">
                    <a:lumMod val="95000"/>
                    <a:lumOff val="5000"/>
                  </a:schemeClr>
                </a:solidFill>
              </a:rPr>
              <a:t>рамиприл</a:t>
            </a:r>
            <a:r>
              <a:rPr lang="ru-RU" u="sng" dirty="0">
                <a:solidFill>
                  <a:schemeClr val="tx1">
                    <a:lumMod val="95000"/>
                    <a:lumOff val="5000"/>
                  </a:schemeClr>
                </a:solidFill>
              </a:rPr>
              <a:t>, </a:t>
            </a:r>
            <a:r>
              <a:rPr lang="ru-RU" u="sng" dirty="0" err="1">
                <a:solidFill>
                  <a:schemeClr val="tx1">
                    <a:lumMod val="95000"/>
                    <a:lumOff val="5000"/>
                  </a:schemeClr>
                </a:solidFill>
              </a:rPr>
              <a:t>периндоприл</a:t>
            </a:r>
            <a:r>
              <a:rPr lang="ru-RU" u="sng" dirty="0">
                <a:solidFill>
                  <a:schemeClr val="tx1">
                    <a:lumMod val="95000"/>
                    <a:lumOff val="5000"/>
                  </a:schemeClr>
                </a:solidFill>
              </a:rPr>
              <a:t>, </a:t>
            </a:r>
            <a:r>
              <a:rPr lang="ru-RU" u="sng" dirty="0" err="1">
                <a:solidFill>
                  <a:schemeClr val="tx1">
                    <a:lumMod val="95000"/>
                    <a:lumOff val="5000"/>
                  </a:schemeClr>
                </a:solidFill>
              </a:rPr>
              <a:t>фозиноприл</a:t>
            </a:r>
            <a:r>
              <a:rPr lang="ru-RU" dirty="0">
                <a:solidFill>
                  <a:schemeClr val="tx1">
                    <a:lumMod val="95000"/>
                    <a:lumOff val="5000"/>
                  </a:schemeClr>
                </a:solidFill>
              </a:rPr>
              <a:t>. Препараты блокируют превращение гормона </a:t>
            </a:r>
            <a:r>
              <a:rPr lang="ru-RU" dirty="0" err="1">
                <a:solidFill>
                  <a:schemeClr val="tx1">
                    <a:lumMod val="95000"/>
                    <a:lumOff val="5000"/>
                  </a:schemeClr>
                </a:solidFill>
              </a:rPr>
              <a:t>ангиотензина</a:t>
            </a:r>
            <a:r>
              <a:rPr lang="ru-RU" dirty="0">
                <a:solidFill>
                  <a:schemeClr val="tx1">
                    <a:lumMod val="95000"/>
                    <a:lumOff val="5000"/>
                  </a:schemeClr>
                </a:solidFill>
              </a:rPr>
              <a:t> I в </a:t>
            </a:r>
            <a:r>
              <a:rPr lang="ru-RU" dirty="0" err="1">
                <a:solidFill>
                  <a:schemeClr val="tx1">
                    <a:lumMod val="95000"/>
                    <a:lumOff val="5000"/>
                  </a:schemeClr>
                </a:solidFill>
              </a:rPr>
              <a:t>ангиотензин</a:t>
            </a:r>
            <a:r>
              <a:rPr lang="ru-RU" dirty="0">
                <a:solidFill>
                  <a:schemeClr val="tx1">
                    <a:lumMod val="95000"/>
                    <a:lumOff val="5000"/>
                  </a:schemeClr>
                </a:solidFill>
              </a:rPr>
              <a:t> II. </a:t>
            </a:r>
            <a:r>
              <a:rPr lang="ru-RU" dirty="0" err="1">
                <a:solidFill>
                  <a:schemeClr val="tx1">
                    <a:lumMod val="95000"/>
                    <a:lumOff val="5000"/>
                  </a:schemeClr>
                </a:solidFill>
              </a:rPr>
              <a:t>Ангиотензин</a:t>
            </a:r>
            <a:r>
              <a:rPr lang="ru-RU" dirty="0">
                <a:solidFill>
                  <a:schemeClr val="tx1">
                    <a:lumMod val="95000"/>
                    <a:lumOff val="5000"/>
                  </a:schemeClr>
                </a:solidFill>
              </a:rPr>
              <a:t> II оказывает сосудосуживающее действие и вызывает быстрое повышение артериального давления. Ингибиторы АПФ применяют для лечения артериальной гипертензии, терапии или профилактики сердечной недостаточности.</a:t>
            </a:r>
          </a:p>
          <a:p>
            <a:pPr indent="457200">
              <a:lnSpc>
                <a:spcPts val="2500"/>
              </a:lnSpc>
            </a:pPr>
            <a:r>
              <a:rPr lang="ru-RU" dirty="0">
                <a:solidFill>
                  <a:schemeClr val="tx1">
                    <a:lumMod val="95000"/>
                    <a:lumOff val="5000"/>
                  </a:schemeClr>
                </a:solidFill>
              </a:rPr>
              <a:t>2. Бета-блокаторы — </a:t>
            </a:r>
            <a:r>
              <a:rPr lang="ru-RU" u="sng" dirty="0" err="1">
                <a:solidFill>
                  <a:schemeClr val="tx1">
                    <a:lumMod val="95000"/>
                    <a:lumOff val="5000"/>
                  </a:schemeClr>
                </a:solidFill>
              </a:rPr>
              <a:t>карведилол</a:t>
            </a:r>
            <a:r>
              <a:rPr lang="ru-RU" u="sng" dirty="0">
                <a:solidFill>
                  <a:schemeClr val="tx1">
                    <a:lumMod val="95000"/>
                    <a:lumOff val="5000"/>
                  </a:schemeClr>
                </a:solidFill>
              </a:rPr>
              <a:t>, </a:t>
            </a:r>
            <a:r>
              <a:rPr lang="ru-RU" u="sng" dirty="0" err="1">
                <a:solidFill>
                  <a:schemeClr val="tx1">
                    <a:lumMod val="95000"/>
                    <a:lumOff val="5000"/>
                  </a:schemeClr>
                </a:solidFill>
              </a:rPr>
              <a:t>бисопролол</a:t>
            </a:r>
            <a:r>
              <a:rPr lang="ru-RU" u="sng" dirty="0">
                <a:solidFill>
                  <a:schemeClr val="tx1">
                    <a:lumMod val="95000"/>
                    <a:lumOff val="5000"/>
                  </a:schemeClr>
                </a:solidFill>
              </a:rPr>
              <a:t>, </a:t>
            </a:r>
            <a:r>
              <a:rPr lang="ru-RU" u="sng" dirty="0" err="1">
                <a:solidFill>
                  <a:schemeClr val="tx1">
                    <a:lumMod val="95000"/>
                    <a:lumOff val="5000"/>
                  </a:schemeClr>
                </a:solidFill>
              </a:rPr>
              <a:t>метопролол</a:t>
            </a:r>
            <a:r>
              <a:rPr lang="ru-RU" dirty="0">
                <a:solidFill>
                  <a:schemeClr val="tx1">
                    <a:lumMod val="95000"/>
                    <a:lumOff val="5000"/>
                  </a:schemeClr>
                </a:solidFill>
              </a:rPr>
              <a:t>. Эти препараты снижают артериальное давление и нормализуют ритм сердечных сокращений. Действие вызвано блокированием бета-</a:t>
            </a:r>
            <a:r>
              <a:rPr lang="ru-RU" dirty="0" err="1">
                <a:solidFill>
                  <a:schemeClr val="tx1">
                    <a:lumMod val="95000"/>
                    <a:lumOff val="5000"/>
                  </a:schemeClr>
                </a:solidFill>
              </a:rPr>
              <a:t>адренорецепторов</a:t>
            </a:r>
            <a:r>
              <a:rPr lang="ru-RU" dirty="0">
                <a:solidFill>
                  <a:schemeClr val="tx1">
                    <a:lumMod val="95000"/>
                    <a:lumOff val="5000"/>
                  </a:schemeClr>
                </a:solidFill>
              </a:rPr>
              <a:t>, отвечающих за реакцию организма на стресс.</a:t>
            </a:r>
          </a:p>
          <a:p>
            <a:pPr indent="457200">
              <a:lnSpc>
                <a:spcPts val="2500"/>
              </a:lnSpc>
            </a:pPr>
            <a:r>
              <a:rPr lang="ru-RU" dirty="0">
                <a:solidFill>
                  <a:schemeClr val="tx1">
                    <a:lumMod val="95000"/>
                    <a:lumOff val="5000"/>
                  </a:schemeClr>
                </a:solidFill>
              </a:rPr>
              <a:t>3. Антагонисты минералокортикоидных рецепторов — </a:t>
            </a:r>
            <a:r>
              <a:rPr lang="ru-RU" u="sng" dirty="0" err="1">
                <a:solidFill>
                  <a:schemeClr val="tx1">
                    <a:lumMod val="95000"/>
                    <a:lumOff val="5000"/>
                  </a:schemeClr>
                </a:solidFill>
              </a:rPr>
              <a:t>спиронолактон</a:t>
            </a:r>
            <a:r>
              <a:rPr lang="ru-RU" u="sng" dirty="0">
                <a:solidFill>
                  <a:schemeClr val="tx1">
                    <a:lumMod val="95000"/>
                    <a:lumOff val="5000"/>
                  </a:schemeClr>
                </a:solidFill>
              </a:rPr>
              <a:t>, </a:t>
            </a:r>
            <a:r>
              <a:rPr lang="ru-RU" u="sng" dirty="0" err="1">
                <a:solidFill>
                  <a:schemeClr val="tx1">
                    <a:lumMod val="95000"/>
                    <a:lumOff val="5000"/>
                  </a:schemeClr>
                </a:solidFill>
              </a:rPr>
              <a:t>эплеренон</a:t>
            </a:r>
            <a:r>
              <a:rPr lang="ru-RU" dirty="0">
                <a:solidFill>
                  <a:schemeClr val="tx1">
                    <a:lumMod val="95000"/>
                    <a:lumOff val="5000"/>
                  </a:schemeClr>
                </a:solidFill>
              </a:rPr>
              <a:t>. Препараты понижают артериальное давление и обладают мочегонным воздействием, уменьшая содержание жидкости в тканях.</a:t>
            </a:r>
          </a:p>
          <a:p>
            <a:pPr indent="457200">
              <a:lnSpc>
                <a:spcPts val="2500"/>
              </a:lnSpc>
            </a:pPr>
            <a:r>
              <a:rPr lang="ru-RU" dirty="0">
                <a:solidFill>
                  <a:schemeClr val="tx1">
                    <a:lumMod val="95000"/>
                    <a:lumOff val="5000"/>
                  </a:schemeClr>
                </a:solidFill>
              </a:rPr>
              <a:t>Существуют различные варианты пороков сердца, для лечения каждого из них применяют различные комбинации препаратов. Также учитывают сопутствующие патологии и индивидуальные особенности пациента.</a:t>
            </a:r>
          </a:p>
          <a:p>
            <a:pPr indent="457200">
              <a:lnSpc>
                <a:spcPts val="2500"/>
              </a:lnSpc>
            </a:pPr>
            <a:r>
              <a:rPr lang="ru-RU" dirty="0">
                <a:solidFill>
                  <a:schemeClr val="tx1">
                    <a:lumMod val="95000"/>
                    <a:lumOff val="5000"/>
                  </a:schemeClr>
                </a:solidFill>
              </a:rPr>
              <a:t>Например при преобладании застойных явлений дополнительно назначают мочегонные препараты (</a:t>
            </a:r>
            <a:r>
              <a:rPr lang="ru-RU" u="sng" dirty="0" smtClean="0">
                <a:solidFill>
                  <a:schemeClr val="tx1">
                    <a:lumMod val="95000"/>
                    <a:lumOff val="5000"/>
                  </a:schemeClr>
                </a:solidFill>
              </a:rPr>
              <a:t>фуросемид</a:t>
            </a:r>
            <a:r>
              <a:rPr lang="ru-RU" u="sng" dirty="0">
                <a:solidFill>
                  <a:schemeClr val="tx1">
                    <a:lumMod val="95000"/>
                    <a:lumOff val="5000"/>
                  </a:schemeClr>
                </a:solidFill>
              </a:rPr>
              <a:t>, </a:t>
            </a:r>
            <a:r>
              <a:rPr lang="ru-RU" u="sng" dirty="0" err="1">
                <a:solidFill>
                  <a:schemeClr val="tx1">
                    <a:lumMod val="95000"/>
                    <a:lumOff val="5000"/>
                  </a:schemeClr>
                </a:solidFill>
              </a:rPr>
              <a:t>торасемид</a:t>
            </a:r>
            <a:r>
              <a:rPr lang="ru-RU" dirty="0">
                <a:solidFill>
                  <a:schemeClr val="tx1">
                    <a:lumMod val="95000"/>
                    <a:lumOff val="5000"/>
                  </a:schemeClr>
                </a:solidFill>
              </a:rPr>
              <a:t>), которые снижают объём циркулирующей крови, уменьшая застойные явления в малом и большом круге кровообращений. При наличии тромбов или при высоком риске их появления применяют антикоагулянты — препараты, снижающие свёртываемость крови (</a:t>
            </a:r>
            <a:r>
              <a:rPr lang="ru-RU" u="sng" dirty="0" err="1">
                <a:solidFill>
                  <a:schemeClr val="tx1">
                    <a:lumMod val="95000"/>
                    <a:lumOff val="5000"/>
                  </a:schemeClr>
                </a:solidFill>
              </a:rPr>
              <a:t>варфарин</a:t>
            </a:r>
            <a:r>
              <a:rPr lang="ru-RU" u="sng" dirty="0">
                <a:solidFill>
                  <a:schemeClr val="tx1">
                    <a:lumMod val="95000"/>
                    <a:lumOff val="5000"/>
                  </a:schemeClr>
                </a:solidFill>
              </a:rPr>
              <a:t>, </a:t>
            </a:r>
            <a:r>
              <a:rPr lang="ru-RU" u="sng" dirty="0" err="1">
                <a:solidFill>
                  <a:schemeClr val="tx1">
                    <a:lumMod val="95000"/>
                    <a:lumOff val="5000"/>
                  </a:schemeClr>
                </a:solidFill>
              </a:rPr>
              <a:t>ривароксабан</a:t>
            </a:r>
            <a:r>
              <a:rPr lang="ru-RU" u="sng" dirty="0">
                <a:solidFill>
                  <a:schemeClr val="tx1">
                    <a:lumMod val="95000"/>
                    <a:lumOff val="5000"/>
                  </a:schemeClr>
                </a:solidFill>
              </a:rPr>
              <a:t>, </a:t>
            </a:r>
            <a:r>
              <a:rPr lang="ru-RU" u="sng" dirty="0" err="1">
                <a:solidFill>
                  <a:schemeClr val="tx1">
                    <a:lumMod val="95000"/>
                    <a:lumOff val="5000"/>
                  </a:schemeClr>
                </a:solidFill>
              </a:rPr>
              <a:t>дабигатран</a:t>
            </a:r>
            <a:r>
              <a:rPr lang="ru-RU" u="sng" dirty="0">
                <a:solidFill>
                  <a:schemeClr val="tx1">
                    <a:lumMod val="95000"/>
                    <a:lumOff val="5000"/>
                  </a:schemeClr>
                </a:solidFill>
              </a:rPr>
              <a:t>, </a:t>
            </a:r>
            <a:r>
              <a:rPr lang="ru-RU" u="sng" dirty="0" err="1">
                <a:solidFill>
                  <a:schemeClr val="tx1">
                    <a:lumMod val="95000"/>
                    <a:lumOff val="5000"/>
                  </a:schemeClr>
                </a:solidFill>
              </a:rPr>
              <a:t>апиксабан</a:t>
            </a:r>
            <a:r>
              <a:rPr lang="ru-RU" dirty="0">
                <a:solidFill>
                  <a:schemeClr val="tx1">
                    <a:lumMod val="95000"/>
                    <a:lumOff val="5000"/>
                  </a:schemeClr>
                </a:solidFill>
              </a:rPr>
              <a:t>).</a:t>
            </a:r>
            <a:endParaRPr lang="ru-RU" b="0" i="0" dirty="0">
              <a:solidFill>
                <a:schemeClr val="tx1">
                  <a:lumMod val="95000"/>
                  <a:lumOff val="5000"/>
                </a:schemeClr>
              </a:solidFill>
              <a:effectLst/>
            </a:endParaRPr>
          </a:p>
        </p:txBody>
      </p:sp>
    </p:spTree>
    <p:extLst>
      <p:ext uri="{BB962C8B-B14F-4D97-AF65-F5344CB8AC3E}">
        <p14:creationId xmlns="" xmlns:p14="http://schemas.microsoft.com/office/powerpoint/2010/main" val="1772426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339" y="830997"/>
            <a:ext cx="11861321" cy="5866350"/>
          </a:xfrm>
          <a:prstGeom prst="rect">
            <a:avLst/>
          </a:prstGeom>
        </p:spPr>
        <p:txBody>
          <a:bodyPr wrap="square">
            <a:spAutoFit/>
          </a:bodyPr>
          <a:lstStyle/>
          <a:p>
            <a:pPr indent="457200">
              <a:lnSpc>
                <a:spcPct val="150000"/>
              </a:lnSpc>
            </a:pPr>
            <a:r>
              <a:rPr lang="ru-RU" b="1" dirty="0">
                <a:solidFill>
                  <a:srgbClr val="202124"/>
                </a:solidFill>
              </a:rPr>
              <a:t>Показания для плановой госпитализации:</a:t>
            </a:r>
            <a:endParaRPr lang="ru-RU" dirty="0">
              <a:solidFill>
                <a:srgbClr val="202124"/>
              </a:solidFill>
            </a:endParaRPr>
          </a:p>
          <a:p>
            <a:pPr indent="457200">
              <a:lnSpc>
                <a:spcPct val="150000"/>
              </a:lnSpc>
            </a:pPr>
            <a:r>
              <a:rPr lang="ru-RU" dirty="0">
                <a:solidFill>
                  <a:srgbClr val="202124"/>
                </a:solidFill>
              </a:rPr>
              <a:t>1) Клинические проявления заболевания;</a:t>
            </a:r>
          </a:p>
          <a:p>
            <a:pPr indent="457200">
              <a:lnSpc>
                <a:spcPct val="150000"/>
              </a:lnSpc>
            </a:pPr>
            <a:r>
              <a:rPr lang="ru-RU" dirty="0">
                <a:solidFill>
                  <a:srgbClr val="202124"/>
                </a:solidFill>
              </a:rPr>
              <a:t>2) Проявления сердечной недостаточности;</a:t>
            </a:r>
          </a:p>
          <a:p>
            <a:pPr indent="457200">
              <a:lnSpc>
                <a:spcPct val="150000"/>
              </a:lnSpc>
            </a:pPr>
            <a:r>
              <a:rPr lang="ru-RU" dirty="0">
                <a:solidFill>
                  <a:srgbClr val="202124"/>
                </a:solidFill>
              </a:rPr>
              <a:t>3) Переход пароксизмальной формы фибрилляции предсердий в постоянную;</a:t>
            </a:r>
          </a:p>
          <a:p>
            <a:pPr indent="457200">
              <a:lnSpc>
                <a:spcPct val="150000"/>
              </a:lnSpc>
            </a:pPr>
            <a:r>
              <a:rPr lang="ru-RU" dirty="0">
                <a:solidFill>
                  <a:srgbClr val="202124"/>
                </a:solidFill>
              </a:rPr>
              <a:t/>
            </a:r>
            <a:br>
              <a:rPr lang="ru-RU" dirty="0">
                <a:solidFill>
                  <a:srgbClr val="202124"/>
                </a:solidFill>
              </a:rPr>
            </a:br>
            <a:r>
              <a:rPr lang="ru-RU" b="1" dirty="0">
                <a:solidFill>
                  <a:srgbClr val="202124"/>
                </a:solidFill>
              </a:rPr>
              <a:t>Показания для экстренной госпитализации:</a:t>
            </a:r>
            <a:endParaRPr lang="ru-RU" dirty="0">
              <a:solidFill>
                <a:srgbClr val="202124"/>
              </a:solidFill>
            </a:endParaRPr>
          </a:p>
          <a:p>
            <a:pPr indent="457200">
              <a:lnSpc>
                <a:spcPct val="150000"/>
              </a:lnSpc>
            </a:pPr>
            <a:r>
              <a:rPr lang="ru-RU" dirty="0">
                <a:solidFill>
                  <a:srgbClr val="202124"/>
                </a:solidFill>
              </a:rPr>
              <a:t>1) Впервые возникшая фибрилляция предсердий;</a:t>
            </a:r>
          </a:p>
          <a:p>
            <a:pPr indent="457200">
              <a:lnSpc>
                <a:spcPct val="150000"/>
              </a:lnSpc>
            </a:pPr>
            <a:r>
              <a:rPr lang="ru-RU" dirty="0">
                <a:solidFill>
                  <a:srgbClr val="202124"/>
                </a:solidFill>
              </a:rPr>
              <a:t>2) Отек легких;</a:t>
            </a:r>
          </a:p>
          <a:p>
            <a:pPr indent="457200">
              <a:lnSpc>
                <a:spcPct val="150000"/>
              </a:lnSpc>
            </a:pPr>
            <a:r>
              <a:rPr lang="ru-RU" dirty="0">
                <a:solidFill>
                  <a:srgbClr val="202124"/>
                </a:solidFill>
              </a:rPr>
              <a:t>3) Нестабильность гемодинамики;</a:t>
            </a:r>
          </a:p>
          <a:p>
            <a:pPr indent="457200">
              <a:lnSpc>
                <a:spcPct val="150000"/>
              </a:lnSpc>
            </a:pPr>
            <a:r>
              <a:rPr lang="ru-RU" dirty="0">
                <a:solidFill>
                  <a:srgbClr val="202124"/>
                </a:solidFill>
              </a:rPr>
              <a:t/>
            </a:r>
            <a:br>
              <a:rPr lang="ru-RU" dirty="0">
                <a:solidFill>
                  <a:srgbClr val="202124"/>
                </a:solidFill>
              </a:rPr>
            </a:br>
            <a:r>
              <a:rPr lang="ru-RU" b="1" dirty="0">
                <a:solidFill>
                  <a:srgbClr val="202124"/>
                </a:solidFill>
              </a:rPr>
              <a:t>Показания к выписке пациента из стационара:</a:t>
            </a:r>
            <a:endParaRPr lang="ru-RU" dirty="0">
              <a:solidFill>
                <a:srgbClr val="202124"/>
              </a:solidFill>
            </a:endParaRPr>
          </a:p>
          <a:p>
            <a:pPr indent="457200">
              <a:lnSpc>
                <a:spcPct val="150000"/>
              </a:lnSpc>
            </a:pPr>
            <a:r>
              <a:rPr lang="ru-RU" dirty="0">
                <a:solidFill>
                  <a:srgbClr val="202124"/>
                </a:solidFill>
              </a:rPr>
              <a:t>1) Стабильная гемодинамика</a:t>
            </a:r>
          </a:p>
          <a:p>
            <a:pPr indent="457200">
              <a:lnSpc>
                <a:spcPct val="150000"/>
              </a:lnSpc>
            </a:pPr>
            <a:r>
              <a:rPr lang="ru-RU" dirty="0">
                <a:solidFill>
                  <a:srgbClr val="202124"/>
                </a:solidFill>
              </a:rPr>
              <a:t>2) Окончание хирургического лечения</a:t>
            </a:r>
          </a:p>
          <a:p>
            <a:pPr indent="457200">
              <a:lnSpc>
                <a:spcPct val="150000"/>
              </a:lnSpc>
            </a:pPr>
            <a:r>
              <a:rPr lang="ru-RU" dirty="0">
                <a:solidFill>
                  <a:srgbClr val="202124"/>
                </a:solidFill>
              </a:rPr>
              <a:t>3) Удовлетворительные показатели лабораторных и инструментальных исследований</a:t>
            </a:r>
            <a:endParaRPr lang="ru-RU" b="0" i="0" dirty="0">
              <a:solidFill>
                <a:srgbClr val="202124"/>
              </a:solidFill>
              <a:effectLst/>
            </a:endParaRPr>
          </a:p>
        </p:txBody>
      </p:sp>
      <p:sp>
        <p:nvSpPr>
          <p:cNvPr id="3" name="Прямоугольник 2"/>
          <p:cNvSpPr/>
          <p:nvPr/>
        </p:nvSpPr>
        <p:spPr>
          <a:xfrm>
            <a:off x="0" y="0"/>
            <a:ext cx="12192000" cy="830997"/>
          </a:xfrm>
          <a:prstGeom prst="rect">
            <a:avLst/>
          </a:prstGeom>
        </p:spPr>
        <p:txBody>
          <a:bodyPr wrap="square">
            <a:spAutoFit/>
          </a:bodyPr>
          <a:lstStyle/>
          <a:p>
            <a:pPr algn="ctr"/>
            <a:r>
              <a:rPr lang="ru-RU" sz="2400" b="1" dirty="0">
                <a:solidFill>
                  <a:schemeClr val="accent2">
                    <a:lumMod val="50000"/>
                  </a:schemeClr>
                </a:solidFill>
              </a:rPr>
              <a:t>Тактика ведения пациентов, показания к оказанию специализированной медицинской помощи в стационарных условиях</a:t>
            </a:r>
          </a:p>
        </p:txBody>
      </p:sp>
    </p:spTree>
    <p:extLst>
      <p:ext uri="{BB962C8B-B14F-4D97-AF65-F5344CB8AC3E}">
        <p14:creationId xmlns="" xmlns:p14="http://schemas.microsoft.com/office/powerpoint/2010/main" val="241598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cture backgroun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03250" y="1716657"/>
            <a:ext cx="6152818" cy="500171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580626" y="0"/>
            <a:ext cx="3088257" cy="584775"/>
          </a:xfrm>
          <a:prstGeom prst="rect">
            <a:avLst/>
          </a:prstGeom>
          <a:noFill/>
        </p:spPr>
        <p:txBody>
          <a:bodyPr wrap="square" rtlCol="0">
            <a:spAutoFit/>
          </a:bodyPr>
          <a:lstStyle/>
          <a:p>
            <a:pPr algn="ctr"/>
            <a:r>
              <a:rPr lang="ru-RU" sz="3200" b="1" dirty="0" smtClean="0">
                <a:solidFill>
                  <a:schemeClr val="accent2">
                    <a:lumMod val="50000"/>
                  </a:schemeClr>
                </a:solidFill>
              </a:rPr>
              <a:t>Этиология</a:t>
            </a:r>
            <a:endParaRPr lang="ru-RU" sz="3200" b="1" dirty="0">
              <a:solidFill>
                <a:schemeClr val="accent2">
                  <a:lumMod val="50000"/>
                </a:schemeClr>
              </a:solidFill>
            </a:endParaRPr>
          </a:p>
        </p:txBody>
      </p:sp>
      <p:sp>
        <p:nvSpPr>
          <p:cNvPr id="3" name="Прямоугольник 2"/>
          <p:cNvSpPr/>
          <p:nvPr/>
        </p:nvSpPr>
        <p:spPr>
          <a:xfrm>
            <a:off x="0" y="795196"/>
            <a:ext cx="11585276" cy="5632311"/>
          </a:xfrm>
          <a:prstGeom prst="rect">
            <a:avLst/>
          </a:prstGeom>
        </p:spPr>
        <p:txBody>
          <a:bodyPr wrap="square">
            <a:spAutoFit/>
          </a:bodyPr>
          <a:lstStyle/>
          <a:p>
            <a:pPr indent="457200">
              <a:lnSpc>
                <a:spcPct val="150000"/>
              </a:lnSpc>
              <a:buFont typeface="Wingdings" pitchFamily="2" charset="2"/>
              <a:buNone/>
              <a:defRPr/>
            </a:pPr>
            <a:r>
              <a:rPr lang="ru-RU" sz="2000" dirty="0" smtClean="0"/>
              <a:t>Ревматической </a:t>
            </a:r>
            <a:r>
              <a:rPr lang="ru-RU" sz="2000" dirty="0"/>
              <a:t>атаке предшествует стрептококковая инфекция, вызываемая </a:t>
            </a:r>
            <a:r>
              <a:rPr lang="ru-RU" sz="2000" dirty="0">
                <a:solidFill>
                  <a:schemeClr val="accent1">
                    <a:lumMod val="75000"/>
                  </a:schemeClr>
                </a:solidFill>
              </a:rPr>
              <a:t>β-гемолитическим стрептококком группы А</a:t>
            </a:r>
            <a:r>
              <a:rPr lang="ru-RU" sz="2000" dirty="0"/>
              <a:t>: ангина, тонзиллит,  фарингит, гайморит,  скарлатина. </a:t>
            </a:r>
            <a:endParaRPr lang="ru-RU" sz="2000" dirty="0" smtClean="0"/>
          </a:p>
          <a:p>
            <a:pPr indent="457200">
              <a:lnSpc>
                <a:spcPct val="150000"/>
              </a:lnSpc>
              <a:buFont typeface="Wingdings" pitchFamily="2" charset="2"/>
              <a:buNone/>
              <a:defRPr/>
            </a:pPr>
            <a:endParaRPr lang="ru-RU" sz="2000" u="sng" dirty="0"/>
          </a:p>
          <a:p>
            <a:pPr indent="457200">
              <a:lnSpc>
                <a:spcPct val="150000"/>
              </a:lnSpc>
              <a:buFont typeface="Wingdings" pitchFamily="2" charset="2"/>
              <a:buNone/>
              <a:defRPr/>
            </a:pPr>
            <a:r>
              <a:rPr lang="ru-RU" sz="2000" b="1" dirty="0">
                <a:solidFill>
                  <a:schemeClr val="accent1">
                    <a:lumMod val="75000"/>
                  </a:schemeClr>
                </a:solidFill>
              </a:rPr>
              <a:t>Предрасполагающие факторы:</a:t>
            </a:r>
          </a:p>
          <a:p>
            <a:pPr indent="457200">
              <a:lnSpc>
                <a:spcPct val="150000"/>
              </a:lnSpc>
              <a:buFont typeface="Wingdings" pitchFamily="2" charset="2"/>
              <a:buNone/>
              <a:defRPr/>
            </a:pPr>
            <a:r>
              <a:rPr lang="ru-RU" sz="2000" dirty="0"/>
              <a:t>- возраст (7—15 лет);</a:t>
            </a:r>
          </a:p>
          <a:p>
            <a:pPr indent="457200">
              <a:lnSpc>
                <a:spcPct val="150000"/>
              </a:lnSpc>
              <a:buFont typeface="Wingdings" pitchFamily="2" charset="2"/>
              <a:buNone/>
              <a:defRPr/>
            </a:pPr>
            <a:r>
              <a:rPr lang="ru-RU" sz="2000" dirty="0"/>
              <a:t>- генетическая предрасположенность;</a:t>
            </a:r>
          </a:p>
          <a:p>
            <a:pPr marL="342900" indent="-342900">
              <a:lnSpc>
                <a:spcPct val="150000"/>
              </a:lnSpc>
              <a:buFontTx/>
              <a:buChar char="-"/>
              <a:defRPr/>
            </a:pPr>
            <a:r>
              <a:rPr lang="ru-RU" sz="2000" dirty="0" smtClean="0"/>
              <a:t>переохлаждение</a:t>
            </a:r>
            <a:r>
              <a:rPr lang="ru-RU" sz="2000" dirty="0"/>
              <a:t>, проживание в </a:t>
            </a:r>
            <a:r>
              <a:rPr lang="ru-RU" sz="2000" dirty="0" smtClean="0"/>
              <a:t>неблагоприятных </a:t>
            </a:r>
          </a:p>
          <a:p>
            <a:pPr>
              <a:lnSpc>
                <a:spcPct val="150000"/>
              </a:lnSpc>
              <a:defRPr/>
            </a:pPr>
            <a:r>
              <a:rPr lang="ru-RU" sz="2000" dirty="0" smtClean="0"/>
              <a:t>климатических зонах;</a:t>
            </a:r>
          </a:p>
          <a:p>
            <a:pPr marL="342900" indent="-342900">
              <a:lnSpc>
                <a:spcPct val="150000"/>
              </a:lnSpc>
              <a:buFontTx/>
              <a:buChar char="-"/>
              <a:defRPr/>
            </a:pPr>
            <a:r>
              <a:rPr lang="ru-RU" sz="2000" dirty="0" smtClean="0"/>
              <a:t>большие </a:t>
            </a:r>
            <a:r>
              <a:rPr lang="ru-RU" sz="2000" dirty="0"/>
              <a:t>коллективы (школы, </a:t>
            </a:r>
            <a:r>
              <a:rPr lang="ru-RU" sz="2000" dirty="0" smtClean="0"/>
              <a:t>интернаты,</a:t>
            </a:r>
          </a:p>
          <a:p>
            <a:pPr>
              <a:lnSpc>
                <a:spcPct val="150000"/>
              </a:lnSpc>
              <a:defRPr/>
            </a:pPr>
            <a:r>
              <a:rPr lang="ru-RU" sz="2000" dirty="0" smtClean="0"/>
              <a:t>общежития</a:t>
            </a:r>
            <a:r>
              <a:rPr lang="ru-RU" sz="2000" dirty="0"/>
              <a:t>);</a:t>
            </a:r>
          </a:p>
          <a:p>
            <a:pPr marL="342900" indent="-342900">
              <a:lnSpc>
                <a:spcPct val="150000"/>
              </a:lnSpc>
              <a:buFontTx/>
              <a:buChar char="-"/>
              <a:defRPr/>
            </a:pPr>
            <a:r>
              <a:rPr lang="ru-RU" sz="2000" dirty="0" smtClean="0"/>
              <a:t>неудовлетворительные </a:t>
            </a:r>
            <a:r>
              <a:rPr lang="ru-RU" sz="2000" dirty="0"/>
              <a:t>социальные </a:t>
            </a:r>
            <a:r>
              <a:rPr lang="ru-RU" sz="2000" dirty="0" smtClean="0"/>
              <a:t>условия</a:t>
            </a:r>
          </a:p>
          <a:p>
            <a:pPr>
              <a:lnSpc>
                <a:spcPct val="150000"/>
              </a:lnSpc>
              <a:defRPr/>
            </a:pPr>
            <a:r>
              <a:rPr lang="ru-RU" sz="2000" dirty="0" smtClean="0"/>
              <a:t> </a:t>
            </a:r>
            <a:r>
              <a:rPr lang="ru-RU" sz="2000" dirty="0"/>
              <a:t>(питание, жилье).</a:t>
            </a:r>
          </a:p>
        </p:txBody>
      </p:sp>
    </p:spTree>
    <p:extLst>
      <p:ext uri="{BB962C8B-B14F-4D97-AF65-F5344CB8AC3E}">
        <p14:creationId xmlns="" xmlns:p14="http://schemas.microsoft.com/office/powerpoint/2010/main" val="75985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7766" y="-69012"/>
            <a:ext cx="4045789" cy="584775"/>
          </a:xfrm>
          <a:prstGeom prst="rect">
            <a:avLst/>
          </a:prstGeom>
          <a:noFill/>
        </p:spPr>
        <p:txBody>
          <a:bodyPr wrap="square" rtlCol="0">
            <a:spAutoFit/>
          </a:bodyPr>
          <a:lstStyle/>
          <a:p>
            <a:pPr algn="ctr"/>
            <a:r>
              <a:rPr lang="ru-RU" sz="3200" b="1" dirty="0" smtClean="0">
                <a:solidFill>
                  <a:schemeClr val="accent2">
                    <a:lumMod val="50000"/>
                  </a:schemeClr>
                </a:solidFill>
              </a:rPr>
              <a:t>Патогенез</a:t>
            </a:r>
            <a:endParaRPr lang="ru-RU" sz="3200" b="1" dirty="0">
              <a:solidFill>
                <a:schemeClr val="accent2">
                  <a:lumMod val="50000"/>
                </a:schemeClr>
              </a:solidFill>
            </a:endParaRPr>
          </a:p>
        </p:txBody>
      </p:sp>
      <p:sp>
        <p:nvSpPr>
          <p:cNvPr id="3" name="Прямоугольник 2"/>
          <p:cNvSpPr/>
          <p:nvPr/>
        </p:nvSpPr>
        <p:spPr>
          <a:xfrm>
            <a:off x="235788" y="856768"/>
            <a:ext cx="11841193" cy="5575052"/>
          </a:xfrm>
          <a:prstGeom prst="rect">
            <a:avLst/>
          </a:prstGeom>
        </p:spPr>
        <p:txBody>
          <a:bodyPr wrap="square">
            <a:spAutoFit/>
          </a:bodyPr>
          <a:lstStyle/>
          <a:p>
            <a:pPr indent="457200">
              <a:lnSpc>
                <a:spcPct val="150000"/>
              </a:lnSpc>
              <a:defRPr/>
            </a:pPr>
            <a:r>
              <a:rPr lang="ru-RU" sz="2400" dirty="0"/>
              <a:t>1. В ответ на внедрение β-гемолитического стрептококка в организме вырабатываются </a:t>
            </a:r>
            <a:r>
              <a:rPr lang="ru-RU" sz="2400" dirty="0" err="1"/>
              <a:t>антистрептококковые</a:t>
            </a:r>
            <a:r>
              <a:rPr lang="ru-RU" sz="2400" dirty="0"/>
              <a:t> антитела, которые вместе с антигенами стрептококка образуют иммунные комплексы. </a:t>
            </a:r>
          </a:p>
          <a:p>
            <a:pPr indent="457200">
              <a:lnSpc>
                <a:spcPct val="150000"/>
              </a:lnSpc>
              <a:defRPr/>
            </a:pPr>
            <a:r>
              <a:rPr lang="ru-RU" sz="2400" dirty="0"/>
              <a:t>2. Циркулируя в крови, они разносятся по организму и оседают в тканях и органах, преимущественно локализуясь в сердечно-сосудистой системе. В местах локализации иммунных комплексов развивается процесс аутоиммунного воспаления соединительной ткани. </a:t>
            </a:r>
          </a:p>
          <a:p>
            <a:pPr indent="457200">
              <a:lnSpc>
                <a:spcPct val="150000"/>
              </a:lnSpc>
              <a:defRPr/>
            </a:pPr>
            <a:r>
              <a:rPr lang="ru-RU" sz="2400" dirty="0"/>
              <a:t>3. При повторном инфицировании, переохлаждении, стрессе патологическая реакция закрепляется, способствуя рецидивирующему прогрессирующему течению ревматической болезни. </a:t>
            </a:r>
          </a:p>
        </p:txBody>
      </p:sp>
    </p:spTree>
    <p:extLst>
      <p:ext uri="{BB962C8B-B14F-4D97-AF65-F5344CB8AC3E}">
        <p14:creationId xmlns="" xmlns:p14="http://schemas.microsoft.com/office/powerpoint/2010/main" val="159429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7872" y="-103516"/>
            <a:ext cx="6055743" cy="646331"/>
          </a:xfrm>
          <a:prstGeom prst="rect">
            <a:avLst/>
          </a:prstGeom>
          <a:noFill/>
        </p:spPr>
        <p:txBody>
          <a:bodyPr wrap="square" rtlCol="0">
            <a:spAutoFit/>
          </a:bodyPr>
          <a:lstStyle/>
          <a:p>
            <a:pPr algn="ctr"/>
            <a:r>
              <a:rPr lang="ru-RU" sz="3600" b="1" dirty="0" smtClean="0">
                <a:solidFill>
                  <a:schemeClr val="accent2">
                    <a:lumMod val="50000"/>
                  </a:schemeClr>
                </a:solidFill>
              </a:rPr>
              <a:t>Классификация</a:t>
            </a:r>
            <a:endParaRPr lang="ru-RU" sz="3600" b="1" dirty="0">
              <a:solidFill>
                <a:schemeClr val="accent2">
                  <a:lumMod val="50000"/>
                </a:schemeClr>
              </a:solidFill>
            </a:endParaRPr>
          </a:p>
        </p:txBody>
      </p:sp>
      <p:sp>
        <p:nvSpPr>
          <p:cNvPr id="3" name="Прямоугольник 2"/>
          <p:cNvSpPr/>
          <p:nvPr/>
        </p:nvSpPr>
        <p:spPr>
          <a:xfrm>
            <a:off x="166776" y="874975"/>
            <a:ext cx="12025223" cy="4708981"/>
          </a:xfrm>
          <a:prstGeom prst="rect">
            <a:avLst/>
          </a:prstGeom>
        </p:spPr>
        <p:txBody>
          <a:bodyPr wrap="square">
            <a:spAutoFit/>
          </a:bodyPr>
          <a:lstStyle/>
          <a:p>
            <a:pPr indent="457200">
              <a:lnSpc>
                <a:spcPct val="150000"/>
              </a:lnSpc>
              <a:buFont typeface="Wingdings" pitchFamily="2" charset="2"/>
              <a:buNone/>
              <a:defRPr/>
            </a:pPr>
            <a:r>
              <a:rPr lang="ru-RU" sz="2000" dirty="0">
                <a:solidFill>
                  <a:schemeClr val="accent1">
                    <a:lumMod val="75000"/>
                  </a:schemeClr>
                </a:solidFill>
              </a:rPr>
              <a:t>1) В зависимости от фазы заболевания: </a:t>
            </a:r>
          </a:p>
          <a:p>
            <a:pPr indent="457200">
              <a:lnSpc>
                <a:spcPct val="150000"/>
              </a:lnSpc>
              <a:buFont typeface="Wingdings" pitchFamily="2" charset="2"/>
              <a:buNone/>
              <a:defRPr/>
            </a:pPr>
            <a:r>
              <a:rPr lang="ru-RU" sz="2000" dirty="0">
                <a:solidFill>
                  <a:schemeClr val="accent1">
                    <a:lumMod val="75000"/>
                  </a:schemeClr>
                </a:solidFill>
              </a:rPr>
              <a:t>  - активная  фаза</a:t>
            </a:r>
            <a:r>
              <a:rPr lang="ru-RU" sz="2000" dirty="0"/>
              <a:t>, выделяют три степени:</a:t>
            </a:r>
          </a:p>
          <a:p>
            <a:pPr indent="457200">
              <a:lnSpc>
                <a:spcPct val="150000"/>
              </a:lnSpc>
              <a:buFont typeface="Wingdings" pitchFamily="2" charset="2"/>
              <a:buNone/>
              <a:defRPr/>
            </a:pPr>
            <a:r>
              <a:rPr lang="ru-RU" sz="2000" dirty="0"/>
              <a:t>    I – активность минимальная,</a:t>
            </a:r>
          </a:p>
          <a:p>
            <a:pPr indent="457200">
              <a:lnSpc>
                <a:spcPct val="150000"/>
              </a:lnSpc>
              <a:buFont typeface="Wingdings" pitchFamily="2" charset="2"/>
              <a:buNone/>
              <a:defRPr/>
            </a:pPr>
            <a:r>
              <a:rPr lang="ru-RU" sz="2000" dirty="0"/>
              <a:t>    II– активность умеренная,</a:t>
            </a:r>
          </a:p>
          <a:p>
            <a:pPr indent="457200">
              <a:lnSpc>
                <a:spcPct val="150000"/>
              </a:lnSpc>
              <a:buFont typeface="Wingdings" pitchFamily="2" charset="2"/>
              <a:buNone/>
              <a:defRPr/>
            </a:pPr>
            <a:r>
              <a:rPr lang="ru-RU" sz="2000" dirty="0"/>
              <a:t>    III – активность высокая. </a:t>
            </a:r>
          </a:p>
          <a:p>
            <a:pPr indent="457200">
              <a:lnSpc>
                <a:spcPct val="150000"/>
              </a:lnSpc>
              <a:buFont typeface="Wingdings" pitchFamily="2" charset="2"/>
              <a:buNone/>
              <a:defRPr/>
            </a:pPr>
            <a:r>
              <a:rPr lang="ru-RU" sz="2000" dirty="0">
                <a:solidFill>
                  <a:schemeClr val="folHlink"/>
                </a:solidFill>
              </a:rPr>
              <a:t>  </a:t>
            </a:r>
            <a:r>
              <a:rPr lang="ru-RU" sz="2000" dirty="0">
                <a:solidFill>
                  <a:schemeClr val="accent1">
                    <a:lumMod val="75000"/>
                  </a:schemeClr>
                </a:solidFill>
              </a:rPr>
              <a:t>- неактивная фаза </a:t>
            </a:r>
            <a:r>
              <a:rPr lang="ru-RU" sz="2000" dirty="0"/>
              <a:t>-  отсутствуют клинические и лабораторные признаки активности ревматизма. </a:t>
            </a:r>
          </a:p>
          <a:p>
            <a:pPr indent="457200">
              <a:lnSpc>
                <a:spcPct val="150000"/>
              </a:lnSpc>
              <a:buFont typeface="Wingdings" pitchFamily="2" charset="2"/>
              <a:buNone/>
              <a:defRPr/>
            </a:pPr>
            <a:r>
              <a:rPr lang="ru-RU" sz="2000" dirty="0">
                <a:solidFill>
                  <a:schemeClr val="accent1">
                    <a:lumMod val="75000"/>
                  </a:schemeClr>
                </a:solidFill>
              </a:rPr>
              <a:t>2) В зависимости от локализации поражений: </a:t>
            </a:r>
          </a:p>
          <a:p>
            <a:pPr indent="457200">
              <a:lnSpc>
                <a:spcPct val="150000"/>
              </a:lnSpc>
              <a:buFont typeface="Wingdings" pitchFamily="2" charset="2"/>
              <a:buNone/>
              <a:defRPr/>
            </a:pPr>
            <a:r>
              <a:rPr lang="ru-RU" sz="2000" dirty="0">
                <a:solidFill>
                  <a:schemeClr val="accent1">
                    <a:lumMod val="75000"/>
                  </a:schemeClr>
                </a:solidFill>
              </a:rPr>
              <a:t>  - с вовлеченностью сердца </a:t>
            </a:r>
            <a:r>
              <a:rPr lang="ru-RU" sz="2000" dirty="0"/>
              <a:t>(ревмокардит), с развитием порока сердца или без него;</a:t>
            </a:r>
          </a:p>
          <a:p>
            <a:pPr indent="457200">
              <a:lnSpc>
                <a:spcPct val="150000"/>
              </a:lnSpc>
              <a:buFont typeface="Wingdings" pitchFamily="2" charset="2"/>
              <a:buNone/>
              <a:defRPr/>
            </a:pPr>
            <a:r>
              <a:rPr lang="ru-RU" sz="2000" dirty="0">
                <a:solidFill>
                  <a:schemeClr val="folHlink"/>
                </a:solidFill>
              </a:rPr>
              <a:t>  </a:t>
            </a:r>
            <a:r>
              <a:rPr lang="ru-RU" sz="2000" dirty="0">
                <a:solidFill>
                  <a:schemeClr val="accent1">
                    <a:lumMod val="75000"/>
                  </a:schemeClr>
                </a:solidFill>
              </a:rPr>
              <a:t>- с вовлеченностью других систем </a:t>
            </a:r>
            <a:r>
              <a:rPr lang="ru-RU" sz="2000" dirty="0"/>
              <a:t>(ревматическое поражение суставов, легких, почек, кожи и подкожной клетчатки, </a:t>
            </a:r>
            <a:r>
              <a:rPr lang="ru-RU" sz="2000" dirty="0" err="1"/>
              <a:t>нейроревматизм</a:t>
            </a:r>
            <a:r>
              <a:rPr lang="ru-RU" sz="2000" dirty="0"/>
              <a:t>). </a:t>
            </a:r>
          </a:p>
        </p:txBody>
      </p:sp>
    </p:spTree>
    <p:extLst>
      <p:ext uri="{BB962C8B-B14F-4D97-AF65-F5344CB8AC3E}">
        <p14:creationId xmlns="" xmlns:p14="http://schemas.microsoft.com/office/powerpoint/2010/main" val="304398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7872" y="-103516"/>
            <a:ext cx="6055743" cy="646331"/>
          </a:xfrm>
          <a:prstGeom prst="rect">
            <a:avLst/>
          </a:prstGeom>
          <a:noFill/>
        </p:spPr>
        <p:txBody>
          <a:bodyPr wrap="square" rtlCol="0">
            <a:spAutoFit/>
          </a:bodyPr>
          <a:lstStyle/>
          <a:p>
            <a:pPr algn="ctr"/>
            <a:r>
              <a:rPr lang="ru-RU" sz="3600" b="1" dirty="0" smtClean="0">
                <a:solidFill>
                  <a:schemeClr val="accent2">
                    <a:lumMod val="50000"/>
                  </a:schemeClr>
                </a:solidFill>
              </a:rPr>
              <a:t>Классификация</a:t>
            </a:r>
            <a:endParaRPr lang="ru-RU" sz="3600" b="1" dirty="0">
              <a:solidFill>
                <a:schemeClr val="accent2">
                  <a:lumMod val="50000"/>
                </a:schemeClr>
              </a:solidFill>
            </a:endParaRPr>
          </a:p>
        </p:txBody>
      </p:sp>
      <p:sp>
        <p:nvSpPr>
          <p:cNvPr id="3" name="Прямоугольник 2"/>
          <p:cNvSpPr/>
          <p:nvPr/>
        </p:nvSpPr>
        <p:spPr>
          <a:xfrm>
            <a:off x="178278" y="736865"/>
            <a:ext cx="11910203" cy="5632311"/>
          </a:xfrm>
          <a:prstGeom prst="rect">
            <a:avLst/>
          </a:prstGeom>
        </p:spPr>
        <p:txBody>
          <a:bodyPr wrap="square">
            <a:spAutoFit/>
          </a:bodyPr>
          <a:lstStyle/>
          <a:p>
            <a:pPr indent="457200">
              <a:lnSpc>
                <a:spcPct val="150000"/>
              </a:lnSpc>
              <a:buFont typeface="Wingdings" pitchFamily="2" charset="2"/>
              <a:buNone/>
              <a:defRPr/>
            </a:pPr>
            <a:r>
              <a:rPr lang="ru-RU" sz="2000" dirty="0">
                <a:solidFill>
                  <a:schemeClr val="accent1">
                    <a:lumMod val="75000"/>
                  </a:schemeClr>
                </a:solidFill>
              </a:rPr>
              <a:t>3) В зависимости от течения </a:t>
            </a:r>
          </a:p>
          <a:p>
            <a:pPr indent="457200">
              <a:lnSpc>
                <a:spcPct val="150000"/>
              </a:lnSpc>
              <a:buFont typeface="Wingdings" pitchFamily="2" charset="2"/>
              <a:buNone/>
              <a:defRPr/>
            </a:pPr>
            <a:r>
              <a:rPr lang="ru-RU" sz="2000" dirty="0">
                <a:solidFill>
                  <a:schemeClr val="folHlink"/>
                </a:solidFill>
              </a:rPr>
              <a:t>  </a:t>
            </a:r>
            <a:r>
              <a:rPr lang="ru-RU" sz="2000" dirty="0">
                <a:solidFill>
                  <a:schemeClr val="accent1">
                    <a:lumMod val="75000"/>
                  </a:schemeClr>
                </a:solidFill>
              </a:rPr>
              <a:t>- острое течение </a:t>
            </a:r>
            <a:r>
              <a:rPr lang="ru-RU" sz="2000" dirty="0"/>
              <a:t>– острое начало, протекает с резкой выраженностью симптомов, высокой степенью активности процесса, быстрым и эффективным лечением (2-3 месяца). </a:t>
            </a:r>
          </a:p>
          <a:p>
            <a:pPr indent="457200">
              <a:lnSpc>
                <a:spcPct val="150000"/>
              </a:lnSpc>
              <a:buFont typeface="Wingdings" pitchFamily="2" charset="2"/>
              <a:buNone/>
              <a:defRPr/>
            </a:pPr>
            <a:r>
              <a:rPr lang="ru-RU" sz="2000" dirty="0">
                <a:solidFill>
                  <a:schemeClr val="folHlink"/>
                </a:solidFill>
              </a:rPr>
              <a:t>  </a:t>
            </a:r>
            <a:r>
              <a:rPr lang="ru-RU" sz="2000" dirty="0">
                <a:solidFill>
                  <a:schemeClr val="accent1">
                    <a:lumMod val="75000"/>
                  </a:schemeClr>
                </a:solidFill>
              </a:rPr>
              <a:t>- подострое </a:t>
            </a:r>
            <a:r>
              <a:rPr lang="ru-RU" sz="2000" dirty="0"/>
              <a:t>- симптоматика менее выражена, активность процесса умеренная, эффективность от лечения выражена в меньшей степени,  для лечения требуется 3-6 месяцев. </a:t>
            </a:r>
          </a:p>
          <a:p>
            <a:pPr indent="457200">
              <a:lnSpc>
                <a:spcPct val="150000"/>
              </a:lnSpc>
              <a:buFont typeface="Wingdings" pitchFamily="2" charset="2"/>
              <a:buNone/>
              <a:defRPr/>
            </a:pPr>
            <a:r>
              <a:rPr lang="ru-RU" sz="2000" dirty="0">
                <a:solidFill>
                  <a:schemeClr val="folHlink"/>
                </a:solidFill>
              </a:rPr>
              <a:t>  </a:t>
            </a:r>
            <a:r>
              <a:rPr lang="ru-RU" sz="2000" dirty="0">
                <a:solidFill>
                  <a:schemeClr val="accent1">
                    <a:lumMod val="75000"/>
                  </a:schemeClr>
                </a:solidFill>
              </a:rPr>
              <a:t>- затяжное </a:t>
            </a:r>
            <a:r>
              <a:rPr lang="ru-RU" sz="2000" dirty="0"/>
              <a:t>-  продолжительность течения более 6 месяцев  с длительной, вялой динамикой, </a:t>
            </a:r>
            <a:r>
              <a:rPr lang="ru-RU" sz="2000" dirty="0" err="1"/>
              <a:t>моносиндромным</a:t>
            </a:r>
            <a:r>
              <a:rPr lang="ru-RU" sz="2000" dirty="0"/>
              <a:t> проявлением и невысокой активностью процесса.</a:t>
            </a:r>
          </a:p>
          <a:p>
            <a:pPr indent="457200">
              <a:lnSpc>
                <a:spcPct val="150000"/>
              </a:lnSpc>
              <a:buFont typeface="Wingdings" pitchFamily="2" charset="2"/>
              <a:buNone/>
              <a:defRPr/>
            </a:pPr>
            <a:r>
              <a:rPr lang="ru-RU" sz="2000" dirty="0">
                <a:solidFill>
                  <a:schemeClr val="folHlink"/>
                </a:solidFill>
              </a:rPr>
              <a:t>  </a:t>
            </a:r>
            <a:r>
              <a:rPr lang="ru-RU" sz="2000" dirty="0">
                <a:solidFill>
                  <a:schemeClr val="accent1">
                    <a:lumMod val="75000"/>
                  </a:schemeClr>
                </a:solidFill>
              </a:rPr>
              <a:t>- рецидивирующее </a:t>
            </a:r>
            <a:r>
              <a:rPr lang="ru-RU" sz="2000" dirty="0"/>
              <a:t>течение характеризуется волнообразным, с яркими обострениями и неполными ремиссиями течением, </a:t>
            </a:r>
            <a:r>
              <a:rPr lang="ru-RU" sz="2000" dirty="0" err="1"/>
              <a:t>полисиндромностью</a:t>
            </a:r>
            <a:r>
              <a:rPr lang="ru-RU" sz="2000" dirty="0"/>
              <a:t> и быстро прогрессирующим поражением внутренних органов. </a:t>
            </a:r>
          </a:p>
          <a:p>
            <a:pPr indent="457200">
              <a:lnSpc>
                <a:spcPct val="150000"/>
              </a:lnSpc>
              <a:buFont typeface="Wingdings" pitchFamily="2" charset="2"/>
              <a:buNone/>
              <a:defRPr/>
            </a:pPr>
            <a:r>
              <a:rPr lang="ru-RU" sz="2000" dirty="0">
                <a:solidFill>
                  <a:schemeClr val="folHlink"/>
                </a:solidFill>
              </a:rPr>
              <a:t>  </a:t>
            </a:r>
            <a:r>
              <a:rPr lang="ru-RU" sz="2000" dirty="0">
                <a:solidFill>
                  <a:schemeClr val="accent1">
                    <a:lumMod val="75000"/>
                  </a:schemeClr>
                </a:solidFill>
              </a:rPr>
              <a:t>- латентное </a:t>
            </a:r>
            <a:r>
              <a:rPr lang="ru-RU" sz="2000" dirty="0"/>
              <a:t>- отсутствие клинико-лабораторных и инструментальных данных, ревматизм диагностируется по сформировавшемуся пороку сердца. </a:t>
            </a:r>
          </a:p>
        </p:txBody>
      </p:sp>
    </p:spTree>
    <p:extLst>
      <p:ext uri="{BB962C8B-B14F-4D97-AF65-F5344CB8AC3E}">
        <p14:creationId xmlns="" xmlns:p14="http://schemas.microsoft.com/office/powerpoint/2010/main" val="50775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5406" y="-111341"/>
            <a:ext cx="4737515" cy="646331"/>
          </a:xfrm>
          <a:prstGeom prst="rect">
            <a:avLst/>
          </a:prstGeom>
        </p:spPr>
        <p:txBody>
          <a:bodyPr wrap="none">
            <a:spAutoFit/>
          </a:bodyPr>
          <a:lstStyle/>
          <a:p>
            <a:pPr algn="ctr"/>
            <a:r>
              <a:rPr lang="ru-RU" sz="3600" b="1" dirty="0">
                <a:solidFill>
                  <a:schemeClr val="accent2">
                    <a:lumMod val="50000"/>
                  </a:schemeClr>
                </a:solidFill>
              </a:rPr>
              <a:t>К</a:t>
            </a:r>
            <a:r>
              <a:rPr lang="ru-RU" sz="3600" b="1" dirty="0" smtClean="0">
                <a:solidFill>
                  <a:schemeClr val="accent2">
                    <a:lumMod val="50000"/>
                  </a:schemeClr>
                </a:solidFill>
              </a:rPr>
              <a:t>линическая </a:t>
            </a:r>
            <a:r>
              <a:rPr lang="ru-RU" sz="3600" b="1" dirty="0">
                <a:solidFill>
                  <a:schemeClr val="accent2">
                    <a:lumMod val="50000"/>
                  </a:schemeClr>
                </a:solidFill>
              </a:rPr>
              <a:t>картина </a:t>
            </a:r>
          </a:p>
        </p:txBody>
      </p:sp>
      <p:sp>
        <p:nvSpPr>
          <p:cNvPr id="3" name="Прямоугольник 2"/>
          <p:cNvSpPr/>
          <p:nvPr/>
        </p:nvSpPr>
        <p:spPr>
          <a:xfrm>
            <a:off x="244415" y="606126"/>
            <a:ext cx="11780808" cy="6324808"/>
          </a:xfrm>
          <a:prstGeom prst="rect">
            <a:avLst/>
          </a:prstGeom>
        </p:spPr>
        <p:txBody>
          <a:bodyPr wrap="square">
            <a:spAutoFit/>
          </a:bodyPr>
          <a:lstStyle/>
          <a:p>
            <a:pPr indent="457200">
              <a:lnSpc>
                <a:spcPct val="150000"/>
              </a:lnSpc>
              <a:buFont typeface="Wingdings" pitchFamily="2" charset="2"/>
              <a:buNone/>
              <a:defRPr/>
            </a:pPr>
            <a:r>
              <a:rPr lang="ru-RU" dirty="0">
                <a:solidFill>
                  <a:schemeClr val="accent1">
                    <a:lumMod val="75000"/>
                  </a:schemeClr>
                </a:solidFill>
              </a:rPr>
              <a:t>1. Симптомы появляются через 1-2 недели после перенесенной стрептококковой инфекции. </a:t>
            </a:r>
            <a:r>
              <a:rPr lang="ru-RU" dirty="0"/>
              <a:t>Появляется утомляемость, слабость, потливость, субфебрильная (редко — высокая) температура тела, сердцебиение, боли в сердце, суставах, одышка. </a:t>
            </a:r>
          </a:p>
          <a:p>
            <a:pPr indent="457200">
              <a:lnSpc>
                <a:spcPct val="150000"/>
              </a:lnSpc>
              <a:buFont typeface="Wingdings" pitchFamily="2" charset="2"/>
              <a:buNone/>
              <a:defRPr/>
            </a:pPr>
            <a:r>
              <a:rPr lang="ru-RU" dirty="0">
                <a:solidFill>
                  <a:schemeClr val="accent1">
                    <a:lumMod val="75000"/>
                  </a:schemeClr>
                </a:solidFill>
              </a:rPr>
              <a:t>2. Развитие различных  клинических форм:</a:t>
            </a:r>
            <a:endParaRPr lang="ru-RU" i="1" dirty="0">
              <a:solidFill>
                <a:schemeClr val="accent1">
                  <a:lumMod val="75000"/>
                </a:schemeClr>
              </a:solidFill>
            </a:endParaRPr>
          </a:p>
          <a:p>
            <a:pPr marL="285750" indent="-285750">
              <a:lnSpc>
                <a:spcPct val="150000"/>
              </a:lnSpc>
              <a:buFontTx/>
              <a:buChar char="-"/>
              <a:defRPr/>
            </a:pPr>
            <a:r>
              <a:rPr lang="ru-RU" b="1" dirty="0" smtClean="0">
                <a:solidFill>
                  <a:schemeClr val="accent1">
                    <a:lumMod val="75000"/>
                  </a:schemeClr>
                </a:solidFill>
              </a:rPr>
              <a:t>Кардиальная </a:t>
            </a:r>
            <a:r>
              <a:rPr lang="ru-RU" b="1" dirty="0">
                <a:solidFill>
                  <a:schemeClr val="accent1">
                    <a:lumMod val="75000"/>
                  </a:schemeClr>
                </a:solidFill>
              </a:rPr>
              <a:t>форма</a:t>
            </a:r>
            <a:r>
              <a:rPr lang="ru-RU" dirty="0">
                <a:solidFill>
                  <a:schemeClr val="accent1">
                    <a:lumMod val="75000"/>
                  </a:schemeClr>
                </a:solidFill>
              </a:rPr>
              <a:t> </a:t>
            </a:r>
            <a:r>
              <a:rPr lang="ru-RU" dirty="0"/>
              <a:t>— ревматический кардит </a:t>
            </a:r>
            <a:r>
              <a:rPr lang="ru-RU" dirty="0">
                <a:solidFill>
                  <a:schemeClr val="accent1">
                    <a:lumMod val="75000"/>
                  </a:schemeClr>
                </a:solidFill>
              </a:rPr>
              <a:t>(ревмокардит). </a:t>
            </a:r>
            <a:r>
              <a:rPr lang="ru-RU" dirty="0"/>
              <a:t>Жалобы на </a:t>
            </a:r>
            <a:r>
              <a:rPr lang="ru-RU" dirty="0">
                <a:solidFill>
                  <a:schemeClr val="accent1">
                    <a:lumMod val="75000"/>
                  </a:schemeClr>
                </a:solidFill>
              </a:rPr>
              <a:t>одышку и сердцебиение при физической нагрузке, ходьбе, боли в сердце </a:t>
            </a:r>
            <a:r>
              <a:rPr lang="ru-RU" dirty="0"/>
              <a:t>(при вовлечении перикарда). Тахикардия, умеренная артериальная гипотония, увеличение размеров сердца. Тоны сердца приглушены, ослаблен I тон, систолический шум у верхушки сердца, аритмии. При развитии перикардита — шум трения перикарда, при наличии выпота в полость перикарда — нарастание глухости тонов сердца до их исчезновения</a:t>
            </a:r>
            <a:r>
              <a:rPr lang="ru-RU" dirty="0" smtClean="0"/>
              <a:t>.</a:t>
            </a:r>
          </a:p>
          <a:p>
            <a:pPr marL="285750" indent="-285750">
              <a:lnSpc>
                <a:spcPct val="150000"/>
              </a:lnSpc>
              <a:buFontTx/>
              <a:buChar char="-"/>
              <a:defRPr/>
            </a:pPr>
            <a:r>
              <a:rPr lang="ru-RU" b="1" dirty="0" smtClean="0">
                <a:solidFill>
                  <a:schemeClr val="accent1">
                    <a:lumMod val="75000"/>
                  </a:schemeClr>
                </a:solidFill>
              </a:rPr>
              <a:t> </a:t>
            </a:r>
            <a:r>
              <a:rPr lang="ru-RU" b="1" dirty="0">
                <a:solidFill>
                  <a:schemeClr val="accent1">
                    <a:lumMod val="75000"/>
                  </a:schemeClr>
                </a:solidFill>
              </a:rPr>
              <a:t>Ревматический полиартрит</a:t>
            </a:r>
            <a:r>
              <a:rPr lang="ru-RU" dirty="0">
                <a:solidFill>
                  <a:schemeClr val="accent1">
                    <a:lumMod val="75000"/>
                  </a:schemeClr>
                </a:solidFill>
              </a:rPr>
              <a:t> </a:t>
            </a:r>
            <a:r>
              <a:rPr lang="ru-RU" dirty="0"/>
              <a:t>— один из основных клинических проявлений ОРЛ. Характеризуется </a:t>
            </a:r>
            <a:r>
              <a:rPr lang="ru-RU" dirty="0">
                <a:solidFill>
                  <a:schemeClr val="accent1">
                    <a:lumMod val="75000"/>
                  </a:schemeClr>
                </a:solidFill>
              </a:rPr>
              <a:t>симметричностью поражения и летучестью болей в крупных суставах </a:t>
            </a:r>
            <a:r>
              <a:rPr lang="ru-RU" dirty="0"/>
              <a:t>(коленных, голеностопных, локтевых, плечевых и реже — лучезапястных). Выраженность полиартрита разная — от нестерпимых болей, припухлости и гиперемии кожи до едва заметной </a:t>
            </a:r>
            <a:r>
              <a:rPr lang="ru-RU" dirty="0" err="1"/>
              <a:t>дефигурации</a:t>
            </a:r>
            <a:r>
              <a:rPr lang="ru-RU" dirty="0"/>
              <a:t>, которую обращают внимание из-за болей в суставах. Быстрый эффект после назначения нестероидных противовоспалительных препаратов. </a:t>
            </a:r>
          </a:p>
          <a:p>
            <a:pPr marL="285750" indent="-285750">
              <a:lnSpc>
                <a:spcPct val="150000"/>
              </a:lnSpc>
              <a:buFontTx/>
              <a:buChar char="-"/>
              <a:defRPr/>
            </a:pPr>
            <a:endParaRPr lang="ru-RU" dirty="0"/>
          </a:p>
        </p:txBody>
      </p:sp>
    </p:spTree>
    <p:extLst>
      <p:ext uri="{BB962C8B-B14F-4D97-AF65-F5344CB8AC3E}">
        <p14:creationId xmlns="" xmlns:p14="http://schemas.microsoft.com/office/powerpoint/2010/main" val="393926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5406" y="-111341"/>
            <a:ext cx="4737515" cy="646331"/>
          </a:xfrm>
          <a:prstGeom prst="rect">
            <a:avLst/>
          </a:prstGeom>
        </p:spPr>
        <p:txBody>
          <a:bodyPr wrap="none">
            <a:spAutoFit/>
          </a:bodyPr>
          <a:lstStyle/>
          <a:p>
            <a:pPr algn="ctr"/>
            <a:r>
              <a:rPr lang="ru-RU" sz="3600" b="1" dirty="0">
                <a:solidFill>
                  <a:schemeClr val="accent2">
                    <a:lumMod val="50000"/>
                  </a:schemeClr>
                </a:solidFill>
              </a:rPr>
              <a:t>К</a:t>
            </a:r>
            <a:r>
              <a:rPr lang="ru-RU" sz="3600" b="1" dirty="0" smtClean="0">
                <a:solidFill>
                  <a:schemeClr val="accent2">
                    <a:lumMod val="50000"/>
                  </a:schemeClr>
                </a:solidFill>
              </a:rPr>
              <a:t>линическая </a:t>
            </a:r>
            <a:r>
              <a:rPr lang="ru-RU" sz="3600" b="1" dirty="0">
                <a:solidFill>
                  <a:schemeClr val="accent2">
                    <a:lumMod val="50000"/>
                  </a:schemeClr>
                </a:solidFill>
              </a:rPr>
              <a:t>картина </a:t>
            </a:r>
          </a:p>
        </p:txBody>
      </p:sp>
      <p:sp>
        <p:nvSpPr>
          <p:cNvPr id="3" name="Прямоугольник 2"/>
          <p:cNvSpPr/>
          <p:nvPr/>
        </p:nvSpPr>
        <p:spPr>
          <a:xfrm>
            <a:off x="103566" y="650211"/>
            <a:ext cx="11841193" cy="6281848"/>
          </a:xfrm>
          <a:prstGeom prst="rect">
            <a:avLst/>
          </a:prstGeom>
        </p:spPr>
        <p:txBody>
          <a:bodyPr wrap="square">
            <a:spAutoFit/>
          </a:bodyPr>
          <a:lstStyle/>
          <a:p>
            <a:pPr marL="285750" indent="457200">
              <a:lnSpc>
                <a:spcPct val="150000"/>
              </a:lnSpc>
              <a:buFontTx/>
              <a:buChar char="-"/>
              <a:defRPr/>
            </a:pPr>
            <a:r>
              <a:rPr lang="ru-RU" b="1" dirty="0" smtClean="0">
                <a:solidFill>
                  <a:schemeClr val="accent1">
                    <a:lumMod val="75000"/>
                  </a:schemeClr>
                </a:solidFill>
              </a:rPr>
              <a:t>Ревматическая </a:t>
            </a:r>
            <a:r>
              <a:rPr lang="ru-RU" b="1" dirty="0">
                <a:solidFill>
                  <a:schemeClr val="accent1">
                    <a:lumMod val="75000"/>
                  </a:schemeClr>
                </a:solidFill>
              </a:rPr>
              <a:t>хорея</a:t>
            </a:r>
            <a:r>
              <a:rPr lang="ru-RU" dirty="0">
                <a:solidFill>
                  <a:schemeClr val="accent1">
                    <a:lumMod val="75000"/>
                  </a:schemeClr>
                </a:solidFill>
              </a:rPr>
              <a:t> </a:t>
            </a:r>
            <a:r>
              <a:rPr lang="ru-RU" dirty="0"/>
              <a:t>-  внезапно </a:t>
            </a:r>
            <a:r>
              <a:rPr lang="ru-RU" dirty="0">
                <a:solidFill>
                  <a:schemeClr val="accent1">
                    <a:lumMod val="75000"/>
                  </a:schemeClr>
                </a:solidFill>
              </a:rPr>
              <a:t>меняется психическое состояние </a:t>
            </a:r>
            <a:r>
              <a:rPr lang="ru-RU" dirty="0"/>
              <a:t>— развивается эгоистичность, эмоциональная неустойчивость или пассивность, рассеянность, утомляемость, агрессивность. Одновременно возникает двигательное беспокойство с </a:t>
            </a:r>
            <a:r>
              <a:rPr lang="ru-RU" dirty="0">
                <a:solidFill>
                  <a:schemeClr val="accent1">
                    <a:lumMod val="75000"/>
                  </a:schemeClr>
                </a:solidFill>
              </a:rPr>
              <a:t>гиперкинезами</a:t>
            </a:r>
            <a:r>
              <a:rPr lang="ru-RU" dirty="0"/>
              <a:t> или </a:t>
            </a:r>
            <a:r>
              <a:rPr lang="ru-RU" dirty="0">
                <a:solidFill>
                  <a:schemeClr val="accent1">
                    <a:lumMod val="75000"/>
                  </a:schemeClr>
                </a:solidFill>
              </a:rPr>
              <a:t>мышечная слабость</a:t>
            </a:r>
            <a:r>
              <a:rPr lang="ru-RU" dirty="0"/>
              <a:t> с мышечной гипотонией (пациент не может сидеть, ходить, нарушаются глотание, физиологические отправления). Гиперкинезы проявляются гримасничаньем, невнятностью речи, дизартрией, нарушением почерка, невозможностью удержать при еде предметы сервировки стола, общим двигательным беспокойством, не координированными беспорядочными движениями</a:t>
            </a:r>
            <a:r>
              <a:rPr lang="ru-RU" dirty="0" smtClean="0"/>
              <a:t>.</a:t>
            </a:r>
          </a:p>
          <a:p>
            <a:pPr indent="457200">
              <a:lnSpc>
                <a:spcPct val="150000"/>
              </a:lnSpc>
              <a:buFont typeface="Wingdings" pitchFamily="2" charset="2"/>
              <a:buNone/>
              <a:defRPr/>
            </a:pPr>
            <a:r>
              <a:rPr lang="ru-RU" b="1" dirty="0">
                <a:solidFill>
                  <a:schemeClr val="accent2">
                    <a:lumMod val="50000"/>
                  </a:schemeClr>
                </a:solidFill>
                <a:latin typeface="Arial" charset="0"/>
              </a:rPr>
              <a:t>- </a:t>
            </a:r>
            <a:r>
              <a:rPr lang="ru-RU" b="1" dirty="0">
                <a:solidFill>
                  <a:schemeClr val="accent2">
                    <a:lumMod val="50000"/>
                  </a:schemeClr>
                </a:solidFill>
              </a:rPr>
              <a:t>Кожная форма  </a:t>
            </a:r>
            <a:r>
              <a:rPr lang="ru-RU" dirty="0"/>
              <a:t>проявляется кольцевидной эритемой и ревматическими узелками. </a:t>
            </a:r>
          </a:p>
          <a:p>
            <a:pPr indent="457200">
              <a:lnSpc>
                <a:spcPct val="150000"/>
              </a:lnSpc>
              <a:buFont typeface="Wingdings" pitchFamily="2" charset="2"/>
              <a:buNone/>
              <a:defRPr/>
            </a:pPr>
            <a:r>
              <a:rPr lang="ru-RU" dirty="0"/>
              <a:t>Кольцевидная эритема — бледно-розовые, едва заметные высыпания в виде тонкого кольцевидного ободка с четким наружным и менее четким внутренним краями. Элементы сливаются в причудливые формы на плечах и туловище, реже на ногах, шее, лице. </a:t>
            </a:r>
          </a:p>
          <a:p>
            <a:pPr indent="457200">
              <a:lnSpc>
                <a:spcPct val="150000"/>
              </a:lnSpc>
              <a:buFont typeface="Wingdings" pitchFamily="2" charset="2"/>
              <a:buNone/>
              <a:defRPr/>
            </a:pPr>
            <a:r>
              <a:rPr lang="ru-RU" dirty="0"/>
              <a:t>Ревматические узелки - плотные, малоподвижные безболезненные образования, располагающиеся в области разгибательной поверхности локтевых, коленных, пястно-фаланговых суставов, области лодыжек, остистых отростков позвонков. Ревматические узелки появляются незаметно и быстро исчезают -  в течение 1—2 месяцев. </a:t>
            </a:r>
          </a:p>
          <a:p>
            <a:pPr marL="285750" indent="457200">
              <a:lnSpc>
                <a:spcPct val="150000"/>
              </a:lnSpc>
              <a:buFontTx/>
              <a:buChar char="-"/>
              <a:defRPr/>
            </a:pPr>
            <a:endParaRPr lang="ru-RU" dirty="0"/>
          </a:p>
        </p:txBody>
      </p:sp>
    </p:spTree>
    <p:extLst>
      <p:ext uri="{BB962C8B-B14F-4D97-AF65-F5344CB8AC3E}">
        <p14:creationId xmlns="" xmlns:p14="http://schemas.microsoft.com/office/powerpoint/2010/main" val="3547927943"/>
      </p:ext>
    </p:extLst>
  </p:cSld>
  <p:clrMapOvr>
    <a:masterClrMapping/>
  </p:clrMapOvr>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Дивиденд">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TM03457464[[fn=Дивиденд]]</Template>
  <TotalTime>1169</TotalTime>
  <Words>2380</Words>
  <Application>Microsoft Office PowerPoint</Application>
  <PresentationFormat>Произвольный</PresentationFormat>
  <Paragraphs>194</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Дивиденд</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Артеменкова</dc:creator>
  <cp:lastModifiedBy>Пользователь Windows</cp:lastModifiedBy>
  <cp:revision>29</cp:revision>
  <dcterms:created xsi:type="dcterms:W3CDTF">2025-08-07T11:30:31Z</dcterms:created>
  <dcterms:modified xsi:type="dcterms:W3CDTF">2025-12-06T12:05:33Z</dcterms:modified>
</cp:coreProperties>
</file>