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-761"/>
            <a:ext cx="2851530" cy="685876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182880" cy="6858000"/>
          </a:xfrm>
          <a:custGeom>
            <a:avLst/>
            <a:gdLst/>
            <a:ahLst/>
            <a:cxnLst/>
            <a:rect l="l" t="t" r="r" b="b"/>
            <a:pathLst>
              <a:path w="182880" h="6858000">
                <a:moveTo>
                  <a:pt x="182880" y="0"/>
                </a:moveTo>
                <a:lnTo>
                  <a:pt x="0" y="0"/>
                </a:lnTo>
                <a:lnTo>
                  <a:pt x="0" y="6858000"/>
                </a:lnTo>
                <a:lnTo>
                  <a:pt x="182880" y="6858000"/>
                </a:lnTo>
                <a:lnTo>
                  <a:pt x="182880" y="0"/>
                </a:lnTo>
                <a:close/>
              </a:path>
            </a:pathLst>
          </a:custGeom>
          <a:solidFill>
            <a:srgbClr val="766E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714375"/>
            <a:ext cx="1591945" cy="507365"/>
          </a:xfrm>
          <a:custGeom>
            <a:avLst/>
            <a:gdLst/>
            <a:ahLst/>
            <a:cxnLst/>
            <a:rect l="l" t="t" r="r" b="b"/>
            <a:pathLst>
              <a:path w="1591945" h="507365">
                <a:moveTo>
                  <a:pt x="0" y="0"/>
                </a:moveTo>
                <a:lnTo>
                  <a:pt x="0" y="503820"/>
                </a:lnTo>
                <a:lnTo>
                  <a:pt x="1245438" y="507238"/>
                </a:lnTo>
                <a:lnTo>
                  <a:pt x="1345692" y="507238"/>
                </a:lnTo>
                <a:lnTo>
                  <a:pt x="1351915" y="500888"/>
                </a:lnTo>
                <a:lnTo>
                  <a:pt x="1353820" y="499363"/>
                </a:lnTo>
                <a:lnTo>
                  <a:pt x="1584325" y="268859"/>
                </a:lnTo>
                <a:lnTo>
                  <a:pt x="1589611" y="261695"/>
                </a:lnTo>
                <a:lnTo>
                  <a:pt x="1591373" y="254508"/>
                </a:lnTo>
                <a:lnTo>
                  <a:pt x="1589611" y="247320"/>
                </a:lnTo>
                <a:lnTo>
                  <a:pt x="1584325" y="240157"/>
                </a:lnTo>
                <a:lnTo>
                  <a:pt x="1355344" y="11302"/>
                </a:lnTo>
                <a:lnTo>
                  <a:pt x="1350391" y="11302"/>
                </a:lnTo>
                <a:lnTo>
                  <a:pt x="1350391" y="6476"/>
                </a:lnTo>
                <a:lnTo>
                  <a:pt x="1345692" y="6476"/>
                </a:lnTo>
                <a:lnTo>
                  <a:pt x="1340993" y="1777"/>
                </a:lnTo>
                <a:lnTo>
                  <a:pt x="0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50314" y="491997"/>
            <a:ext cx="9439275" cy="940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35225" y="1811401"/>
            <a:ext cx="8474075" cy="4400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61"/>
            <a:ext cx="12192000" cy="6859270"/>
            <a:chOff x="0" y="-761"/>
            <a:chExt cx="12192000" cy="68592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761"/>
              <a:ext cx="2851530" cy="685876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182880" cy="6858000"/>
            </a:xfrm>
            <a:custGeom>
              <a:avLst/>
              <a:gdLst/>
              <a:ahLst/>
              <a:cxnLst/>
              <a:rect l="l" t="t" r="r" b="b"/>
              <a:pathLst>
                <a:path w="182880" h="6858000">
                  <a:moveTo>
                    <a:pt x="18288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82880" y="6858000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766E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4323841"/>
            <a:ext cx="1742439" cy="778510"/>
          </a:xfrm>
          <a:custGeom>
            <a:avLst/>
            <a:gdLst/>
            <a:ahLst/>
            <a:cxnLst/>
            <a:rect l="l" t="t" r="r" b="b"/>
            <a:pathLst>
              <a:path w="1742439" h="778510">
                <a:moveTo>
                  <a:pt x="1345946" y="0"/>
                </a:moveTo>
                <a:lnTo>
                  <a:pt x="0" y="0"/>
                </a:lnTo>
                <a:lnTo>
                  <a:pt x="0" y="778509"/>
                </a:lnTo>
                <a:lnTo>
                  <a:pt x="1345946" y="778509"/>
                </a:lnTo>
                <a:lnTo>
                  <a:pt x="1355637" y="777704"/>
                </a:lnTo>
                <a:lnTo>
                  <a:pt x="1363567" y="775588"/>
                </a:lnTo>
                <a:lnTo>
                  <a:pt x="1369734" y="772616"/>
                </a:lnTo>
                <a:lnTo>
                  <a:pt x="1374140" y="769238"/>
                </a:lnTo>
                <a:lnTo>
                  <a:pt x="1374140" y="764539"/>
                </a:lnTo>
                <a:lnTo>
                  <a:pt x="1378839" y="764539"/>
                </a:lnTo>
                <a:lnTo>
                  <a:pt x="1735327" y="408050"/>
                </a:lnTo>
                <a:lnTo>
                  <a:pt x="1740542" y="399460"/>
                </a:lnTo>
                <a:lnTo>
                  <a:pt x="1742281" y="388667"/>
                </a:lnTo>
                <a:lnTo>
                  <a:pt x="1740542" y="376993"/>
                </a:lnTo>
                <a:lnTo>
                  <a:pt x="1735327" y="365759"/>
                </a:lnTo>
                <a:lnTo>
                  <a:pt x="1378839" y="14096"/>
                </a:lnTo>
                <a:lnTo>
                  <a:pt x="1378839" y="9397"/>
                </a:lnTo>
                <a:lnTo>
                  <a:pt x="1374140" y="9397"/>
                </a:lnTo>
                <a:lnTo>
                  <a:pt x="1369734" y="5947"/>
                </a:lnTo>
                <a:lnTo>
                  <a:pt x="1363567" y="2936"/>
                </a:lnTo>
                <a:lnTo>
                  <a:pt x="1355637" y="807"/>
                </a:lnTo>
                <a:lnTo>
                  <a:pt x="1345946" y="0"/>
                </a:lnTo>
                <a:close/>
              </a:path>
            </a:pathLst>
          </a:custGeom>
          <a:solidFill>
            <a:srgbClr val="A42F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59811" y="2935736"/>
            <a:ext cx="8543290" cy="1007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84580">
              <a:lnSpc>
                <a:spcPct val="1151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Медицинская</a:t>
            </a:r>
            <a:r>
              <a:rPr sz="2800" b="1" spc="-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C00000"/>
                </a:solidFill>
                <a:latin typeface="Times New Roman"/>
                <a:cs typeface="Times New Roman"/>
              </a:rPr>
              <a:t>реабилитация</a:t>
            </a:r>
            <a:r>
              <a:rPr sz="2800" b="1" spc="-1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пациентов </a:t>
            </a:r>
            <a:r>
              <a:rPr sz="2800" b="1" spc="-20">
                <a:solidFill>
                  <a:srgbClr val="C00000"/>
                </a:solidFill>
                <a:latin typeface="Times New Roman"/>
                <a:cs typeface="Times New Roman"/>
              </a:rPr>
              <a:t>онкологического</a:t>
            </a:r>
            <a:r>
              <a:rPr sz="2800" b="1" spc="-8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800" b="1" smtClean="0">
                <a:solidFill>
                  <a:srgbClr val="C00000"/>
                </a:solidFill>
                <a:latin typeface="Times New Roman"/>
                <a:cs typeface="Times New Roman"/>
              </a:rPr>
              <a:t>профиля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446530" cy="144652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45469" y="0"/>
            <a:ext cx="1446529" cy="1446529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2714625" y="621919"/>
            <a:ext cx="6877050" cy="1402715"/>
            <a:chOff x="2714625" y="621919"/>
            <a:chExt cx="6877050" cy="140271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68875" y="654812"/>
              <a:ext cx="2248154" cy="136931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14625" y="621919"/>
              <a:ext cx="2254250" cy="136931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17028" y="621919"/>
              <a:ext cx="2374265" cy="13693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0000"/>
                </a:solidFill>
              </a:rPr>
              <a:t>Второй</a:t>
            </a:r>
            <a:r>
              <a:rPr sz="2000" spc="43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этап</a:t>
            </a:r>
            <a:r>
              <a:rPr sz="2000" spc="-4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реабилитации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осуществляется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в</a:t>
            </a:r>
            <a:r>
              <a:rPr sz="2000" spc="-30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ранний</a:t>
            </a:r>
            <a:r>
              <a:rPr sz="2000" spc="-35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восстановительный</a:t>
            </a:r>
            <a:r>
              <a:rPr sz="2000" spc="-20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период </a:t>
            </a:r>
            <a:r>
              <a:rPr sz="2000" dirty="0">
                <a:solidFill>
                  <a:srgbClr val="000000"/>
                </a:solidFill>
              </a:rPr>
              <a:t>и</a:t>
            </a:r>
            <a:r>
              <a:rPr sz="2000" spc="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в</a:t>
            </a:r>
            <a:r>
              <a:rPr sz="2000" spc="49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период</a:t>
            </a:r>
            <a:r>
              <a:rPr sz="2000" spc="-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остаточных</a:t>
            </a:r>
            <a:r>
              <a:rPr sz="2000" spc="1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явлений</a:t>
            </a:r>
            <a:r>
              <a:rPr sz="2000" spc="-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течения</a:t>
            </a:r>
            <a:r>
              <a:rPr sz="2000" spc="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заболевания в</a:t>
            </a:r>
            <a:r>
              <a:rPr sz="2000" spc="5" dirty="0">
                <a:solidFill>
                  <a:srgbClr val="000000"/>
                </a:solidFill>
              </a:rPr>
              <a:t> </a:t>
            </a:r>
            <a:r>
              <a:rPr sz="2000" dirty="0">
                <a:solidFill>
                  <a:srgbClr val="000000"/>
                </a:solidFill>
              </a:rPr>
              <a:t>стационарном </a:t>
            </a:r>
            <a:r>
              <a:rPr sz="2000" spc="-10" dirty="0">
                <a:solidFill>
                  <a:srgbClr val="000000"/>
                </a:solidFill>
              </a:rPr>
              <a:t>отделении медицинской</a:t>
            </a:r>
            <a:r>
              <a:rPr sz="2000" spc="-25" dirty="0">
                <a:solidFill>
                  <a:srgbClr val="000000"/>
                </a:solidFill>
              </a:rPr>
              <a:t> </a:t>
            </a:r>
            <a:r>
              <a:rPr sz="2000" spc="-10" dirty="0">
                <a:solidFill>
                  <a:srgbClr val="000000"/>
                </a:solidFill>
              </a:rPr>
              <a:t>реабилитации.</a:t>
            </a:r>
            <a:endParaRPr sz="2000"/>
          </a:p>
        </p:txBody>
      </p:sp>
      <p:grpSp>
        <p:nvGrpSpPr>
          <p:cNvPr id="3" name="object 3"/>
          <p:cNvGrpSpPr/>
          <p:nvPr/>
        </p:nvGrpSpPr>
        <p:grpSpPr>
          <a:xfrm>
            <a:off x="1553336" y="4665789"/>
            <a:ext cx="2954655" cy="1972310"/>
            <a:chOff x="1553336" y="4665789"/>
            <a:chExt cx="2954655" cy="19723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53336" y="4665789"/>
              <a:ext cx="2954274" cy="19720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258948" y="5354942"/>
              <a:ext cx="360680" cy="199390"/>
            </a:xfrm>
            <a:custGeom>
              <a:avLst/>
              <a:gdLst/>
              <a:ahLst/>
              <a:cxnLst/>
              <a:rect l="l" t="t" r="r" b="b"/>
              <a:pathLst>
                <a:path w="360680" h="199389">
                  <a:moveTo>
                    <a:pt x="360222" y="0"/>
                  </a:moveTo>
                  <a:lnTo>
                    <a:pt x="0" y="0"/>
                  </a:lnTo>
                  <a:lnTo>
                    <a:pt x="0" y="199021"/>
                  </a:lnTo>
                  <a:lnTo>
                    <a:pt x="360222" y="199021"/>
                  </a:lnTo>
                  <a:lnTo>
                    <a:pt x="360222" y="0"/>
                  </a:lnTo>
                  <a:close/>
                </a:path>
              </a:pathLst>
            </a:custGeom>
            <a:solidFill>
              <a:srgbClr val="585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869680" y="4665789"/>
            <a:ext cx="3014345" cy="1972310"/>
            <a:chOff x="8869680" y="4665789"/>
            <a:chExt cx="3014345" cy="197231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69680" y="4665789"/>
              <a:ext cx="3014218" cy="197205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768713" y="5400116"/>
              <a:ext cx="399415" cy="180340"/>
            </a:xfrm>
            <a:custGeom>
              <a:avLst/>
              <a:gdLst/>
              <a:ahLst/>
              <a:cxnLst/>
              <a:rect l="l" t="t" r="r" b="b"/>
              <a:pathLst>
                <a:path w="399415" h="180339">
                  <a:moveTo>
                    <a:pt x="398957" y="0"/>
                  </a:moveTo>
                  <a:lnTo>
                    <a:pt x="0" y="0"/>
                  </a:lnTo>
                  <a:lnTo>
                    <a:pt x="0" y="180009"/>
                  </a:lnTo>
                  <a:lnTo>
                    <a:pt x="398957" y="180009"/>
                  </a:lnTo>
                  <a:lnTo>
                    <a:pt x="398957" y="0"/>
                  </a:lnTo>
                  <a:close/>
                </a:path>
              </a:pathLst>
            </a:custGeom>
            <a:solidFill>
              <a:srgbClr val="585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784985" y="2005076"/>
            <a:ext cx="494030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Wingdings"/>
              <a:buChar char=""/>
              <a:tabLst>
                <a:tab pos="354965" algn="l"/>
              </a:tabLst>
            </a:pPr>
            <a:r>
              <a:rPr sz="2000" b="1" dirty="0">
                <a:latin typeface="Times New Roman"/>
                <a:cs typeface="Times New Roman"/>
              </a:rPr>
              <a:t>Лечебная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физкультура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"/>
              <a:tabLst>
                <a:tab pos="35496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Массаж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"/>
              <a:tabLst>
                <a:tab pos="35496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Низкочастотная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магнитотерапия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"/>
              <a:tabLst>
                <a:tab pos="35496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Низкоинтенсивная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лазеротерапия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"/>
              <a:tabLst>
                <a:tab pos="35496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Транскраниальная электростимуляция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Wingdings"/>
              <a:buChar char=""/>
              <a:tabLst>
                <a:tab pos="35496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Психокоррекция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869680" y="1922272"/>
            <a:ext cx="3014218" cy="1997328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5152516" y="4665789"/>
            <a:ext cx="3094355" cy="1972310"/>
            <a:chOff x="5152516" y="4665789"/>
            <a:chExt cx="3094355" cy="197231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52516" y="4665789"/>
              <a:ext cx="3093846" cy="197205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674992" y="4665853"/>
              <a:ext cx="948055" cy="788670"/>
            </a:xfrm>
            <a:custGeom>
              <a:avLst/>
              <a:gdLst/>
              <a:ahLst/>
              <a:cxnLst/>
              <a:rect l="l" t="t" r="r" b="b"/>
              <a:pathLst>
                <a:path w="948054" h="788670">
                  <a:moveTo>
                    <a:pt x="200659" y="0"/>
                  </a:moveTo>
                  <a:lnTo>
                    <a:pt x="0" y="468503"/>
                  </a:lnTo>
                  <a:lnTo>
                    <a:pt x="747267" y="788670"/>
                  </a:lnTo>
                  <a:lnTo>
                    <a:pt x="947927" y="320040"/>
                  </a:lnTo>
                  <a:lnTo>
                    <a:pt x="200659" y="0"/>
                  </a:lnTo>
                  <a:close/>
                </a:path>
              </a:pathLst>
            </a:custGeom>
            <a:solidFill>
              <a:srgbClr val="585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7448" y="357377"/>
            <a:ext cx="38823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10285" algn="l"/>
                <a:tab pos="1685925" algn="l"/>
              </a:tabLst>
            </a:pPr>
            <a:r>
              <a:rPr sz="2000" spc="-10" dirty="0">
                <a:solidFill>
                  <a:srgbClr val="000000"/>
                </a:solidFill>
              </a:rPr>
              <a:t>Третий</a:t>
            </a:r>
            <a:r>
              <a:rPr sz="2000" dirty="0">
                <a:solidFill>
                  <a:srgbClr val="000000"/>
                </a:solidFill>
              </a:rPr>
              <a:t>	</a:t>
            </a:r>
            <a:r>
              <a:rPr sz="2000" spc="-20" dirty="0">
                <a:solidFill>
                  <a:srgbClr val="000000"/>
                </a:solidFill>
              </a:rPr>
              <a:t>этап</a:t>
            </a:r>
            <a:r>
              <a:rPr sz="2000" dirty="0">
                <a:solidFill>
                  <a:srgbClr val="000000"/>
                </a:solidFill>
              </a:rPr>
              <a:t>	</a:t>
            </a:r>
            <a:r>
              <a:rPr sz="2000" spc="-10" dirty="0">
                <a:solidFill>
                  <a:srgbClr val="000000"/>
                </a:solidFill>
              </a:rPr>
              <a:t>реабилитационной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5711190" y="357377"/>
            <a:ext cx="436435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1092835" algn="l"/>
                <a:tab pos="3095625" algn="l"/>
                <a:tab pos="339852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помощи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осуществляется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50" dirty="0">
                <a:latin typeface="Times New Roman"/>
                <a:cs typeface="Times New Roman"/>
              </a:rPr>
              <a:t>в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поздний</a:t>
            </a:r>
            <a:endParaRPr sz="2000">
              <a:latin typeface="Times New Roman"/>
              <a:cs typeface="Times New Roman"/>
            </a:endParaRPr>
          </a:p>
          <a:p>
            <a:pPr marR="8255" algn="r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течения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7566" y="662177"/>
            <a:ext cx="8467725" cy="47555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075" marR="5080">
              <a:lnSpc>
                <a:spcPct val="100000"/>
              </a:lnSpc>
              <a:spcBef>
                <a:spcPts val="105"/>
              </a:spcBef>
              <a:tabLst>
                <a:tab pos="2593340" algn="l"/>
                <a:tab pos="3695065" algn="l"/>
                <a:tab pos="4735195" algn="l"/>
                <a:tab pos="632587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реабилитационный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период,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период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остаточных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явлений </a:t>
            </a:r>
            <a:r>
              <a:rPr sz="2000" b="1" dirty="0">
                <a:latin typeface="Times New Roman"/>
                <a:cs typeface="Times New Roman"/>
              </a:rPr>
              <a:t>заболевания,</a:t>
            </a:r>
            <a:r>
              <a:rPr sz="2000" b="1" spc="2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при</a:t>
            </a:r>
            <a:r>
              <a:rPr sz="2000" b="1" spc="2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хроническом</a:t>
            </a:r>
            <a:r>
              <a:rPr sz="2000" b="1" spc="2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течении</a:t>
            </a:r>
            <a:r>
              <a:rPr sz="2000" b="1" spc="2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заболевания</a:t>
            </a:r>
            <a:r>
              <a:rPr sz="2000" b="1" spc="2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вне</a:t>
            </a:r>
            <a:r>
              <a:rPr sz="2000" b="1" spc="2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обострения</a:t>
            </a:r>
            <a:r>
              <a:rPr sz="2000" b="1" spc="28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в </a:t>
            </a:r>
            <a:r>
              <a:rPr sz="2000" b="1" spc="-25" dirty="0">
                <a:latin typeface="Times New Roman"/>
                <a:cs typeface="Times New Roman"/>
              </a:rPr>
              <a:t>амбулаторном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отделении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медицинской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реабилитации</a:t>
            </a:r>
            <a:endParaRPr sz="20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1950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b="1" dirty="0">
                <a:latin typeface="Times New Roman"/>
                <a:cs typeface="Times New Roman"/>
              </a:rPr>
              <a:t>Лечебная</a:t>
            </a:r>
            <a:r>
              <a:rPr sz="1800" b="1" spc="-114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физкультура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dirty="0">
                <a:latin typeface="Times New Roman"/>
                <a:cs typeface="Times New Roman"/>
              </a:rPr>
              <a:t>Массаж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классический,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мануальный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лимфодренажный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массаж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Электростатический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массаж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системой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40" dirty="0">
                <a:latin typeface="Times New Roman"/>
                <a:cs typeface="Times New Roman"/>
              </a:rPr>
              <a:t>ХИВАМАТ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25" dirty="0">
                <a:latin typeface="Times New Roman"/>
                <a:cs typeface="Times New Roman"/>
              </a:rPr>
              <a:t>200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Перемежающаяся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пневматическая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компрессия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Низкочастотная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магнитотерапия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Низкоинтенсивная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лазеротерапия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20" dirty="0">
                <a:latin typeface="Times New Roman"/>
                <a:cs typeface="Times New Roman"/>
              </a:rPr>
              <a:t>Светодиодная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фотоматричная</a:t>
            </a:r>
            <a:r>
              <a:rPr sz="1800" b="1" spc="1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терапия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СМТ-терапия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Электростимуляция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Транскраниальная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электростимуляция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dirty="0">
                <a:latin typeface="Times New Roman"/>
                <a:cs typeface="Times New Roman"/>
              </a:rPr>
              <a:t>Ингаляционная</a:t>
            </a:r>
            <a:r>
              <a:rPr sz="1800" b="1" spc="-10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терапия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Гипербарическая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оксигенация</a:t>
            </a:r>
            <a:endParaRPr sz="18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1800" b="1" spc="-10" dirty="0">
                <a:latin typeface="Times New Roman"/>
                <a:cs typeface="Times New Roman"/>
              </a:rPr>
              <a:t>Психокоррекция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247003" y="1539494"/>
            <a:ext cx="5650230" cy="4819015"/>
            <a:chOff x="6247003" y="1539494"/>
            <a:chExt cx="5650230" cy="481901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153779" y="3945991"/>
              <a:ext cx="2743327" cy="24015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47003" y="3935247"/>
              <a:ext cx="2845562" cy="24230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13012" y="1539494"/>
              <a:ext cx="2778505" cy="240639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73325" y="1811401"/>
          <a:ext cx="8474075" cy="4400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3755"/>
                <a:gridCol w="4569460"/>
                <a:gridCol w="1421129"/>
                <a:gridCol w="1559559"/>
              </a:tblGrid>
              <a:tr h="60769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№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П/П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НАИМЕНОВАНИЕ</a:t>
                      </a:r>
                      <a:r>
                        <a:rPr sz="1600" b="1" spc="-8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ПРОЦЕДУРЫ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НОМЕР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КАБИНЕТА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ПРОЦЕДУРЫ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71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495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2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Видимое</a:t>
                      </a:r>
                      <a:r>
                        <a:rPr sz="2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излучение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4070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196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40"/>
                        </a:lnSpc>
                      </a:pPr>
                      <a:r>
                        <a:rPr sz="3300" b="1" spc="-37" baseline="-16414" dirty="0"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450" b="1" spc="-25" dirty="0">
                          <a:latin typeface="Times New Roman"/>
                          <a:cs typeface="Times New Roman"/>
                        </a:rPr>
                        <a:t>15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</a:tr>
              <a:tr h="495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СМТ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22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терапия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4070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40"/>
                        </a:lnSpc>
                      </a:pPr>
                      <a:r>
                        <a:rPr sz="3300" b="1" spc="-37" baseline="-16414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1450" b="1" spc="-25" dirty="0">
                          <a:latin typeface="Times New Roman"/>
                          <a:cs typeface="Times New Roman"/>
                        </a:rPr>
                        <a:t>00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95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Лечебная</a:t>
                      </a:r>
                      <a:r>
                        <a:rPr sz="2200" b="1" spc="-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физкультура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6082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45"/>
                        </a:lnSpc>
                      </a:pPr>
                      <a:r>
                        <a:rPr sz="3300" b="1" spc="-30" baseline="-16414" dirty="0">
                          <a:latin typeface="Times New Roman"/>
                          <a:cs typeface="Times New Roman"/>
                        </a:rPr>
                        <a:t>10</a:t>
                      </a:r>
                      <a:r>
                        <a:rPr sz="1450" b="1" spc="-20" dirty="0">
                          <a:latin typeface="Times New Roman"/>
                          <a:cs typeface="Times New Roman"/>
                        </a:rPr>
                        <a:t>00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</a:tr>
              <a:tr h="7804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dirty="0">
                          <a:latin typeface="Times New Roman"/>
                          <a:cs typeface="Times New Roman"/>
                        </a:rPr>
                        <a:t>Мануальный</a:t>
                      </a:r>
                      <a:r>
                        <a:rPr sz="2200" b="1" spc="-8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лимфодренажный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массаж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2071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45"/>
                        </a:lnSpc>
                      </a:pPr>
                      <a:r>
                        <a:rPr sz="3300" b="1" spc="-30" baseline="-16414" dirty="0">
                          <a:latin typeface="Times New Roman"/>
                          <a:cs typeface="Times New Roman"/>
                        </a:rPr>
                        <a:t>11</a:t>
                      </a:r>
                      <a:r>
                        <a:rPr sz="1450" b="1" spc="-20" dirty="0">
                          <a:latin typeface="Times New Roman"/>
                          <a:cs typeface="Times New Roman"/>
                        </a:rPr>
                        <a:t>00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495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Пневматическая</a:t>
                      </a:r>
                      <a:r>
                        <a:rPr sz="2200" b="1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компрессия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4070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45"/>
                        </a:lnSpc>
                      </a:pPr>
                      <a:r>
                        <a:rPr sz="3300" b="1" spc="-30" baseline="-16414" dirty="0"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sz="1450" b="1" spc="-20" dirty="0">
                          <a:latin typeface="Times New Roman"/>
                          <a:cs typeface="Times New Roman"/>
                        </a:rPr>
                        <a:t>00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</a:tr>
              <a:tr h="49593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6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Компрессионное</a:t>
                      </a:r>
                      <a:r>
                        <a:rPr sz="2200" b="1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бандажирование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2071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45"/>
                        </a:lnSpc>
                      </a:pPr>
                      <a:r>
                        <a:rPr sz="3300" b="1" spc="-30" baseline="-16414" dirty="0"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sz="1450" b="1" spc="-20" dirty="0">
                          <a:latin typeface="Times New Roman"/>
                          <a:cs typeface="Times New Roman"/>
                        </a:rPr>
                        <a:t>45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5327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25" dirty="0">
                          <a:latin typeface="Times New Roman"/>
                          <a:cs typeface="Times New Roman"/>
                        </a:rPr>
                        <a:t>Групповые</a:t>
                      </a:r>
                      <a:r>
                        <a:rPr sz="22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занятия</a:t>
                      </a:r>
                      <a:r>
                        <a:rPr sz="2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2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200" b="1" spc="-10" dirty="0">
                          <a:latin typeface="Times New Roman"/>
                          <a:cs typeface="Times New Roman"/>
                        </a:rPr>
                        <a:t>психологом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b="1" spc="-20" dirty="0">
                          <a:latin typeface="Times New Roman"/>
                          <a:cs typeface="Times New Roman"/>
                        </a:rPr>
                        <a:t>6124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45"/>
                        </a:lnSpc>
                      </a:pPr>
                      <a:r>
                        <a:rPr sz="3300" b="1" spc="-30" baseline="-16414" dirty="0">
                          <a:latin typeface="Times New Roman"/>
                          <a:cs typeface="Times New Roman"/>
                        </a:rPr>
                        <a:t>13</a:t>
                      </a:r>
                      <a:r>
                        <a:rPr sz="1450" b="1" spc="-20" dirty="0">
                          <a:latin typeface="Times New Roman"/>
                          <a:cs typeface="Times New Roman"/>
                        </a:rPr>
                        <a:t>00</a:t>
                      </a:r>
                      <a:endParaRPr sz="14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9E86"/>
                    </a:solidFill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16682" y="649604"/>
            <a:ext cx="777303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47495" marR="5080" indent="-153543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И</a:t>
            </a:r>
            <a:r>
              <a:rPr dirty="0"/>
              <a:t>Н</a:t>
            </a:r>
            <a:r>
              <a:rPr spc="-5" dirty="0"/>
              <a:t>Д</a:t>
            </a:r>
            <a:r>
              <a:rPr dirty="0"/>
              <a:t>И</a:t>
            </a:r>
            <a:r>
              <a:rPr spc="-5" dirty="0"/>
              <a:t>ВИ</a:t>
            </a:r>
            <a:r>
              <a:rPr spc="20" dirty="0"/>
              <a:t>Д</a:t>
            </a:r>
            <a:r>
              <a:rPr spc="-480" dirty="0"/>
              <a:t>У</a:t>
            </a:r>
            <a:r>
              <a:rPr spc="-15" dirty="0"/>
              <a:t>А</a:t>
            </a:r>
            <a:r>
              <a:rPr spc="-10" dirty="0"/>
              <a:t>Л</a:t>
            </a:r>
            <a:r>
              <a:rPr spc="-15" dirty="0"/>
              <a:t>ЬНА</a:t>
            </a:r>
            <a:r>
              <a:rPr spc="-5" dirty="0"/>
              <a:t>Я</a:t>
            </a:r>
            <a:r>
              <a:rPr spc="-80" dirty="0"/>
              <a:t> </a:t>
            </a:r>
            <a:r>
              <a:rPr spc="-10" dirty="0"/>
              <a:t>КОМПЛЕКСНАЯ</a:t>
            </a:r>
            <a:r>
              <a:rPr spc="-65" dirty="0"/>
              <a:t> </a:t>
            </a:r>
            <a:r>
              <a:rPr spc="-10" dirty="0"/>
              <a:t>ПРОГРАММА </a:t>
            </a:r>
            <a:r>
              <a:rPr spc="-60" dirty="0"/>
              <a:t>АМБУЛАТОРНОГО</a:t>
            </a:r>
            <a:r>
              <a:rPr spc="-70" dirty="0"/>
              <a:t> </a:t>
            </a:r>
            <a:r>
              <a:rPr spc="-10" dirty="0"/>
              <a:t>ПАЦИЕНТА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2420" rIns="0" bIns="0" rtlCol="0">
            <a:spAutoFit/>
          </a:bodyPr>
          <a:lstStyle/>
          <a:p>
            <a:pPr marL="2470785">
              <a:lnSpc>
                <a:spcPct val="100000"/>
              </a:lnSpc>
              <a:spcBef>
                <a:spcPts val="100"/>
              </a:spcBef>
            </a:pPr>
            <a:r>
              <a:rPr dirty="0"/>
              <a:t>ЛЕЧЕБНАЯ</a:t>
            </a:r>
            <a:r>
              <a:rPr spc="-25" dirty="0"/>
              <a:t> </a:t>
            </a:r>
            <a:r>
              <a:rPr spc="-75" dirty="0"/>
              <a:t>ФИЗКУЛЬТУРА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96870" y="3821468"/>
            <a:ext cx="2100199" cy="275005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0647" y="1289558"/>
            <a:ext cx="4000880" cy="227126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61936" y="3977551"/>
            <a:ext cx="4457065" cy="259397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61936" y="1289558"/>
            <a:ext cx="4457065" cy="227126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2583" rIns="0" bIns="0" rtlCol="0">
            <a:spAutoFit/>
          </a:bodyPr>
          <a:lstStyle/>
          <a:p>
            <a:pPr marL="13639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ФИЗИОТЕРАПЕВТИЧЕСКИЕ</a:t>
            </a:r>
            <a:r>
              <a:rPr spc="10" dirty="0"/>
              <a:t> </a:t>
            </a:r>
            <a:r>
              <a:rPr spc="-10" dirty="0"/>
              <a:t>МЕТОДЫ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44294" y="1472311"/>
            <a:ext cx="2847339" cy="181533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48065" y="1472311"/>
            <a:ext cx="3041904" cy="185940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85359" y="1585975"/>
            <a:ext cx="2899156" cy="1629283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844294" y="4403737"/>
            <a:ext cx="2712720" cy="1997075"/>
            <a:chOff x="1844294" y="4403737"/>
            <a:chExt cx="2712720" cy="199707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44294" y="4403737"/>
              <a:ext cx="2712211" cy="199669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44291" y="5288851"/>
              <a:ext cx="360680" cy="322580"/>
            </a:xfrm>
            <a:custGeom>
              <a:avLst/>
              <a:gdLst/>
              <a:ahLst/>
              <a:cxnLst/>
              <a:rect l="l" t="t" r="r" b="b"/>
              <a:pathLst>
                <a:path w="360679" h="322579">
                  <a:moveTo>
                    <a:pt x="360222" y="0"/>
                  </a:moveTo>
                  <a:lnTo>
                    <a:pt x="0" y="0"/>
                  </a:lnTo>
                  <a:lnTo>
                    <a:pt x="0" y="322033"/>
                  </a:lnTo>
                  <a:lnTo>
                    <a:pt x="360222" y="322033"/>
                  </a:lnTo>
                  <a:lnTo>
                    <a:pt x="360222" y="0"/>
                  </a:lnTo>
                  <a:close/>
                </a:path>
              </a:pathLst>
            </a:custGeom>
            <a:solidFill>
              <a:srgbClr val="585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768842" y="4363605"/>
            <a:ext cx="2715895" cy="2037080"/>
            <a:chOff x="8768842" y="4363605"/>
            <a:chExt cx="2715895" cy="203708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68842" y="4363605"/>
              <a:ext cx="2715386" cy="203682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608947" y="5411863"/>
              <a:ext cx="294640" cy="199390"/>
            </a:xfrm>
            <a:custGeom>
              <a:avLst/>
              <a:gdLst/>
              <a:ahLst/>
              <a:cxnLst/>
              <a:rect l="l" t="t" r="r" b="b"/>
              <a:pathLst>
                <a:path w="294640" h="199389">
                  <a:moveTo>
                    <a:pt x="294462" y="0"/>
                  </a:moveTo>
                  <a:lnTo>
                    <a:pt x="0" y="0"/>
                  </a:lnTo>
                  <a:lnTo>
                    <a:pt x="0" y="199021"/>
                  </a:lnTo>
                  <a:lnTo>
                    <a:pt x="294462" y="199021"/>
                  </a:lnTo>
                  <a:lnTo>
                    <a:pt x="294462" y="0"/>
                  </a:lnTo>
                  <a:close/>
                </a:path>
              </a:pathLst>
            </a:custGeom>
            <a:solidFill>
              <a:srgbClr val="585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98439" y="3759466"/>
            <a:ext cx="1700149" cy="26409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26564" y="1122807"/>
            <a:ext cx="3011805" cy="22875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006715" y="1122933"/>
            <a:ext cx="3244977" cy="226987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305557" y="381127"/>
            <a:ext cx="31654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МАССАЖ</a:t>
            </a:r>
            <a:r>
              <a:rPr sz="1800" b="1" spc="-8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КЛАССИЧЕСКИЙ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007732" y="279019"/>
            <a:ext cx="4677410" cy="77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9600">
              <a:lnSpc>
                <a:spcPct val="137200"/>
              </a:lnSpc>
              <a:spcBef>
                <a:spcPts val="100"/>
              </a:spcBef>
            </a:pPr>
            <a:r>
              <a:rPr sz="1800" spc="-25" dirty="0"/>
              <a:t>ЭЛЕКТРОСТАТИЧЕСКИЙ</a:t>
            </a:r>
            <a:r>
              <a:rPr sz="1800" spc="40" dirty="0"/>
              <a:t> </a:t>
            </a:r>
            <a:r>
              <a:rPr sz="1800" spc="-10" dirty="0"/>
              <a:t>МАССАЖ </a:t>
            </a:r>
            <a:r>
              <a:rPr sz="1800" dirty="0"/>
              <a:t>ОТ</a:t>
            </a:r>
            <a:r>
              <a:rPr sz="1800" spc="10" dirty="0"/>
              <a:t> </a:t>
            </a:r>
            <a:r>
              <a:rPr sz="1800" spc="-75" dirty="0"/>
              <a:t>АППАРАТА</a:t>
            </a:r>
            <a:r>
              <a:rPr sz="1800" spc="-10" dirty="0"/>
              <a:t> </a:t>
            </a:r>
            <a:r>
              <a:rPr sz="1800" spc="-40" dirty="0"/>
              <a:t>«ХИВАМАТ</a:t>
            </a:r>
            <a:r>
              <a:rPr sz="1800" spc="-30" dirty="0"/>
              <a:t> </a:t>
            </a:r>
            <a:r>
              <a:rPr sz="1800" dirty="0"/>
              <a:t>200</a:t>
            </a:r>
            <a:r>
              <a:rPr sz="1800" spc="5" dirty="0"/>
              <a:t> </a:t>
            </a:r>
            <a:r>
              <a:rPr sz="1800" spc="-10" dirty="0"/>
              <a:t>ЭВИДЕНТ»</a:t>
            </a:r>
            <a:endParaRPr sz="1800"/>
          </a:p>
        </p:txBody>
      </p:sp>
      <p:sp>
        <p:nvSpPr>
          <p:cNvPr id="6" name="object 6"/>
          <p:cNvSpPr txBox="1"/>
          <p:nvPr/>
        </p:nvSpPr>
        <p:spPr>
          <a:xfrm>
            <a:off x="974547" y="3591559"/>
            <a:ext cx="54921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МАНУАЛЬНЫЙ</a:t>
            </a:r>
            <a:r>
              <a:rPr sz="1800" b="1" spc="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ЛИМФОДРЕНАЖНЫЙ</a:t>
            </a:r>
            <a:r>
              <a:rPr sz="18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МАССАЖ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26564" y="4089730"/>
            <a:ext cx="2882645" cy="192608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999223" y="3591559"/>
            <a:ext cx="48221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КОМПРЕССИОННОЕ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БАНДАЖИРОВАНИЕ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60588" y="4107294"/>
            <a:ext cx="2836163" cy="191096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82238" y="939291"/>
            <a:ext cx="4860417" cy="361480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82495" y="4579111"/>
            <a:ext cx="554990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Клинические</a:t>
            </a:r>
            <a:r>
              <a:rPr sz="2000" b="1" spc="-7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эффекты</a:t>
            </a:r>
            <a:r>
              <a:rPr sz="2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C00000"/>
                </a:solidFill>
                <a:latin typeface="Times New Roman"/>
                <a:cs typeface="Times New Roman"/>
              </a:rPr>
              <a:t>ГБО</a:t>
            </a:r>
            <a:r>
              <a:rPr sz="20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C00000"/>
                </a:solidFill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b="1" dirty="0">
                <a:latin typeface="Times New Roman"/>
                <a:cs typeface="Times New Roman"/>
              </a:rPr>
              <a:t>уменьшение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отека,</a:t>
            </a:r>
            <a:endParaRPr sz="20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</a:tabLst>
            </a:pPr>
            <a:r>
              <a:rPr sz="2000" b="1" dirty="0">
                <a:latin typeface="Times New Roman"/>
                <a:cs typeface="Times New Roman"/>
              </a:rPr>
              <a:t>быстрое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очищение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послеоперационной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раны,</a:t>
            </a:r>
            <a:endParaRPr sz="20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b="1" dirty="0">
                <a:latin typeface="Times New Roman"/>
                <a:cs typeface="Times New Roman"/>
              </a:rPr>
              <a:t>стимуляция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эпителизации,</a:t>
            </a:r>
            <a:endParaRPr sz="2000">
              <a:latin typeface="Times New Roman"/>
              <a:cs typeface="Times New Roman"/>
            </a:endParaRPr>
          </a:p>
          <a:p>
            <a:pPr marL="299085" marR="14033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возможность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ранней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кожной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пластики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и </a:t>
            </a:r>
            <a:r>
              <a:rPr sz="2000" b="1" spc="-10" dirty="0">
                <a:latin typeface="Times New Roman"/>
                <a:cs typeface="Times New Roman"/>
              </a:rPr>
              <a:t>ускорение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приживаемости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кожного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лоскута.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2465">
              <a:lnSpc>
                <a:spcPct val="100000"/>
              </a:lnSpc>
              <a:spcBef>
                <a:spcPts val="100"/>
              </a:spcBef>
            </a:pPr>
            <a:r>
              <a:rPr dirty="0"/>
              <a:t>КАБИНЕТ</a:t>
            </a:r>
            <a:r>
              <a:rPr spc="-25" dirty="0"/>
              <a:t> </a:t>
            </a:r>
            <a:r>
              <a:rPr spc="-10" dirty="0"/>
              <a:t>ГИПЕРБАРИЧЕСКОЙ</a:t>
            </a:r>
            <a:r>
              <a:rPr spc="-30" dirty="0"/>
              <a:t> </a:t>
            </a:r>
            <a:r>
              <a:rPr spc="-10" dirty="0"/>
              <a:t>ОКСИГЕНАЦИИ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75282" y="2009520"/>
            <a:ext cx="5518023" cy="43757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11728" y="554558"/>
            <a:ext cx="67119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КАБИНЕТ</a:t>
            </a:r>
            <a:r>
              <a:rPr spc="-95" dirty="0"/>
              <a:t> </a:t>
            </a:r>
            <a:r>
              <a:rPr spc="-10" dirty="0"/>
              <a:t>СТОМИРОВАННЫХ</a:t>
            </a:r>
            <a:r>
              <a:rPr spc="-75" dirty="0"/>
              <a:t> </a:t>
            </a:r>
            <a:r>
              <a:rPr spc="-10" dirty="0"/>
              <a:t>ПАЦИЕНТОВ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54148" y="1017854"/>
            <a:ext cx="931164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Приказ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№1187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14.09.2021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года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«Об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организации</a:t>
            </a:r>
            <a:r>
              <a:rPr sz="2000" spc="4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обеспечения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стомированных </a:t>
            </a:r>
            <a:r>
              <a:rPr sz="2000" dirty="0">
                <a:latin typeface="Times New Roman"/>
                <a:cs typeface="Times New Roman"/>
              </a:rPr>
              <a:t>пациентов</a:t>
            </a:r>
            <a:r>
              <a:rPr sz="2000" spc="4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вспомогательными</a:t>
            </a:r>
            <a:r>
              <a:rPr sz="2000" spc="4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средствами</a:t>
            </a:r>
            <a:r>
              <a:rPr sz="2000" spc="4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ухода</a:t>
            </a:r>
            <a:r>
              <a:rPr sz="2000" spc="4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при</a:t>
            </a:r>
            <a:r>
              <a:rPr sz="2000" spc="4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нарушениях</a:t>
            </a:r>
            <a:r>
              <a:rPr sz="2000" spc="48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функции </a:t>
            </a:r>
            <a:r>
              <a:rPr sz="2000" dirty="0">
                <a:latin typeface="Times New Roman"/>
                <a:cs typeface="Times New Roman"/>
              </a:rPr>
              <a:t>выделения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медицинских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организациях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Самарской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области»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04556" y="3028569"/>
            <a:ext cx="4153916" cy="252907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76160" y="4011066"/>
            <a:ext cx="4788916" cy="26937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174494" y="565168"/>
            <a:ext cx="8959215" cy="354901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2238375">
              <a:lnSpc>
                <a:spcPct val="100000"/>
              </a:lnSpc>
              <a:spcBef>
                <a:spcPts val="840"/>
              </a:spcBef>
            </a:pP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КАБИНЕТ</a:t>
            </a:r>
            <a:r>
              <a:rPr sz="2400" b="1" spc="-8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ЛОГОПЕДА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400" b="1" dirty="0">
                <a:latin typeface="Times New Roman"/>
                <a:cs typeface="Times New Roman"/>
              </a:rPr>
              <a:t>Основные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направления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работы: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Восстановление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дыхания,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глотания,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жевания,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речи;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79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spc="-35" dirty="0">
                <a:latin typeface="Times New Roman"/>
                <a:cs typeface="Times New Roman"/>
              </a:rPr>
              <a:t>Голосовая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реабилитация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после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ларингэктомии;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Восстановление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голоса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после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оперативного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вмешательства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на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400" b="1" spc="-10" dirty="0">
                <a:latin typeface="Times New Roman"/>
                <a:cs typeface="Times New Roman"/>
              </a:rPr>
              <a:t>щитовидной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железе;</a:t>
            </a:r>
            <a:endParaRPr sz="2400">
              <a:latin typeface="Times New Roman"/>
              <a:cs typeface="Times New Roman"/>
            </a:endParaRPr>
          </a:p>
          <a:p>
            <a:pPr marL="355600" marR="910590" indent="-343535">
              <a:lnSpc>
                <a:spcPct val="100000"/>
              </a:lnSpc>
              <a:spcBef>
                <a:spcPts val="805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Проводится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работа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преодолению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афазии,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дизартрии, </a:t>
            </a:r>
            <a:r>
              <a:rPr sz="2400" b="1" spc="-20" dirty="0">
                <a:latin typeface="Times New Roman"/>
                <a:cs typeface="Times New Roman"/>
              </a:rPr>
              <a:t>артикуляционной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апраксии.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89961" y="697738"/>
            <a:ext cx="7031990" cy="244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584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ПСИХОЛОГИЧЕСКАЯ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РЕАБИЛИТАЦИЯ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795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Индивидуальное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консультирование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400" b="1" spc="-30" dirty="0">
                <a:latin typeface="Times New Roman"/>
                <a:cs typeface="Times New Roman"/>
              </a:rPr>
              <a:t>Групповая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работа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Психодиагностика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400" b="1" spc="-35" dirty="0">
                <a:latin typeface="Times New Roman"/>
                <a:cs typeface="Times New Roman"/>
              </a:rPr>
              <a:t>Тренинги-</a:t>
            </a:r>
            <a:r>
              <a:rPr sz="2400" b="1" spc="-10" dirty="0">
                <a:latin typeface="Times New Roman"/>
                <a:cs typeface="Times New Roman"/>
              </a:rPr>
              <a:t>семинары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Семейное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консультирование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16200" y="3976890"/>
            <a:ext cx="3700779" cy="247040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18068" y="1369949"/>
            <a:ext cx="3426079" cy="228168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18068" y="3976890"/>
            <a:ext cx="3426079" cy="24704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35582" y="570991"/>
            <a:ext cx="8745220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</a:tabLst>
            </a:pP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Медицинская</a:t>
            </a:r>
            <a:r>
              <a:rPr sz="1800" b="1" spc="204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0000"/>
                </a:solidFill>
                <a:latin typeface="Times New Roman"/>
                <a:cs typeface="Times New Roman"/>
              </a:rPr>
              <a:t>реабилитация</a:t>
            </a:r>
            <a:r>
              <a:rPr sz="1800" b="1" spc="2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(от</a:t>
            </a:r>
            <a:r>
              <a:rPr sz="1800" b="1" spc="19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лат.</a:t>
            </a:r>
            <a:r>
              <a:rPr sz="1800" b="1" spc="20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rehabilitatio,</a:t>
            </a:r>
            <a:r>
              <a:rPr sz="1800" b="1" spc="204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восстановление)</a:t>
            </a:r>
            <a:r>
              <a:rPr sz="1800" b="1" spc="20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200" dirty="0">
                <a:latin typeface="Times New Roman"/>
                <a:cs typeface="Times New Roman"/>
              </a:rPr>
              <a:t>  </a:t>
            </a:r>
            <a:r>
              <a:rPr sz="1800" b="1" spc="-10" dirty="0">
                <a:latin typeface="Times New Roman"/>
                <a:cs typeface="Times New Roman"/>
              </a:rPr>
              <a:t>комплекс </a:t>
            </a:r>
            <a:r>
              <a:rPr sz="1800" b="1" dirty="0">
                <a:latin typeface="Times New Roman"/>
                <a:cs typeface="Times New Roman"/>
              </a:rPr>
              <a:t>медицинских,</a:t>
            </a:r>
            <a:r>
              <a:rPr sz="1800" b="1" spc="47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педагогических,</a:t>
            </a:r>
            <a:r>
              <a:rPr sz="1800" b="1" spc="4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психологических</a:t>
            </a:r>
            <a:r>
              <a:rPr sz="1800" b="1" spc="4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459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иных</a:t>
            </a:r>
            <a:r>
              <a:rPr sz="1800" b="1" spc="4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видов</a:t>
            </a:r>
            <a:r>
              <a:rPr sz="1800" b="1" spc="47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мероприятий, </a:t>
            </a:r>
            <a:r>
              <a:rPr sz="1800" b="1" dirty="0">
                <a:latin typeface="Times New Roman"/>
                <a:cs typeface="Times New Roman"/>
              </a:rPr>
              <a:t>направленных</a:t>
            </a:r>
            <a:r>
              <a:rPr sz="1800" b="1" spc="3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</a:t>
            </a:r>
            <a:r>
              <a:rPr sz="1800" b="1" spc="3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максимально</a:t>
            </a:r>
            <a:r>
              <a:rPr sz="1800" b="1" spc="3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возможное</a:t>
            </a:r>
            <a:r>
              <a:rPr sz="1800" b="1" spc="3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восстановление</a:t>
            </a:r>
            <a:r>
              <a:rPr sz="1800" b="1" spc="3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или</a:t>
            </a:r>
            <a:r>
              <a:rPr sz="1800" b="1" spc="3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компенсацию </a:t>
            </a:r>
            <a:r>
              <a:rPr sz="1800" b="1" dirty="0">
                <a:latin typeface="Times New Roman"/>
                <a:cs typeface="Times New Roman"/>
              </a:rPr>
              <a:t>нарушенных</a:t>
            </a:r>
            <a:r>
              <a:rPr sz="1800" b="1" spc="3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или</a:t>
            </a:r>
            <a:r>
              <a:rPr sz="1800" b="1" spc="3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полностью</a:t>
            </a:r>
            <a:r>
              <a:rPr sz="1800" b="1" spc="3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утраченных,</a:t>
            </a:r>
            <a:r>
              <a:rPr sz="1800" b="1" spc="37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3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результате</a:t>
            </a:r>
            <a:r>
              <a:rPr sz="1800" b="1" spc="38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болезни</a:t>
            </a:r>
            <a:r>
              <a:rPr sz="1800" b="1" spc="36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или</a:t>
            </a:r>
            <a:r>
              <a:rPr sz="1800" b="1" spc="3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травмы, </a:t>
            </a:r>
            <a:r>
              <a:rPr sz="1800" b="1" dirty="0">
                <a:latin typeface="Times New Roman"/>
                <a:cs typeface="Times New Roman"/>
              </a:rPr>
              <a:t>нормальных</a:t>
            </a:r>
            <a:r>
              <a:rPr sz="1800" b="1" spc="380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психических</a:t>
            </a:r>
            <a:r>
              <a:rPr sz="1800" b="1" spc="380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380" dirty="0">
                <a:latin typeface="Times New Roman"/>
                <a:cs typeface="Times New Roman"/>
              </a:rPr>
              <a:t>    </a:t>
            </a:r>
            <a:r>
              <a:rPr sz="1800" b="1" dirty="0">
                <a:latin typeface="Times New Roman"/>
                <a:cs typeface="Times New Roman"/>
              </a:rPr>
              <a:t>физиологических</a:t>
            </a:r>
            <a:r>
              <a:rPr sz="1800" b="1" spc="385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функций</a:t>
            </a:r>
            <a:r>
              <a:rPr sz="1800" b="1" spc="380" dirty="0">
                <a:latin typeface="Times New Roman"/>
                <a:cs typeface="Times New Roman"/>
              </a:rPr>
              <a:t>  </a:t>
            </a:r>
            <a:r>
              <a:rPr sz="1800" b="1" spc="-10" dirty="0">
                <a:latin typeface="Times New Roman"/>
                <a:cs typeface="Times New Roman"/>
              </a:rPr>
              <a:t>(потребностей) человеческого</a:t>
            </a:r>
            <a:r>
              <a:rPr sz="1800" b="1" spc="-10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организма,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его</a:t>
            </a:r>
            <a:r>
              <a:rPr sz="1800" b="1" spc="-9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трудоспособности.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Font typeface="Wingdings"/>
              <a:buChar char=""/>
            </a:pPr>
            <a:endParaRPr sz="18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1800" b="1" dirty="0">
                <a:latin typeface="Times New Roman"/>
                <a:cs typeface="Times New Roman"/>
              </a:rPr>
              <a:t>Главной</a:t>
            </a:r>
            <a:r>
              <a:rPr sz="1800" b="1" spc="340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задачей</a:t>
            </a:r>
            <a:r>
              <a:rPr sz="1800" b="1" spc="340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медицинской</a:t>
            </a:r>
            <a:r>
              <a:rPr sz="1800" b="1" spc="34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реабилитации</a:t>
            </a:r>
            <a:r>
              <a:rPr sz="1800" b="1" spc="34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является</a:t>
            </a:r>
            <a:r>
              <a:rPr sz="1800" b="1" spc="345" dirty="0">
                <a:latin typeface="Times New Roman"/>
                <a:cs typeface="Times New Roman"/>
              </a:rPr>
              <a:t>   </a:t>
            </a:r>
            <a:r>
              <a:rPr sz="1800" b="1" spc="-10" dirty="0">
                <a:latin typeface="Times New Roman"/>
                <a:cs typeface="Times New Roman"/>
              </a:rPr>
              <a:t>полноценное </a:t>
            </a:r>
            <a:r>
              <a:rPr sz="1800" b="1" dirty="0">
                <a:latin typeface="Times New Roman"/>
                <a:cs typeface="Times New Roman"/>
              </a:rPr>
              <a:t>восстановление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функциональных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возможностей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различных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систем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организма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0" dirty="0">
                <a:latin typeface="Times New Roman"/>
                <a:cs typeface="Times New Roman"/>
              </a:rPr>
              <a:t>и </a:t>
            </a:r>
            <a:r>
              <a:rPr sz="1800" b="1" spc="-10" dirty="0">
                <a:latin typeface="Times New Roman"/>
                <a:cs typeface="Times New Roman"/>
              </a:rPr>
              <a:t>опорно-</a:t>
            </a:r>
            <a:r>
              <a:rPr sz="1800" b="1" dirty="0">
                <a:latin typeface="Times New Roman"/>
                <a:cs typeface="Times New Roman"/>
              </a:rPr>
              <a:t>двигательного</a:t>
            </a:r>
            <a:r>
              <a:rPr sz="1800" b="1" spc="150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аппарата</a:t>
            </a:r>
            <a:r>
              <a:rPr sz="1800" b="1" spc="155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(ОДА),</a:t>
            </a:r>
            <a:r>
              <a:rPr sz="1800" b="1" spc="155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а</a:t>
            </a:r>
            <a:r>
              <a:rPr sz="1800" b="1" spc="150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также</a:t>
            </a:r>
            <a:r>
              <a:rPr sz="1800" b="1" spc="165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развитие</a:t>
            </a:r>
            <a:r>
              <a:rPr sz="1800" b="1" spc="150" dirty="0">
                <a:latin typeface="Times New Roman"/>
                <a:cs typeface="Times New Roman"/>
              </a:rPr>
              <a:t>  </a:t>
            </a:r>
            <a:r>
              <a:rPr sz="1800" b="1" spc="-10" dirty="0">
                <a:latin typeface="Times New Roman"/>
                <a:cs typeface="Times New Roman"/>
              </a:rPr>
              <a:t>компенсаторных приспособлений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условиям</a:t>
            </a:r>
            <a:r>
              <a:rPr sz="1800" b="1" spc="-4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повседневной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жизни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труду.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Font typeface="Wingdings"/>
              <a:buChar char=""/>
            </a:pPr>
            <a:endParaRPr sz="18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1800" b="1" dirty="0">
                <a:latin typeface="Times New Roman"/>
                <a:cs typeface="Times New Roman"/>
              </a:rPr>
              <a:t>Реабилитация</a:t>
            </a:r>
            <a:r>
              <a:rPr sz="1800" b="1" spc="2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229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онкологии</a:t>
            </a:r>
            <a:r>
              <a:rPr sz="1800" b="1" spc="2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-</a:t>
            </a:r>
            <a:r>
              <a:rPr sz="1800" b="1" spc="2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это</a:t>
            </a:r>
            <a:r>
              <a:rPr sz="1800" b="1" spc="2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активный</a:t>
            </a:r>
            <a:r>
              <a:rPr sz="1800" b="1" spc="2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процесс,</a:t>
            </a:r>
            <a:r>
              <a:rPr sz="1800" b="1" spc="2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направленный</a:t>
            </a:r>
            <a:r>
              <a:rPr sz="1800" b="1" spc="2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на</a:t>
            </a:r>
            <a:r>
              <a:rPr sz="1800" b="1" spc="229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полное </a:t>
            </a:r>
            <a:r>
              <a:rPr sz="1800" b="1" dirty="0">
                <a:latin typeface="Times New Roman"/>
                <a:cs typeface="Times New Roman"/>
              </a:rPr>
              <a:t>или</a:t>
            </a:r>
            <a:r>
              <a:rPr sz="1800" b="1" spc="3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частичное</a:t>
            </a:r>
            <a:r>
              <a:rPr sz="1800" b="1" spc="3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восстановление</a:t>
            </a:r>
            <a:r>
              <a:rPr sz="1800" b="1" spc="3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физических</a:t>
            </a:r>
            <a:r>
              <a:rPr sz="1800" b="1" spc="3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функций</a:t>
            </a:r>
            <a:r>
              <a:rPr sz="1800" b="1" spc="3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организма,</a:t>
            </a:r>
            <a:r>
              <a:rPr sz="1800" b="1" spc="3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нарушенных </a:t>
            </a:r>
            <a:r>
              <a:rPr sz="1800" b="1" dirty="0">
                <a:latin typeface="Times New Roman"/>
                <a:cs typeface="Times New Roman"/>
              </a:rPr>
              <a:t>вследствие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заболевания.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Font typeface="Wingdings"/>
              <a:buChar char=""/>
            </a:pPr>
            <a:endParaRPr sz="1800">
              <a:latin typeface="Times New Roman"/>
              <a:cs typeface="Times New Roman"/>
            </a:endParaRPr>
          </a:p>
          <a:p>
            <a:pPr marL="355600" marR="6350" indent="-342900" algn="just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1800" b="1" dirty="0">
                <a:latin typeface="Times New Roman"/>
                <a:cs typeface="Times New Roman"/>
              </a:rPr>
              <a:t>Основной</a:t>
            </a:r>
            <a:r>
              <a:rPr sz="1800" b="1" spc="190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задачей</a:t>
            </a:r>
            <a:r>
              <a:rPr sz="1800" b="1" spc="19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медицинской</a:t>
            </a:r>
            <a:r>
              <a:rPr sz="1800" b="1" spc="19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реабилитации</a:t>
            </a:r>
            <a:r>
              <a:rPr sz="1800" b="1" spc="19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19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онкологии</a:t>
            </a:r>
            <a:r>
              <a:rPr sz="1800" b="1" spc="200" dirty="0">
                <a:latin typeface="Times New Roman"/>
                <a:cs typeface="Times New Roman"/>
              </a:rPr>
              <a:t>   </a:t>
            </a:r>
            <a:r>
              <a:rPr sz="1800" b="1" spc="-10" dirty="0">
                <a:latin typeface="Times New Roman"/>
                <a:cs typeface="Times New Roman"/>
              </a:rPr>
              <a:t>является </a:t>
            </a:r>
            <a:r>
              <a:rPr sz="1800" b="1" dirty="0">
                <a:latin typeface="Times New Roman"/>
                <a:cs typeface="Times New Roman"/>
              </a:rPr>
              <a:t>применение</a:t>
            </a:r>
            <a:r>
              <a:rPr sz="1800" b="1" spc="27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различных</a:t>
            </a:r>
            <a:r>
              <a:rPr sz="1800" b="1" spc="28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методов</a:t>
            </a:r>
            <a:r>
              <a:rPr sz="1800" b="1" spc="285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лечения,</a:t>
            </a:r>
            <a:r>
              <a:rPr sz="1800" b="1" spc="290" dirty="0">
                <a:latin typeface="Times New Roman"/>
                <a:cs typeface="Times New Roman"/>
              </a:rPr>
              <a:t>   </a:t>
            </a:r>
            <a:r>
              <a:rPr sz="1800" b="1" dirty="0">
                <a:latin typeface="Times New Roman"/>
                <a:cs typeface="Times New Roman"/>
              </a:rPr>
              <a:t>способных</a:t>
            </a:r>
            <a:r>
              <a:rPr sz="1800" b="1" spc="290" dirty="0">
                <a:latin typeface="Times New Roman"/>
                <a:cs typeface="Times New Roman"/>
              </a:rPr>
              <a:t>   </a:t>
            </a:r>
            <a:r>
              <a:rPr sz="1800" b="1" spc="-10" dirty="0">
                <a:latin typeface="Times New Roman"/>
                <a:cs typeface="Times New Roman"/>
              </a:rPr>
              <a:t>компенсировать </a:t>
            </a:r>
            <a:r>
              <a:rPr sz="1800" b="1" dirty="0">
                <a:latin typeface="Times New Roman"/>
                <a:cs typeface="Times New Roman"/>
              </a:rPr>
              <a:t>нарушенные</a:t>
            </a:r>
            <a:r>
              <a:rPr sz="1800" b="1" spc="2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функции</a:t>
            </a:r>
            <a:r>
              <a:rPr sz="1800" b="1" spc="2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систем</a:t>
            </a:r>
            <a:r>
              <a:rPr sz="1800" b="1" spc="2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и</a:t>
            </a:r>
            <a:r>
              <a:rPr sz="1800" b="1" spc="2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органов,</a:t>
            </a:r>
            <a:r>
              <a:rPr sz="1800" b="1" spc="2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которые</a:t>
            </a:r>
            <a:r>
              <a:rPr sz="1800" b="1" spc="2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возникают</a:t>
            </a:r>
            <a:r>
              <a:rPr sz="1800" b="1" spc="2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при</a:t>
            </a:r>
            <a:r>
              <a:rPr sz="1800" b="1" spc="22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применения специального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противоопухолевого</a:t>
            </a:r>
            <a:r>
              <a:rPr sz="1800" b="1" spc="3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лечения.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9326" y="5353900"/>
            <a:ext cx="1529842" cy="127406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59542" y="420116"/>
            <a:ext cx="1539240" cy="193878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79902" y="791971"/>
            <a:ext cx="8126730" cy="40849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23952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ВЫВОД: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50000"/>
              </a:lnSpc>
              <a:spcBef>
                <a:spcPts val="235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Мультидисциплинарный</a:t>
            </a:r>
            <a:r>
              <a:rPr sz="2400" b="1" spc="305" dirty="0">
                <a:latin typeface="Times New Roman"/>
                <a:cs typeface="Times New Roman"/>
              </a:rPr>
              <a:t>   </a:t>
            </a:r>
            <a:r>
              <a:rPr sz="2400" b="1" dirty="0">
                <a:latin typeface="Times New Roman"/>
                <a:cs typeface="Times New Roman"/>
              </a:rPr>
              <a:t>подход</a:t>
            </a:r>
            <a:r>
              <a:rPr sz="2400" b="1" spc="305" dirty="0">
                <a:latin typeface="Times New Roman"/>
                <a:cs typeface="Times New Roman"/>
              </a:rPr>
              <a:t>  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305" dirty="0">
                <a:latin typeface="Times New Roman"/>
                <a:cs typeface="Times New Roman"/>
              </a:rPr>
              <a:t>   </a:t>
            </a:r>
            <a:r>
              <a:rPr sz="2400" b="1" spc="-10" dirty="0">
                <a:latin typeface="Times New Roman"/>
                <a:cs typeface="Times New Roman"/>
              </a:rPr>
              <a:t>использование современных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методов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средств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реабилитации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является </a:t>
            </a:r>
            <a:r>
              <a:rPr sz="2400" b="1" dirty="0">
                <a:latin typeface="Times New Roman"/>
                <a:cs typeface="Times New Roman"/>
              </a:rPr>
              <a:t>необходимым</a:t>
            </a:r>
            <a:r>
              <a:rPr sz="2400" b="1" spc="14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условием</a:t>
            </a:r>
            <a:r>
              <a:rPr sz="2400" b="1" spc="15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повышения</a:t>
            </a:r>
            <a:r>
              <a:rPr sz="2400" b="1" spc="15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качества</a:t>
            </a:r>
            <a:r>
              <a:rPr sz="2400" b="1" spc="150" dirty="0">
                <a:latin typeface="Times New Roman"/>
                <a:cs typeface="Times New Roman"/>
              </a:rPr>
              <a:t>  </a:t>
            </a:r>
            <a:r>
              <a:rPr sz="2400" b="1" spc="-10" dirty="0">
                <a:latin typeface="Times New Roman"/>
                <a:cs typeface="Times New Roman"/>
              </a:rPr>
              <a:t>жизни пациента.</a:t>
            </a:r>
            <a:endParaRPr sz="2400">
              <a:latin typeface="Times New Roman"/>
              <a:cs typeface="Times New Roman"/>
            </a:endParaRPr>
          </a:p>
          <a:p>
            <a:pPr marL="355600" marR="5715" indent="-342900" algn="just">
              <a:lnSpc>
                <a:spcPct val="150100"/>
              </a:lnSpc>
              <a:spcBef>
                <a:spcPts val="800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Только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так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можно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добиться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успеха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восстановлении</a:t>
            </a:r>
            <a:r>
              <a:rPr sz="2400" b="1" spc="8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и </a:t>
            </a:r>
            <a:r>
              <a:rPr sz="2400" b="1" dirty="0">
                <a:latin typeface="Times New Roman"/>
                <a:cs typeface="Times New Roman"/>
              </a:rPr>
              <a:t>участия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онкологического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больного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активной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жизни.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9982" y="710565"/>
            <a:ext cx="7457694" cy="452602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98645" y="5479491"/>
            <a:ext cx="46805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Благодарю</a:t>
            </a:r>
            <a:r>
              <a:rPr sz="3200" b="1" spc="1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C00000"/>
                </a:solidFill>
                <a:latin typeface="Times New Roman"/>
                <a:cs typeface="Times New Roman"/>
              </a:rPr>
              <a:t>за</a:t>
            </a:r>
            <a:r>
              <a:rPr sz="3200" b="1" spc="1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внимание!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1407" y="702055"/>
            <a:ext cx="8586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ПРИНЦИПЫ</a:t>
            </a:r>
            <a:r>
              <a:rPr sz="2800" spc="-114" dirty="0"/>
              <a:t> </a:t>
            </a:r>
            <a:r>
              <a:rPr sz="2800" spc="-10" dirty="0"/>
              <a:t>МЕДИЦИНСКОЙ</a:t>
            </a:r>
            <a:r>
              <a:rPr sz="2800" spc="-125" dirty="0"/>
              <a:t> </a:t>
            </a:r>
            <a:r>
              <a:rPr sz="2800" spc="-10" dirty="0"/>
              <a:t>РЕАБИЛИТАЦИИ: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293747" y="1309878"/>
            <a:ext cx="9070975" cy="423291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53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dirty="0">
                <a:latin typeface="Times New Roman"/>
                <a:cs typeface="Times New Roman"/>
              </a:rPr>
              <a:t>раннее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начало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проведения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реабилитационных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мероприятий,</a:t>
            </a:r>
            <a:endParaRPr sz="2400">
              <a:latin typeface="Times New Roman"/>
              <a:cs typeface="Times New Roman"/>
            </a:endParaRPr>
          </a:p>
          <a:p>
            <a:pPr marL="355600" marR="109855" indent="-342900">
              <a:lnSpc>
                <a:spcPct val="114999"/>
              </a:lnSpc>
              <a:spcBef>
                <a:spcPts val="5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spc="-20" dirty="0">
                <a:latin typeface="Times New Roman"/>
                <a:cs typeface="Times New Roman"/>
              </a:rPr>
              <a:t>комплексность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использования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всех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доступных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необходимых реабилитационных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мероприятий,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430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индивидуализация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программы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реабилитации,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dirty="0">
                <a:latin typeface="Times New Roman"/>
                <a:cs typeface="Times New Roman"/>
              </a:rPr>
              <a:t>этапность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реабилитации,</a:t>
            </a:r>
            <a:endParaRPr sz="2400">
              <a:latin typeface="Times New Roman"/>
              <a:cs typeface="Times New Roman"/>
            </a:endParaRPr>
          </a:p>
          <a:p>
            <a:pPr marL="355600" marR="57150" indent="-342900">
              <a:lnSpc>
                <a:spcPct val="114999"/>
              </a:lnSpc>
              <a:buFont typeface="Wingdings"/>
              <a:buChar char=""/>
              <a:tabLst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непрерывность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преемственность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протяжении </a:t>
            </a:r>
            <a:r>
              <a:rPr sz="2400" b="1" dirty="0">
                <a:latin typeface="Times New Roman"/>
                <a:cs typeface="Times New Roman"/>
              </a:rPr>
              <a:t>всех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этапов реабилитации,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434"/>
              </a:spcBef>
              <a:buFont typeface="Wingdings"/>
              <a:buChar char=""/>
              <a:tabLst>
                <a:tab pos="354965" algn="l"/>
              </a:tabLst>
            </a:pPr>
            <a:r>
              <a:rPr sz="2400" b="1" dirty="0">
                <a:latin typeface="Times New Roman"/>
                <a:cs typeface="Times New Roman"/>
              </a:rPr>
              <a:t>социальная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направленность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реабилитационных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мероприятий,</a:t>
            </a:r>
            <a:endParaRPr sz="2400">
              <a:latin typeface="Times New Roman"/>
              <a:cs typeface="Times New Roman"/>
            </a:endParaRPr>
          </a:p>
          <a:p>
            <a:pPr marL="355600" marR="609600" indent="-342900">
              <a:lnSpc>
                <a:spcPct val="114999"/>
              </a:lnSpc>
              <a:buFont typeface="Wingdings"/>
              <a:buChar char=""/>
              <a:tabLst>
                <a:tab pos="35560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использование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методов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контроля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адекватности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нагрузок</a:t>
            </a:r>
            <a:r>
              <a:rPr sz="2400" b="1" spc="-12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и </a:t>
            </a:r>
            <a:r>
              <a:rPr sz="2400" b="1" spc="-10" dirty="0">
                <a:latin typeface="Times New Roman"/>
                <a:cs typeface="Times New Roman"/>
              </a:rPr>
              <a:t>эффективности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реабилитации.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12184" y="628269"/>
            <a:ext cx="5191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9120" algn="l"/>
              </a:tabLst>
            </a:pPr>
            <a:r>
              <a:rPr spc="-25" dirty="0"/>
              <a:t>НОРМАТИВНО</a:t>
            </a:r>
            <a:r>
              <a:rPr spc="-35" dirty="0"/>
              <a:t> </a:t>
            </a:r>
            <a:r>
              <a:rPr dirty="0"/>
              <a:t>–</a:t>
            </a:r>
            <a:r>
              <a:rPr spc="-20" dirty="0"/>
              <a:t> </a:t>
            </a:r>
            <a:r>
              <a:rPr spc="-10" dirty="0"/>
              <a:t>ПРАВОВАЯ</a:t>
            </a:r>
            <a:r>
              <a:rPr dirty="0"/>
              <a:t>	</a:t>
            </a:r>
            <a:r>
              <a:rPr spc="-20" dirty="0"/>
              <a:t>БАЗА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86305" y="1274826"/>
            <a:ext cx="9846310" cy="4561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5"/>
              </a:spcBef>
              <a:buClr>
                <a:srgbClr val="A42F0F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Приказ</a:t>
            </a:r>
            <a:r>
              <a:rPr sz="2000" b="1" spc="17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Министерства</a:t>
            </a:r>
            <a:r>
              <a:rPr sz="2000" b="1" spc="17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здравоохранения</a:t>
            </a:r>
            <a:r>
              <a:rPr sz="2000" b="1" spc="17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Российской</a:t>
            </a:r>
            <a:r>
              <a:rPr sz="2000" b="1" spc="18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Федерации</a:t>
            </a:r>
            <a:r>
              <a:rPr sz="2000" b="1" spc="17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от</a:t>
            </a:r>
            <a:r>
              <a:rPr sz="2000" b="1" spc="17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31</a:t>
            </a:r>
            <a:r>
              <a:rPr sz="2000" b="1" spc="175" dirty="0">
                <a:latin typeface="Times New Roman"/>
                <a:cs typeface="Times New Roman"/>
              </a:rPr>
              <a:t>  </a:t>
            </a:r>
            <a:r>
              <a:rPr sz="2000" b="1" spc="-20" dirty="0">
                <a:latin typeface="Times New Roman"/>
                <a:cs typeface="Times New Roman"/>
              </a:rPr>
              <a:t>июля </a:t>
            </a:r>
            <a:r>
              <a:rPr sz="2000" b="1" dirty="0">
                <a:latin typeface="Times New Roman"/>
                <a:cs typeface="Times New Roman"/>
              </a:rPr>
              <a:t>2020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года</a:t>
            </a:r>
            <a:r>
              <a:rPr sz="2000" b="1" spc="459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№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788н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«Порядок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организации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медицинской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реабилитации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взрослым».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2205"/>
              </a:spcBef>
              <a:buClr>
                <a:srgbClr val="A42F0F"/>
              </a:buClr>
              <a:buFont typeface="Wingdings"/>
              <a:buChar char=""/>
              <a:tabLst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Приказ</a:t>
            </a:r>
            <a:r>
              <a:rPr sz="2000" b="1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Министерства</a:t>
            </a:r>
            <a:r>
              <a:rPr sz="2000" b="1" spc="4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здравоохранения</a:t>
            </a:r>
            <a:r>
              <a:rPr sz="2000" b="1" spc="3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РФ</a:t>
            </a:r>
            <a:r>
              <a:rPr sz="2000" b="1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от</a:t>
            </a:r>
            <a:r>
              <a:rPr sz="2000" b="1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7</a:t>
            </a:r>
            <a:r>
              <a:rPr sz="2000" b="1" spc="3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ноября</a:t>
            </a:r>
            <a:r>
              <a:rPr sz="2000" b="1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2022</a:t>
            </a:r>
            <a:r>
              <a:rPr sz="2000" b="1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года</a:t>
            </a:r>
            <a:r>
              <a:rPr sz="2000" b="1" spc="3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№</a:t>
            </a:r>
            <a:r>
              <a:rPr sz="2000" b="1" spc="3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727н</a:t>
            </a:r>
            <a:r>
              <a:rPr sz="2000" b="1" spc="39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«О </a:t>
            </a:r>
            <a:r>
              <a:rPr sz="2000" b="1" dirty="0">
                <a:latin typeface="Times New Roman"/>
                <a:cs typeface="Times New Roman"/>
              </a:rPr>
              <a:t>внесении</a:t>
            </a:r>
            <a:r>
              <a:rPr sz="2000" b="1" spc="39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изменений</a:t>
            </a:r>
            <a:r>
              <a:rPr sz="2000" b="1" spc="40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39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Порядок</a:t>
            </a:r>
            <a:r>
              <a:rPr sz="2000" b="1" spc="39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организации</a:t>
            </a:r>
            <a:r>
              <a:rPr sz="2000" b="1" spc="40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медицинской</a:t>
            </a:r>
            <a:r>
              <a:rPr sz="2000" b="1" spc="400" dirty="0">
                <a:latin typeface="Times New Roman"/>
                <a:cs typeface="Times New Roman"/>
              </a:rPr>
              <a:t>  </a:t>
            </a:r>
            <a:r>
              <a:rPr sz="2000" b="1" spc="-10" dirty="0">
                <a:latin typeface="Times New Roman"/>
                <a:cs typeface="Times New Roman"/>
              </a:rPr>
              <a:t>реабилитации </a:t>
            </a:r>
            <a:r>
              <a:rPr sz="2000" b="1" dirty="0">
                <a:latin typeface="Times New Roman"/>
                <a:cs typeface="Times New Roman"/>
              </a:rPr>
              <a:t>взрослых,</a:t>
            </a:r>
            <a:r>
              <a:rPr sz="2000" b="1" spc="2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утвержденный</a:t>
            </a:r>
            <a:r>
              <a:rPr sz="2000" b="1" spc="2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приказом</a:t>
            </a:r>
            <a:r>
              <a:rPr sz="2000" b="1" spc="2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Министерства</a:t>
            </a:r>
            <a:r>
              <a:rPr sz="2000" b="1" spc="3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здравоохранения</a:t>
            </a:r>
            <a:r>
              <a:rPr sz="2000" b="1" spc="29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Российской </a:t>
            </a:r>
            <a:r>
              <a:rPr sz="2000" b="1" dirty="0">
                <a:latin typeface="Times New Roman"/>
                <a:cs typeface="Times New Roman"/>
              </a:rPr>
              <a:t>Федерации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от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31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июля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2020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года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№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788н».</a:t>
            </a:r>
            <a:endParaRPr sz="2000">
              <a:latin typeface="Times New Roman"/>
              <a:cs typeface="Times New Roman"/>
            </a:endParaRPr>
          </a:p>
          <a:p>
            <a:pPr marL="370205" marR="183515" indent="-358140" algn="just">
              <a:lnSpc>
                <a:spcPct val="100000"/>
              </a:lnSpc>
              <a:spcBef>
                <a:spcPts val="2045"/>
              </a:spcBef>
              <a:buFont typeface="Wingdings"/>
              <a:buChar char=""/>
              <a:tabLst>
                <a:tab pos="370205" algn="l"/>
              </a:tabLst>
            </a:pPr>
            <a:r>
              <a:rPr sz="2000" b="1" dirty="0">
                <a:latin typeface="Times New Roman"/>
                <a:cs typeface="Times New Roman"/>
              </a:rPr>
              <a:t>Приказ</a:t>
            </a:r>
            <a:r>
              <a:rPr sz="2000" b="1" spc="10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Министерства</a:t>
            </a:r>
            <a:r>
              <a:rPr sz="2000" b="1" spc="11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здравоохранения</a:t>
            </a:r>
            <a:r>
              <a:rPr sz="2000" b="1" spc="10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РФ</a:t>
            </a:r>
            <a:r>
              <a:rPr sz="2000" b="1" spc="10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от</a:t>
            </a:r>
            <a:r>
              <a:rPr sz="2000" b="1" spc="10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19.02.2022</a:t>
            </a:r>
            <a:r>
              <a:rPr sz="2000" b="1" spc="11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года</a:t>
            </a:r>
            <a:r>
              <a:rPr sz="2000" b="1" spc="11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№</a:t>
            </a:r>
            <a:r>
              <a:rPr sz="2000" b="1" spc="9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116</a:t>
            </a:r>
            <a:r>
              <a:rPr sz="2000" b="1" spc="95" dirty="0">
                <a:latin typeface="Times New Roman"/>
                <a:cs typeface="Times New Roman"/>
              </a:rPr>
              <a:t>  </a:t>
            </a:r>
            <a:r>
              <a:rPr sz="2000" b="1" spc="-25" dirty="0">
                <a:latin typeface="Times New Roman"/>
                <a:cs typeface="Times New Roman"/>
              </a:rPr>
              <a:t>«Об </a:t>
            </a:r>
            <a:r>
              <a:rPr sz="2000" b="1" dirty="0">
                <a:latin typeface="Times New Roman"/>
                <a:cs typeface="Times New Roman"/>
              </a:rPr>
              <a:t>утверждении</a:t>
            </a:r>
            <a:r>
              <a:rPr sz="2000" b="1" spc="16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Порядка</a:t>
            </a:r>
            <a:r>
              <a:rPr sz="2000" b="1" spc="170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оказания</a:t>
            </a:r>
            <a:r>
              <a:rPr sz="2000" b="1" spc="17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медицинской</a:t>
            </a:r>
            <a:r>
              <a:rPr sz="2000" b="1" spc="17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помощи</a:t>
            </a:r>
            <a:r>
              <a:rPr sz="2000" b="1" spc="16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населению</a:t>
            </a:r>
            <a:r>
              <a:rPr sz="2000" b="1" spc="170" dirty="0">
                <a:latin typeface="Times New Roman"/>
                <a:cs typeface="Times New Roman"/>
              </a:rPr>
              <a:t>   </a:t>
            </a:r>
            <a:r>
              <a:rPr sz="2000" b="1" spc="-25" dirty="0">
                <a:latin typeface="Times New Roman"/>
                <a:cs typeface="Times New Roman"/>
              </a:rPr>
              <a:t>при </a:t>
            </a:r>
            <a:r>
              <a:rPr sz="2000" b="1" dirty="0">
                <a:latin typeface="Times New Roman"/>
                <a:cs typeface="Times New Roman"/>
              </a:rPr>
              <a:t>онкологических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заболеваниях».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5"/>
              </a:spcBef>
              <a:buFont typeface="Wingdings"/>
              <a:buChar char=""/>
            </a:pPr>
            <a:endParaRPr sz="2000">
              <a:latin typeface="Times New Roman"/>
              <a:cs typeface="Times New Roman"/>
            </a:endParaRPr>
          </a:p>
          <a:p>
            <a:pPr marL="355600" marR="183515" indent="-342900" algn="just">
              <a:lnSpc>
                <a:spcPct val="10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000" b="1" dirty="0">
                <a:latin typeface="Times New Roman"/>
                <a:cs typeface="Times New Roman"/>
              </a:rPr>
              <a:t>Приказ</a:t>
            </a:r>
            <a:r>
              <a:rPr sz="2000" b="1" spc="20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Министерства</a:t>
            </a:r>
            <a:r>
              <a:rPr sz="2000" b="1" spc="2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здравоохранения</a:t>
            </a:r>
            <a:r>
              <a:rPr sz="2000" b="1" spc="20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Самарской</a:t>
            </a:r>
            <a:r>
              <a:rPr sz="2000" b="1" spc="20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области</a:t>
            </a:r>
            <a:r>
              <a:rPr sz="2000" b="1" spc="2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от</a:t>
            </a:r>
            <a:r>
              <a:rPr sz="2000" b="1" spc="2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26</a:t>
            </a:r>
            <a:r>
              <a:rPr sz="2000" b="1" spc="20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ноября</a:t>
            </a:r>
            <a:r>
              <a:rPr sz="2000" b="1" spc="21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2021 </a:t>
            </a:r>
            <a:r>
              <a:rPr sz="2000" b="1" dirty="0">
                <a:latin typeface="Times New Roman"/>
                <a:cs typeface="Times New Roman"/>
              </a:rPr>
              <a:t>года</a:t>
            </a:r>
            <a:r>
              <a:rPr sz="2000" b="1" spc="3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№</a:t>
            </a:r>
            <a:r>
              <a:rPr sz="2000" b="1" spc="3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1539</a:t>
            </a:r>
            <a:r>
              <a:rPr sz="2000" b="1" spc="3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«О</a:t>
            </a:r>
            <a:r>
              <a:rPr sz="2000" b="1" spc="3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совершенствовании</a:t>
            </a:r>
            <a:r>
              <a:rPr sz="2000" b="1" spc="3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организации</a:t>
            </a:r>
            <a:r>
              <a:rPr sz="2000" b="1" spc="3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медицинской</a:t>
            </a:r>
            <a:r>
              <a:rPr sz="2000" b="1" spc="3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реабилитации </a:t>
            </a:r>
            <a:r>
              <a:rPr sz="2000" b="1" dirty="0">
                <a:latin typeface="Times New Roman"/>
                <a:cs typeface="Times New Roman"/>
              </a:rPr>
              <a:t>взрослого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населения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Самарской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области».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78252" y="261365"/>
            <a:ext cx="8338058" cy="47371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17901" y="5475744"/>
            <a:ext cx="2081530" cy="899160"/>
          </a:xfrm>
          <a:prstGeom prst="rect">
            <a:avLst/>
          </a:prstGeom>
          <a:solidFill>
            <a:srgbClr val="C6D2B7"/>
          </a:solidFill>
          <a:ln w="15875">
            <a:solidFill>
              <a:srgbClr val="781F09"/>
            </a:solidFill>
          </a:ln>
        </p:spPr>
        <p:txBody>
          <a:bodyPr vert="horz" wrap="square" lIns="0" tIns="129540" rIns="0" bIns="0" rtlCol="0">
            <a:spAutoFit/>
          </a:bodyPr>
          <a:lstStyle/>
          <a:p>
            <a:pPr marL="446405" marR="398780" indent="-163830">
              <a:lnSpc>
                <a:spcPct val="100000"/>
              </a:lnSpc>
              <a:spcBef>
                <a:spcPts val="1020"/>
              </a:spcBef>
            </a:pPr>
            <a:r>
              <a:rPr sz="1400" spc="-10" dirty="0">
                <a:latin typeface="Times New Roman"/>
                <a:cs typeface="Times New Roman"/>
              </a:rPr>
              <a:t>Отделение ранней медицинской реабилитации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13883" y="5508904"/>
            <a:ext cx="2131060" cy="881380"/>
          </a:xfrm>
          <a:prstGeom prst="rect">
            <a:avLst/>
          </a:prstGeom>
          <a:solidFill>
            <a:srgbClr val="C6D2B7"/>
          </a:solidFill>
          <a:ln w="15875">
            <a:solidFill>
              <a:srgbClr val="781F09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marL="80645" marR="143510" algn="ctr">
              <a:lnSpc>
                <a:spcPct val="100000"/>
              </a:lnSpc>
              <a:spcBef>
                <a:spcPts val="545"/>
              </a:spcBef>
            </a:pPr>
            <a:r>
              <a:rPr sz="1400" dirty="0">
                <a:latin typeface="Times New Roman"/>
                <a:cs typeface="Times New Roman"/>
              </a:rPr>
              <a:t>Стационарное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отделение медицинской</a:t>
            </a:r>
            <a:endParaRPr sz="1400">
              <a:latin typeface="Times New Roman"/>
              <a:cs typeface="Times New Roman"/>
            </a:endParaRPr>
          </a:p>
          <a:p>
            <a:pPr marR="17145" algn="ctr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реабилитации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58885" y="5499938"/>
            <a:ext cx="2089150" cy="875030"/>
          </a:xfrm>
          <a:prstGeom prst="rect">
            <a:avLst/>
          </a:prstGeom>
          <a:solidFill>
            <a:srgbClr val="C6D2B7"/>
          </a:solidFill>
          <a:ln w="15875">
            <a:solidFill>
              <a:srgbClr val="781F09"/>
            </a:solidFill>
          </a:ln>
        </p:spPr>
        <p:txBody>
          <a:bodyPr vert="horz" wrap="square" lIns="0" tIns="24765" rIns="0" bIns="0" rtlCol="0">
            <a:spAutoFit/>
          </a:bodyPr>
          <a:lstStyle/>
          <a:p>
            <a:pPr marL="92710" marR="84455" algn="ctr">
              <a:lnSpc>
                <a:spcPct val="107100"/>
              </a:lnSpc>
              <a:spcBef>
                <a:spcPts val="195"/>
              </a:spcBef>
            </a:pPr>
            <a:r>
              <a:rPr sz="1400" spc="-20" dirty="0">
                <a:latin typeface="Times New Roman"/>
                <a:cs typeface="Times New Roman"/>
              </a:rPr>
              <a:t>Амбулаторное</a:t>
            </a:r>
            <a:r>
              <a:rPr sz="1400" spc="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отделение медицинской</a:t>
            </a:r>
            <a:endParaRPr sz="1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20"/>
              </a:spcBef>
            </a:pPr>
            <a:r>
              <a:rPr sz="1400" spc="-10" dirty="0">
                <a:latin typeface="Times New Roman"/>
                <a:cs typeface="Times New Roman"/>
              </a:rPr>
              <a:t>реабилитации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98596" y="4644135"/>
            <a:ext cx="5862320" cy="855980"/>
          </a:xfrm>
          <a:custGeom>
            <a:avLst/>
            <a:gdLst/>
            <a:ahLst/>
            <a:cxnLst/>
            <a:rect l="l" t="t" r="r" b="b"/>
            <a:pathLst>
              <a:path w="5862320" h="855979">
                <a:moveTo>
                  <a:pt x="5862320" y="827405"/>
                </a:moveTo>
                <a:lnTo>
                  <a:pt x="5851118" y="817245"/>
                </a:lnTo>
                <a:lnTo>
                  <a:pt x="5799201" y="770128"/>
                </a:lnTo>
                <a:lnTo>
                  <a:pt x="5790641" y="800595"/>
                </a:lnTo>
                <a:lnTo>
                  <a:pt x="2951416" y="1930"/>
                </a:lnTo>
                <a:lnTo>
                  <a:pt x="2950756" y="1574"/>
                </a:lnTo>
                <a:lnTo>
                  <a:pt x="2949956" y="762"/>
                </a:lnTo>
                <a:lnTo>
                  <a:pt x="2949308" y="762"/>
                </a:lnTo>
                <a:lnTo>
                  <a:pt x="2948178" y="127"/>
                </a:lnTo>
                <a:lnTo>
                  <a:pt x="2946577" y="546"/>
                </a:lnTo>
                <a:lnTo>
                  <a:pt x="2944749" y="0"/>
                </a:lnTo>
                <a:lnTo>
                  <a:pt x="2943466" y="762"/>
                </a:lnTo>
                <a:lnTo>
                  <a:pt x="2942971" y="762"/>
                </a:lnTo>
                <a:lnTo>
                  <a:pt x="2942145" y="1549"/>
                </a:lnTo>
                <a:lnTo>
                  <a:pt x="2941523" y="1917"/>
                </a:lnTo>
                <a:lnTo>
                  <a:pt x="71716" y="798093"/>
                </a:lnTo>
                <a:lnTo>
                  <a:pt x="63246" y="767461"/>
                </a:lnTo>
                <a:lnTo>
                  <a:pt x="0" y="824611"/>
                </a:lnTo>
                <a:lnTo>
                  <a:pt x="83566" y="840867"/>
                </a:lnTo>
                <a:lnTo>
                  <a:pt x="76276" y="814578"/>
                </a:lnTo>
                <a:lnTo>
                  <a:pt x="75095" y="810298"/>
                </a:lnTo>
                <a:lnTo>
                  <a:pt x="2940050" y="15494"/>
                </a:lnTo>
                <a:lnTo>
                  <a:pt x="2940050" y="779653"/>
                </a:lnTo>
                <a:lnTo>
                  <a:pt x="2908300" y="779653"/>
                </a:lnTo>
                <a:lnTo>
                  <a:pt x="2946400" y="855853"/>
                </a:lnTo>
                <a:lnTo>
                  <a:pt x="2974975" y="798703"/>
                </a:lnTo>
                <a:lnTo>
                  <a:pt x="2984500" y="779653"/>
                </a:lnTo>
                <a:lnTo>
                  <a:pt x="2952750" y="779653"/>
                </a:lnTo>
                <a:lnTo>
                  <a:pt x="2952750" y="15468"/>
                </a:lnTo>
                <a:lnTo>
                  <a:pt x="5787187" y="812914"/>
                </a:lnTo>
                <a:lnTo>
                  <a:pt x="5778627" y="843407"/>
                </a:lnTo>
                <a:lnTo>
                  <a:pt x="5862320" y="827405"/>
                </a:lnTo>
                <a:close/>
              </a:path>
            </a:pathLst>
          </a:custGeom>
          <a:solidFill>
            <a:srgbClr val="9D2C0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28825" y="328587"/>
            <a:ext cx="9626219" cy="619620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6367" y="499364"/>
            <a:ext cx="8728075" cy="5850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635" marR="491490" indent="-106553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АЛГОРИТМ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ДЕЙСТВИЙ</a:t>
            </a:r>
            <a:r>
              <a:rPr sz="24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ПРИ</a:t>
            </a:r>
            <a:r>
              <a:rPr sz="24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ОСУЩЕСТВЛЕНИИ МЕДИЦИНСКОЙ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РЕАБИЛИТАЦИИ</a:t>
            </a:r>
            <a:endParaRPr sz="2400">
              <a:latin typeface="Times New Roman"/>
              <a:cs typeface="Times New Roman"/>
            </a:endParaRPr>
          </a:p>
          <a:p>
            <a:pPr marL="354330" marR="5080" indent="-342265" algn="just">
              <a:lnSpc>
                <a:spcPct val="150000"/>
              </a:lnSpc>
              <a:spcBef>
                <a:spcPts val="1215"/>
              </a:spcBef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Медицинская</a:t>
            </a:r>
            <a:r>
              <a:rPr sz="2400" b="1" spc="42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реабилитация</a:t>
            </a:r>
            <a:r>
              <a:rPr sz="2400" b="1" spc="434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взрослых</a:t>
            </a:r>
            <a:r>
              <a:rPr sz="2400" b="1" spc="434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на</a:t>
            </a:r>
            <a:r>
              <a:rPr sz="2400" b="1" spc="42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всех</a:t>
            </a:r>
            <a:r>
              <a:rPr sz="2400" b="1" spc="430" dirty="0">
                <a:latin typeface="Times New Roman"/>
                <a:cs typeface="Times New Roman"/>
              </a:rPr>
              <a:t>  </a:t>
            </a:r>
            <a:r>
              <a:rPr sz="2400" b="1" spc="-10" dirty="0">
                <a:latin typeface="Times New Roman"/>
                <a:cs typeface="Times New Roman"/>
              </a:rPr>
              <a:t>этапах 	</a:t>
            </a:r>
            <a:r>
              <a:rPr sz="2400" b="1" dirty="0">
                <a:latin typeface="Times New Roman"/>
                <a:cs typeface="Times New Roman"/>
              </a:rPr>
              <a:t>осуществляется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мультидисциплинарной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реабилитационной 	</a:t>
            </a:r>
            <a:r>
              <a:rPr sz="2400" b="1" dirty="0">
                <a:latin typeface="Times New Roman"/>
                <a:cs typeface="Times New Roman"/>
              </a:rPr>
              <a:t>командой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(далее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-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МДРК),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организованной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в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соответствии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с 	</a:t>
            </a:r>
            <a:r>
              <a:rPr sz="2400" b="1" dirty="0">
                <a:latin typeface="Times New Roman"/>
                <a:cs typeface="Times New Roman"/>
              </a:rPr>
              <a:t>Порядком</a:t>
            </a:r>
            <a:r>
              <a:rPr sz="2400" b="1" spc="550" dirty="0">
                <a:latin typeface="Times New Roman"/>
                <a:cs typeface="Times New Roman"/>
              </a:rPr>
              <a:t>   </a:t>
            </a:r>
            <a:r>
              <a:rPr sz="2400" b="1" dirty="0">
                <a:latin typeface="Times New Roman"/>
                <a:cs typeface="Times New Roman"/>
              </a:rPr>
              <a:t>организации</a:t>
            </a:r>
            <a:r>
              <a:rPr sz="2400" b="1" spc="550" dirty="0">
                <a:latin typeface="Times New Roman"/>
                <a:cs typeface="Times New Roman"/>
              </a:rPr>
              <a:t>   </a:t>
            </a:r>
            <a:r>
              <a:rPr sz="2400" b="1" dirty="0">
                <a:latin typeface="Times New Roman"/>
                <a:cs typeface="Times New Roman"/>
              </a:rPr>
              <a:t>медицинской</a:t>
            </a:r>
            <a:r>
              <a:rPr sz="2400" b="1" spc="555" dirty="0">
                <a:latin typeface="Times New Roman"/>
                <a:cs typeface="Times New Roman"/>
              </a:rPr>
              <a:t>   </a:t>
            </a:r>
            <a:r>
              <a:rPr sz="2400" b="1" spc="-10" dirty="0">
                <a:latin typeface="Times New Roman"/>
                <a:cs typeface="Times New Roman"/>
              </a:rPr>
              <a:t>реабилитации 	</a:t>
            </a:r>
            <a:r>
              <a:rPr sz="2400" b="1" dirty="0">
                <a:latin typeface="Times New Roman"/>
                <a:cs typeface="Times New Roman"/>
              </a:rPr>
              <a:t>взрослых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от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31.07.2020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№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788н.</a:t>
            </a:r>
            <a:endParaRPr sz="2400">
              <a:latin typeface="Times New Roman"/>
              <a:cs typeface="Times New Roman"/>
            </a:endParaRPr>
          </a:p>
          <a:p>
            <a:pPr marL="354330" marR="5715" indent="-342265" algn="just">
              <a:lnSpc>
                <a:spcPct val="150000"/>
              </a:lnSpc>
              <a:buFont typeface="Wingdings"/>
              <a:buChar char=""/>
              <a:tabLst>
                <a:tab pos="355600" algn="l"/>
              </a:tabLst>
            </a:pPr>
            <a:r>
              <a:rPr sz="2400" b="1" dirty="0">
                <a:latin typeface="Times New Roman"/>
                <a:cs typeface="Times New Roman"/>
              </a:rPr>
              <a:t>Для</a:t>
            </a:r>
            <a:r>
              <a:rPr sz="2400" b="1" spc="360" dirty="0">
                <a:latin typeface="Times New Roman"/>
                <a:cs typeface="Times New Roman"/>
              </a:rPr>
              <a:t>    </a:t>
            </a:r>
            <a:r>
              <a:rPr sz="2400" b="1" dirty="0">
                <a:latin typeface="Times New Roman"/>
                <a:cs typeface="Times New Roman"/>
              </a:rPr>
              <a:t>определения</a:t>
            </a:r>
            <a:r>
              <a:rPr sz="2400" b="1" spc="370" dirty="0">
                <a:latin typeface="Times New Roman"/>
                <a:cs typeface="Times New Roman"/>
              </a:rPr>
              <a:t>    </a:t>
            </a:r>
            <a:r>
              <a:rPr sz="2400" b="1" dirty="0">
                <a:latin typeface="Times New Roman"/>
                <a:cs typeface="Times New Roman"/>
              </a:rPr>
              <a:t>индивидуальной</a:t>
            </a:r>
            <a:r>
              <a:rPr sz="2400" b="1" spc="370" dirty="0">
                <a:latin typeface="Times New Roman"/>
                <a:cs typeface="Times New Roman"/>
              </a:rPr>
              <a:t>    </a:t>
            </a:r>
            <a:r>
              <a:rPr sz="2400" b="1" spc="-10" dirty="0">
                <a:latin typeface="Times New Roman"/>
                <a:cs typeface="Times New Roman"/>
              </a:rPr>
              <a:t>маршрутизации 	</a:t>
            </a:r>
            <a:r>
              <a:rPr sz="2400" b="1" dirty="0">
                <a:latin typeface="Times New Roman"/>
                <a:cs typeface="Times New Roman"/>
              </a:rPr>
              <a:t>пациента</a:t>
            </a:r>
            <a:r>
              <a:rPr sz="2400" b="1" spc="8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при</a:t>
            </a:r>
            <a:r>
              <a:rPr sz="2400" b="1" spc="7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реализации</a:t>
            </a:r>
            <a:r>
              <a:rPr sz="2400" b="1" spc="80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мероприятий</a:t>
            </a:r>
            <a:r>
              <a:rPr sz="2400" b="1" spc="75" dirty="0">
                <a:latin typeface="Times New Roman"/>
                <a:cs typeface="Times New Roman"/>
              </a:rPr>
              <a:t> 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70" dirty="0">
                <a:latin typeface="Times New Roman"/>
                <a:cs typeface="Times New Roman"/>
              </a:rPr>
              <a:t>  </a:t>
            </a:r>
            <a:r>
              <a:rPr sz="2400" b="1" spc="-10" dirty="0">
                <a:latin typeface="Times New Roman"/>
                <a:cs typeface="Times New Roman"/>
              </a:rPr>
              <a:t>медицинской 	</a:t>
            </a:r>
            <a:r>
              <a:rPr sz="2400" b="1" dirty="0">
                <a:latin typeface="Times New Roman"/>
                <a:cs typeface="Times New Roman"/>
              </a:rPr>
              <a:t>реабилитации,</a:t>
            </a:r>
            <a:r>
              <a:rPr sz="2400" b="1" spc="235" dirty="0">
                <a:latin typeface="Times New Roman"/>
                <a:cs typeface="Times New Roman"/>
              </a:rPr>
              <a:t>   </a:t>
            </a:r>
            <a:r>
              <a:rPr sz="2400" b="1" dirty="0">
                <a:latin typeface="Times New Roman"/>
                <a:cs typeface="Times New Roman"/>
              </a:rPr>
              <a:t>применяется</a:t>
            </a:r>
            <a:r>
              <a:rPr sz="2400" b="1" spc="235" dirty="0">
                <a:latin typeface="Times New Roman"/>
                <a:cs typeface="Times New Roman"/>
              </a:rPr>
              <a:t>   </a:t>
            </a:r>
            <a:r>
              <a:rPr sz="2400" b="1" dirty="0">
                <a:latin typeface="Times New Roman"/>
                <a:cs typeface="Times New Roman"/>
              </a:rPr>
              <a:t>шкала</a:t>
            </a:r>
            <a:r>
              <a:rPr sz="2400" b="1" spc="235" dirty="0">
                <a:latin typeface="Times New Roman"/>
                <a:cs typeface="Times New Roman"/>
              </a:rPr>
              <a:t>   </a:t>
            </a:r>
            <a:r>
              <a:rPr sz="2400" b="1" spc="-10" dirty="0">
                <a:latin typeface="Times New Roman"/>
                <a:cs typeface="Times New Roman"/>
              </a:rPr>
              <a:t>реабилитационной 	маршрутизации.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7042" y="462737"/>
            <a:ext cx="98259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МУЛЬТИДИСЦИПЛИНАРНАЯ</a:t>
            </a:r>
            <a:r>
              <a:rPr spc="-75" dirty="0"/>
              <a:t> </a:t>
            </a:r>
            <a:r>
              <a:rPr spc="-10" dirty="0"/>
              <a:t>РЕАБИЛИТАЦИОННАЯ</a:t>
            </a:r>
            <a:r>
              <a:rPr spc="-90" dirty="0"/>
              <a:t> </a:t>
            </a:r>
            <a:r>
              <a:rPr spc="-10" dirty="0"/>
              <a:t>КОМАНДА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80915" y="2877311"/>
            <a:ext cx="1040866" cy="162140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76673" y="1207223"/>
            <a:ext cx="1722754" cy="112589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822315" y="1036319"/>
            <a:ext cx="2326640" cy="4554220"/>
            <a:chOff x="5822315" y="1036319"/>
            <a:chExt cx="2326640" cy="455422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22315" y="2422372"/>
              <a:ext cx="967727" cy="31681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05345" y="2906521"/>
              <a:ext cx="1040866" cy="162140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25946" y="1036319"/>
              <a:ext cx="1722754" cy="1296797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393560" y="1382725"/>
            <a:ext cx="17722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Инструктор-методист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лечебной</a:t>
            </a:r>
            <a:r>
              <a:rPr sz="1200" b="1" spc="-3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физкультуре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00194" y="1375917"/>
            <a:ext cx="1236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0025" marR="5080" indent="-18796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Врач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лечебной физкультуре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472817" y="1815719"/>
            <a:ext cx="1722755" cy="129679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78760" y="3283839"/>
            <a:ext cx="1722755" cy="129679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30245" y="4875682"/>
            <a:ext cx="1722755" cy="1296796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4519803" y="1977008"/>
            <a:ext cx="5560060" cy="4661535"/>
            <a:chOff x="4519803" y="1977008"/>
            <a:chExt cx="5560060" cy="466153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29476" y="5494604"/>
              <a:ext cx="1722754" cy="11438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046212" y="4566564"/>
              <a:ext cx="1722754" cy="12967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56727" y="3134486"/>
              <a:ext cx="1722754" cy="12967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90764" y="1977008"/>
              <a:ext cx="1722754" cy="129679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19803" y="5341619"/>
              <a:ext cx="1722754" cy="1296797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895345" y="2037079"/>
            <a:ext cx="9556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478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Лечащий </a:t>
            </a:r>
            <a:r>
              <a:rPr sz="1200" b="1" spc="-20" dirty="0">
                <a:latin typeface="Times New Roman"/>
                <a:cs typeface="Times New Roman"/>
              </a:rPr>
              <a:t>врач-</a:t>
            </a:r>
            <a:r>
              <a:rPr sz="1200" b="1" spc="-10" dirty="0">
                <a:latin typeface="Times New Roman"/>
                <a:cs typeface="Times New Roman"/>
              </a:rPr>
              <a:t>онколог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09520" y="3423665"/>
            <a:ext cx="12604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Логопед</a:t>
            </a:r>
            <a:r>
              <a:rPr sz="1200" b="1" spc="-4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(1,3этап), гастроэнтеролог, дерматолог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026791" y="5072633"/>
            <a:ext cx="1129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Times New Roman"/>
                <a:cs typeface="Times New Roman"/>
              </a:rPr>
              <a:t>Врач-</a:t>
            </a:r>
            <a:r>
              <a:rPr sz="1200" b="1" spc="-10" dirty="0">
                <a:latin typeface="Times New Roman"/>
                <a:cs typeface="Times New Roman"/>
              </a:rPr>
              <a:t>хирург (стоматерапевт) (1,3-</a:t>
            </a:r>
            <a:r>
              <a:rPr sz="1200" b="1" dirty="0">
                <a:latin typeface="Times New Roman"/>
                <a:cs typeface="Times New Roman"/>
              </a:rPr>
              <a:t>й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этап)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76953" y="5781547"/>
            <a:ext cx="16097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Психотерапевт,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медицинский</a:t>
            </a:r>
            <a:r>
              <a:rPr sz="1200" b="1" spc="-7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психолог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76947" y="5768746"/>
            <a:ext cx="1035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Терапевт </a:t>
            </a:r>
            <a:r>
              <a:rPr sz="1200" b="1" dirty="0">
                <a:latin typeface="Times New Roman"/>
                <a:cs typeface="Times New Roman"/>
              </a:rPr>
              <a:t>(кабинет</a:t>
            </a:r>
            <a:r>
              <a:rPr sz="1200" b="1" spc="-75" dirty="0">
                <a:latin typeface="Times New Roman"/>
                <a:cs typeface="Times New Roman"/>
              </a:rPr>
              <a:t> </a:t>
            </a:r>
            <a:r>
              <a:rPr sz="1200" b="1" spc="-20" dirty="0">
                <a:latin typeface="Times New Roman"/>
                <a:cs typeface="Times New Roman"/>
              </a:rPr>
              <a:t>ГБО) </a:t>
            </a:r>
            <a:r>
              <a:rPr sz="1200" b="1" spc="-10" dirty="0">
                <a:latin typeface="Times New Roman"/>
                <a:cs typeface="Times New Roman"/>
              </a:rPr>
              <a:t>(1,3-</a:t>
            </a:r>
            <a:r>
              <a:rPr sz="1200" b="1" dirty="0">
                <a:latin typeface="Times New Roman"/>
                <a:cs typeface="Times New Roman"/>
              </a:rPr>
              <a:t>й</a:t>
            </a:r>
            <a:r>
              <a:rPr sz="1200" b="1" spc="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этап)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99246" y="4814773"/>
            <a:ext cx="14547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Медицинская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сестра</a:t>
            </a: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физиотерапии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492490" y="3599815"/>
            <a:ext cx="1522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Times New Roman"/>
                <a:cs typeface="Times New Roman"/>
              </a:rPr>
              <a:t>Врач</a:t>
            </a:r>
            <a:r>
              <a:rPr sz="1200" b="1" spc="-4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-</a:t>
            </a:r>
            <a:r>
              <a:rPr sz="1200" b="1" spc="-3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физиотерапевт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77581" y="2301366"/>
            <a:ext cx="1454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0360" marR="5080" indent="-32766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Times New Roman"/>
                <a:cs typeface="Times New Roman"/>
              </a:rPr>
              <a:t>Медицинская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сестра </a:t>
            </a:r>
            <a:r>
              <a:rPr sz="1200" b="1" dirty="0">
                <a:latin typeface="Times New Roman"/>
                <a:cs typeface="Times New Roman"/>
              </a:rPr>
              <a:t>по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массаж</a:t>
            </a:r>
            <a:r>
              <a:rPr sz="1200" b="1" spc="-10" dirty="0">
                <a:solidFill>
                  <a:srgbClr val="521708"/>
                </a:solidFill>
                <a:latin typeface="Times New Roman"/>
                <a:cs typeface="Times New Roman"/>
              </a:rPr>
              <a:t>у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66113" y="444220"/>
            <a:ext cx="8408670" cy="107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Первый</a:t>
            </a:r>
            <a:r>
              <a:rPr sz="2000" b="1" spc="1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этап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медицинской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реабилитационной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помощи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ГБУЗ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СОКОД </a:t>
            </a:r>
            <a:r>
              <a:rPr sz="2000" b="1" dirty="0">
                <a:latin typeface="Times New Roman"/>
                <a:cs typeface="Times New Roman"/>
              </a:rPr>
              <a:t>осуществляется</a:t>
            </a:r>
            <a:r>
              <a:rPr sz="2000" b="1" spc="2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2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отделениях</a:t>
            </a:r>
            <a:r>
              <a:rPr sz="2000" b="1" spc="2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реанимации</a:t>
            </a:r>
            <a:r>
              <a:rPr sz="2000" b="1" spc="2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2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интенсивной</a:t>
            </a:r>
            <a:r>
              <a:rPr sz="2000" b="1" spc="2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терапии</a:t>
            </a:r>
            <a:r>
              <a:rPr sz="2000" b="1" spc="2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254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в </a:t>
            </a:r>
            <a:r>
              <a:rPr sz="2000" b="1" dirty="0">
                <a:latin typeface="Times New Roman"/>
                <a:cs typeface="Times New Roman"/>
              </a:rPr>
              <a:t>профильных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хирургических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отделениях.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6113" y="1846554"/>
            <a:ext cx="3322320" cy="142811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59"/>
              </a:spcBef>
              <a:buFont typeface="Wingdings"/>
              <a:buChar char=""/>
              <a:tabLst>
                <a:tab pos="299085" algn="l"/>
              </a:tabLst>
            </a:pPr>
            <a:r>
              <a:rPr sz="2000" b="1" dirty="0">
                <a:latin typeface="Times New Roman"/>
                <a:cs typeface="Times New Roman"/>
              </a:rPr>
              <a:t>Лечебная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физкультура</a:t>
            </a:r>
            <a:endParaRPr sz="2000">
              <a:latin typeface="Times New Roman"/>
              <a:cs typeface="Times New Roman"/>
            </a:endParaRPr>
          </a:p>
          <a:p>
            <a:pPr marL="299085" indent="-286385">
              <a:lnSpc>
                <a:spcPct val="100000"/>
              </a:lnSpc>
              <a:spcBef>
                <a:spcPts val="359"/>
              </a:spcBef>
              <a:buFont typeface="Wingdings"/>
              <a:buChar char=""/>
              <a:tabLst>
                <a:tab pos="29908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Массаж</a:t>
            </a:r>
            <a:endParaRPr sz="200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14999"/>
              </a:lnSpc>
              <a:buFont typeface="Wingdings"/>
              <a:buChar char=""/>
              <a:tabLst>
                <a:tab pos="299085" algn="l"/>
                <a:tab pos="231267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Физиотерапевтические лекарственная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терапия,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12841" y="2547975"/>
            <a:ext cx="4861560" cy="726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69" marR="5080" indent="-52069">
              <a:lnSpc>
                <a:spcPct val="114999"/>
              </a:lnSpc>
              <a:spcBef>
                <a:spcPts val="100"/>
              </a:spcBef>
              <a:tabLst>
                <a:tab pos="1450975" algn="l"/>
                <a:tab pos="2512060" algn="l"/>
                <a:tab pos="2969260" algn="l"/>
                <a:tab pos="385191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методы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лечения</a:t>
            </a:r>
            <a:r>
              <a:rPr sz="2000" b="1" dirty="0">
                <a:latin typeface="Times New Roman"/>
                <a:cs typeface="Times New Roman"/>
              </a:rPr>
              <a:t>		</a:t>
            </a:r>
            <a:r>
              <a:rPr sz="2000" b="1" spc="-10" dirty="0">
                <a:latin typeface="Times New Roman"/>
                <a:cs typeface="Times New Roman"/>
              </a:rPr>
              <a:t>(ингаляционная низкоинтенсивная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лазерная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терапия,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52625" y="3249120"/>
            <a:ext cx="8121650" cy="72707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  <a:tabLst>
                <a:tab pos="1108710" algn="l"/>
                <a:tab pos="2477135" algn="l"/>
                <a:tab pos="4424680" algn="l"/>
                <a:tab pos="65024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видимое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излучение,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низкочастотная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магнитотерапия,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40" dirty="0">
                <a:latin typeface="Times New Roman"/>
                <a:cs typeface="Times New Roman"/>
              </a:rPr>
              <a:t>КВЧ-</a:t>
            </a:r>
            <a:r>
              <a:rPr sz="2000" b="1" spc="-10" dirty="0">
                <a:latin typeface="Times New Roman"/>
                <a:cs typeface="Times New Roman"/>
              </a:rPr>
              <a:t>терапия,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000" b="1" dirty="0">
                <a:latin typeface="Times New Roman"/>
                <a:cs typeface="Times New Roman"/>
              </a:rPr>
              <a:t>гипербарическая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оксигенация)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84994" y="4815408"/>
            <a:ext cx="2531745" cy="176860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0333863" y="543559"/>
            <a:ext cx="1683385" cy="3269615"/>
            <a:chOff x="10333863" y="543559"/>
            <a:chExt cx="1683385" cy="32696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33863" y="543559"/>
              <a:ext cx="1682876" cy="326910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205210" y="2293721"/>
              <a:ext cx="170815" cy="93345"/>
            </a:xfrm>
            <a:custGeom>
              <a:avLst/>
              <a:gdLst/>
              <a:ahLst/>
              <a:cxnLst/>
              <a:rect l="l" t="t" r="r" b="b"/>
              <a:pathLst>
                <a:path w="170815" h="93344">
                  <a:moveTo>
                    <a:pt x="170484" y="0"/>
                  </a:moveTo>
                  <a:lnTo>
                    <a:pt x="0" y="0"/>
                  </a:lnTo>
                  <a:lnTo>
                    <a:pt x="0" y="92989"/>
                  </a:lnTo>
                  <a:lnTo>
                    <a:pt x="170484" y="92989"/>
                  </a:lnTo>
                  <a:lnTo>
                    <a:pt x="170484" y="0"/>
                  </a:lnTo>
                  <a:close/>
                </a:path>
              </a:pathLst>
            </a:custGeom>
            <a:solidFill>
              <a:srgbClr val="585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283184" y="4815408"/>
            <a:ext cx="3049270" cy="1769110"/>
            <a:chOff x="283184" y="4815408"/>
            <a:chExt cx="3049270" cy="176911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3184" y="4815408"/>
              <a:ext cx="3048889" cy="176860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70734" y="5501957"/>
              <a:ext cx="316230" cy="201930"/>
            </a:xfrm>
            <a:custGeom>
              <a:avLst/>
              <a:gdLst/>
              <a:ahLst/>
              <a:cxnLst/>
              <a:rect l="l" t="t" r="r" b="b"/>
              <a:pathLst>
                <a:path w="316230" h="201929">
                  <a:moveTo>
                    <a:pt x="316064" y="0"/>
                  </a:moveTo>
                  <a:lnTo>
                    <a:pt x="0" y="0"/>
                  </a:lnTo>
                  <a:lnTo>
                    <a:pt x="0" y="201421"/>
                  </a:lnTo>
                  <a:lnTo>
                    <a:pt x="316064" y="201421"/>
                  </a:lnTo>
                  <a:lnTo>
                    <a:pt x="316064" y="0"/>
                  </a:lnTo>
                  <a:close/>
                </a:path>
              </a:pathLst>
            </a:custGeom>
            <a:solidFill>
              <a:srgbClr val="58523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487165" y="4815408"/>
            <a:ext cx="2830322" cy="176860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72428" y="4815408"/>
            <a:ext cx="2842005" cy="176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644</Words>
  <Application>Microsoft Office PowerPoint</Application>
  <PresentationFormat>Произвольный</PresentationFormat>
  <Paragraphs>142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Слайд 1</vt:lpstr>
      <vt:lpstr>Слайд 2</vt:lpstr>
      <vt:lpstr>ПРИНЦИПЫ МЕДИЦИНСКОЙ РЕАБИЛИТАЦИИ:</vt:lpstr>
      <vt:lpstr>НОРМАТИВНО – ПРАВОВАЯ БАЗА</vt:lpstr>
      <vt:lpstr>Слайд 5</vt:lpstr>
      <vt:lpstr>Слайд 6</vt:lpstr>
      <vt:lpstr>Слайд 7</vt:lpstr>
      <vt:lpstr>МУЛЬТИДИСЦИПЛИНАРНАЯ РЕАБИЛИТАЦИОННАЯ КОМАНДА</vt:lpstr>
      <vt:lpstr>Слайд 9</vt:lpstr>
      <vt:lpstr>Второй этап реабилитации осуществляется в ранний восстановительный период и в период остаточных явлений течения заболевания в стационарном отделении медицинской реабилитации.</vt:lpstr>
      <vt:lpstr>Третий этап реабилитационной</vt:lpstr>
      <vt:lpstr>ИНДИВИДУАЛЬНАЯ КОМПЛЕКСНАЯ ПРОГРАММА АМБУЛАТОРНОГО ПАЦИЕНТА</vt:lpstr>
      <vt:lpstr>ЛЕЧЕБНАЯ ФИЗКУЛЬТУРА</vt:lpstr>
      <vt:lpstr>ФИЗИОТЕРАПЕВТИЧЕСКИЕ МЕТОДЫ</vt:lpstr>
      <vt:lpstr>ЭЛЕКТРОСТАТИЧЕСКИЙ МАССАЖ ОТ АППАРАТА «ХИВАМАТ 200 ЭВИДЕНТ»</vt:lpstr>
      <vt:lpstr>КАБИНЕТ ГИПЕРБАРИЧЕСКОЙ ОКСИГЕНАЦИИ</vt:lpstr>
      <vt:lpstr>КАБИНЕТ СТОМИРОВАННЫХ ПАЦИЕНТОВ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mice</dc:creator>
  <cp:lastModifiedBy>Ольга</cp:lastModifiedBy>
  <cp:revision>1</cp:revision>
  <dcterms:created xsi:type="dcterms:W3CDTF">2026-03-15T15:33:26Z</dcterms:created>
  <dcterms:modified xsi:type="dcterms:W3CDTF">2026-03-15T15:34:24Z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2024-02-06T00:00:00Z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2026-03-15T00:00:00Z</vt:filetime>
  </property>
  <property fmtid="{D5CDD505-2E9C-101B-9397-08002B2CF9AE}" pid="5" name="Producer">
    <vt:lpwstr>3-Heights(TM) PDF Security Shell 4.8.25.2 (http://www.pdf-tools.com)</vt:lpwstr>
  </property>
</Properties>
</file>