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1" r:id="rId3"/>
    <p:sldId id="262" r:id="rId4"/>
    <p:sldId id="257" r:id="rId5"/>
    <p:sldId id="263" r:id="rId6"/>
    <p:sldId id="258" r:id="rId7"/>
    <p:sldId id="264" r:id="rId8"/>
    <p:sldId id="265" r:id="rId9"/>
    <p:sldId id="260" r:id="rId10"/>
    <p:sldId id="266" r:id="rId11"/>
    <p:sldId id="267" r:id="rId12"/>
    <p:sldId id="268" r:id="rId13"/>
    <p:sldId id="259" r:id="rId14"/>
    <p:sldId id="269" r:id="rId15"/>
    <p:sldId id="270" r:id="rId16"/>
    <p:sldId id="284" r:id="rId17"/>
    <p:sldId id="291" r:id="rId18"/>
    <p:sldId id="292" r:id="rId19"/>
    <p:sldId id="293" r:id="rId20"/>
    <p:sldId id="274" r:id="rId21"/>
    <p:sldId id="283" r:id="rId22"/>
    <p:sldId id="28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p6" initials="K" lastIdx="1" clrIdx="0">
    <p:extLst>
      <p:ext uri="{19B8F6BF-5375-455C-9EA6-DF929625EA0E}">
        <p15:presenceInfo xmlns="" xmlns:p15="http://schemas.microsoft.com/office/powerpoint/2012/main" userId="Komp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2:35:19.713" idx="1">
    <p:pos x="10" y="1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A32-E919-43B4-A1DD-AEB1763DB995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57AC-1BAC-4306-8E5C-D74F8E493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06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C57AC-1BAC-4306-8E5C-D74F8E4938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C57AC-1BAC-4306-8E5C-D74F8E49388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0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16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9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7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2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97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8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03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87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46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4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DAD035-ABC9-45D6-B40D-9DB25330392C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4CDD1D3-F760-4256-BCC3-5B90E7CE6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79722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2009B5-84AC-909A-FFC1-8DAC296CB4DC}"/>
              </a:ext>
            </a:extLst>
          </p:cNvPr>
          <p:cNvSpPr/>
          <p:nvPr/>
        </p:nvSpPr>
        <p:spPr>
          <a:xfrm>
            <a:off x="610856" y="760947"/>
            <a:ext cx="11066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cs typeface="Tahoma" panose="020B0604030504040204" pitchFamily="34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600" dirty="0">
                <a:cs typeface="Tahoma" panose="020B0604030504040204" pitchFamily="34" charset="0"/>
              </a:rPr>
            </a:br>
            <a:r>
              <a:rPr lang="ru-RU" altLang="ru-RU" sz="1600" dirty="0">
                <a:cs typeface="Tahoma" panose="020B0604030504040204" pitchFamily="34" charset="0"/>
              </a:rPr>
              <a:t>КУРГАНСКИЙ БАЗОВЫЙ МЕДИЦИНСКИЙ КОЛЛЕДЖ </a:t>
            </a:r>
            <a:endParaRPr lang="ru-RU" altLang="ru-RU" sz="16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71" y="2166292"/>
            <a:ext cx="5640317" cy="4197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0856" y="2460559"/>
            <a:ext cx="7343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ДИАГНОСТИКА И ЛЕЧЕНИЕ ЗАБОЛЕВАНИЙ ОРГАНОВ ПИЩЕВАРЕНИЯ: ОСТРЫЙ И ХРОНИЧЕСКИЙ ГАСТРИТ, ЯЗВЕННАЯ БОЛЕЗНЬ ЖЕЛУДКА И ДВЕНАДЦАТИПЕРСТНОЙ КИШКИ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33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533" y="-110169"/>
            <a:ext cx="48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Классификация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42" y="884189"/>
            <a:ext cx="1129963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этиологии: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/>
              <a:t>ассоциированный с </a:t>
            </a:r>
            <a:r>
              <a:rPr lang="ru-RU" sz="2200" dirty="0" err="1"/>
              <a:t>хеликобактериями</a:t>
            </a:r>
            <a:r>
              <a:rPr lang="ru-RU" sz="2200" dirty="0"/>
              <a:t> пилорическими (HP); аутоиммунный; особая форма (эозинофильный, гранулематозный</a:t>
            </a:r>
            <a:r>
              <a:rPr lang="ru-RU" sz="2200" dirty="0" smtClean="0"/>
              <a:t>).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arenR"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2) По топографической характеристике: </a:t>
            </a:r>
            <a:r>
              <a:rPr lang="ru-RU" sz="2200" dirty="0" err="1"/>
              <a:t>пангастрит</a:t>
            </a:r>
            <a:r>
              <a:rPr lang="ru-RU" sz="2200" dirty="0"/>
              <a:t> (распространенный); </a:t>
            </a:r>
            <a:r>
              <a:rPr lang="ru-RU" sz="2200" dirty="0" err="1"/>
              <a:t>антральный</a:t>
            </a:r>
            <a:r>
              <a:rPr lang="ru-RU" sz="2200" dirty="0"/>
              <a:t> (</a:t>
            </a:r>
            <a:r>
              <a:rPr lang="ru-RU" sz="2200" dirty="0" err="1"/>
              <a:t>пилородуоденит</a:t>
            </a:r>
            <a:r>
              <a:rPr lang="ru-RU" sz="2200" dirty="0"/>
              <a:t>); </a:t>
            </a:r>
            <a:r>
              <a:rPr lang="ru-RU" sz="2200" dirty="0" err="1"/>
              <a:t>фундальный</a:t>
            </a:r>
            <a:r>
              <a:rPr lang="ru-RU" sz="2200" dirty="0"/>
              <a:t> (тела желудка</a:t>
            </a:r>
            <a:r>
              <a:rPr lang="ru-RU" sz="2200" dirty="0" smtClean="0"/>
              <a:t>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3) По степени выраженности морфологических проявлений: </a:t>
            </a:r>
            <a:r>
              <a:rPr lang="ru-RU" sz="2200" dirty="0"/>
              <a:t>отсутствие изменений; плоский эрозивный; атрофический; гиперпластический</a:t>
            </a:r>
            <a:r>
              <a:rPr lang="ru-RU" sz="2200" dirty="0" smtClean="0"/>
              <a:t>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4) По состоянию секреторной функции: </a:t>
            </a:r>
            <a:r>
              <a:rPr lang="ru-RU" sz="2200" dirty="0"/>
              <a:t>с сохраненной (или нормальной),   увеличенной (повышенной) секрецией, с секретной недостаточностью</a:t>
            </a:r>
            <a:r>
              <a:rPr lang="ru-RU" sz="2200" dirty="0" smtClean="0"/>
              <a:t>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5) По клинической картине: </a:t>
            </a:r>
            <a:r>
              <a:rPr lang="ru-RU" sz="2200" dirty="0"/>
              <a:t>ремиссии, обострения.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44060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897" y="-99152"/>
            <a:ext cx="672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Клиническая картина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896" y="718293"/>
            <a:ext cx="11705422" cy="487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b="1" u="sng" dirty="0">
                <a:solidFill>
                  <a:schemeClr val="accent1">
                    <a:lumMod val="75000"/>
                  </a:schemeClr>
                </a:solidFill>
              </a:rPr>
              <a:t>Различают 3 типа хронического гастрита: А, В, С.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1. Тип А -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</a:rPr>
              <a:t>фундальный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 (аутоиммунный), атрофический, гастрит с секреторной недостаточностью </a:t>
            </a:r>
            <a:r>
              <a:rPr lang="ru-RU" sz="1900" dirty="0"/>
              <a:t>встречается преимущественно у людей зрелого и пожилого возраста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/>
              <a:t>- Заболевание проявляется чувством тяжести и тупыми распирающими болями в </a:t>
            </a:r>
            <a:r>
              <a:rPr lang="ru-RU" sz="1900" dirty="0" err="1"/>
              <a:t>эпигастральной</a:t>
            </a:r>
            <a:r>
              <a:rPr lang="ru-RU" sz="1900" dirty="0"/>
              <a:t> области, тошнотой, резко сниженным аппетитом.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/>
              <a:t>- Пациенты ощущают неприятный вкус во рту, отрыжку с запахом тухлого яйца, урчание и вздутие живота, </a:t>
            </a:r>
            <a:r>
              <a:rPr lang="ru-RU" sz="1900" dirty="0" err="1"/>
              <a:t>м.б</a:t>
            </a:r>
            <a:r>
              <a:rPr lang="ru-RU" sz="1900" dirty="0"/>
              <a:t>. поносы. Плохая переносимость молока.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/>
              <a:t>- Язык обложен беловато-серым налетом. Масса тела снижена, кожа бледная, сухая, </a:t>
            </a:r>
            <a:r>
              <a:rPr lang="ru-RU" sz="1900" dirty="0" err="1"/>
              <a:t>заеды</a:t>
            </a:r>
            <a:r>
              <a:rPr lang="ru-RU" sz="1900" dirty="0"/>
              <a:t> у углов рта.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/>
              <a:t>- Возможны приступы демпинг - синдрома (ускоренное перемещении содержимого желудка в кишечник без надлежащего переваривания): слабость, потливость, сердцебиение, головокружение после еды.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900" dirty="0"/>
              <a:t>- Часто присоединяются симптомы хронического холецистита, панкреатита, гепатита, энтероколита.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97685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897" y="-99152"/>
            <a:ext cx="672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Клиническая картина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590" y="738756"/>
            <a:ext cx="112482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Тип В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антральный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гастрит </a:t>
            </a:r>
            <a:r>
              <a:rPr lang="ru-RU" dirty="0"/>
              <a:t>преимущественно ассоциирован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хеликобактером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пилорическим, гипертрофический, с нормальной или увеличенной желудочной секрецией</a:t>
            </a:r>
            <a:r>
              <a:rPr lang="ru-RU" dirty="0"/>
              <a:t>. Встречается в основном у молодых людей, часто имеет </a:t>
            </a:r>
            <a:r>
              <a:rPr lang="ru-RU" dirty="0" err="1"/>
              <a:t>язвенноподобное</a:t>
            </a:r>
            <a:r>
              <a:rPr lang="ru-RU" dirty="0"/>
              <a:t> течение.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dirty="0"/>
              <a:t>-  Пациенты жалуются на изжогу, отрыжку кислым, чувство давления, жжения в </a:t>
            </a:r>
            <a:r>
              <a:rPr lang="ru-RU" dirty="0" err="1"/>
              <a:t>эпигастральной</a:t>
            </a:r>
            <a:r>
              <a:rPr lang="ru-RU" dirty="0"/>
              <a:t> области, запоры, иногда рвоту. 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dirty="0"/>
              <a:t>-  Боли появляются через 1—1,5 часа после еды, иногда «голодные», ночные боли, стихающие после приема пищи.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dirty="0"/>
              <a:t>-  Диспепсические расстройства появляются в период обострения болезни, после погрешности в диете, употребления алкогольных напитков, нарушения режима питания. Аппетит снижается в период обострения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Tx/>
              <a:buChar char="-"/>
            </a:pPr>
            <a:r>
              <a:rPr lang="ru-RU" dirty="0" smtClean="0"/>
              <a:t>Язык </a:t>
            </a:r>
            <a:r>
              <a:rPr lang="ru-RU" dirty="0"/>
              <a:t>обложен, болезненность в </a:t>
            </a:r>
            <a:r>
              <a:rPr lang="ru-RU" dirty="0" err="1"/>
              <a:t>эпигастральной</a:t>
            </a:r>
            <a:r>
              <a:rPr lang="ru-RU" dirty="0"/>
              <a:t> области. </a:t>
            </a:r>
            <a:endParaRPr lang="ru-RU" dirty="0" smtClean="0"/>
          </a:p>
          <a:p>
            <a:pPr>
              <a:lnSpc>
                <a:spcPct val="150000"/>
              </a:lnSpc>
              <a:spcBef>
                <a:spcPct val="1000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590" y="5202182"/>
            <a:ext cx="1116375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Тип С - рефлюкс-гастрит </a:t>
            </a:r>
            <a:r>
              <a:rPr lang="ru-RU" dirty="0"/>
              <a:t>развивается, если происходит забрасывание содержимого из двенадцатиперстной кишки в желудок. Главный симптом – сильная боль в </a:t>
            </a:r>
            <a:r>
              <a:rPr lang="ru-RU" dirty="0" err="1"/>
              <a:t>эпигастральной</a:t>
            </a:r>
            <a:r>
              <a:rPr lang="ru-RU" dirty="0"/>
              <a:t> области, </a:t>
            </a:r>
            <a:r>
              <a:rPr lang="ru-RU" dirty="0" err="1"/>
              <a:t>м.б</a:t>
            </a:r>
            <a:r>
              <a:rPr lang="ru-RU" dirty="0"/>
              <a:t>. рвота с  примесью желчи. 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122499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660" y="-115811"/>
            <a:ext cx="7050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Дифференциальная диагностика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162"/>
          <a:stretch/>
        </p:blipFill>
        <p:spPr bwMode="auto">
          <a:xfrm>
            <a:off x="149789" y="710263"/>
            <a:ext cx="5927928" cy="453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838"/>
          <a:stretch/>
        </p:blipFill>
        <p:spPr bwMode="auto">
          <a:xfrm>
            <a:off x="6077717" y="2655064"/>
            <a:ext cx="5957369" cy="4070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822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0216" y="-137844"/>
            <a:ext cx="280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Осложнения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44222"/>
            <a:ext cx="11340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/>
              <a:t>1. Желудочное кровотечение (ассоциированный с </a:t>
            </a:r>
            <a:r>
              <a:rPr lang="la-Latn" dirty="0">
                <a:solidFill>
                  <a:srgbClr val="2021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Helicobacter </a:t>
            </a:r>
            <a:r>
              <a:rPr lang="la-Latn" dirty="0" smtClean="0">
                <a:solidFill>
                  <a:srgbClr val="2021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dirty="0" smtClean="0"/>
              <a:t>).</a:t>
            </a:r>
            <a:endParaRPr lang="ru-RU" dirty="0"/>
          </a:p>
          <a:p>
            <a:pPr indent="457200">
              <a:lnSpc>
                <a:spcPct val="150000"/>
              </a:lnSpc>
            </a:pPr>
            <a:r>
              <a:rPr lang="ru-RU" dirty="0"/>
              <a:t>2. Язвенная болезнь желудка и 12-перстной кишки (ассоциированная с </a:t>
            </a:r>
            <a:r>
              <a:rPr lang="la-Latn" dirty="0">
                <a:latin typeface="Corbel" panose="020B0503020204020204" pitchFamily="34" charset="0"/>
              </a:rPr>
              <a:t>Helicobacter pylori</a:t>
            </a:r>
            <a:r>
              <a:rPr lang="ru-RU" dirty="0" smtClean="0"/>
              <a:t>).</a:t>
            </a:r>
            <a:endParaRPr lang="ru-RU" dirty="0"/>
          </a:p>
          <a:p>
            <a:pPr indent="457200">
              <a:lnSpc>
                <a:spcPct val="150000"/>
              </a:lnSpc>
            </a:pPr>
            <a:r>
              <a:rPr lang="ru-RU" dirty="0"/>
              <a:t>3. Рак желудка (ассоциированный с </a:t>
            </a:r>
            <a:r>
              <a:rPr lang="la-Latn" dirty="0">
                <a:solidFill>
                  <a:srgbClr val="2021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Helicobacter </a:t>
            </a:r>
            <a:r>
              <a:rPr lang="la-Latn" dirty="0" smtClean="0">
                <a:solidFill>
                  <a:srgbClr val="2021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ru-RU" dirty="0"/>
              <a:t>и аутоиммунный).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4. </a:t>
            </a:r>
            <a:r>
              <a:rPr lang="ru-RU" dirty="0" err="1"/>
              <a:t>Мегалобластная</a:t>
            </a:r>
            <a:r>
              <a:rPr lang="ru-RU" dirty="0"/>
              <a:t> анемия (аутоиммунный).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412" y="2840639"/>
            <a:ext cx="656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Исход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270" y="3657583"/>
            <a:ext cx="116338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/>
              <a:t>Исход гастрита зависит от формы заболевания — острого или хронического. Острый гастрит обычно имеет благоприятный исход при своевременном лечении, хронический — рецидивирующее течение с периодами обострений и </a:t>
            </a:r>
            <a:r>
              <a:rPr lang="ru-RU" dirty="0" smtClean="0"/>
              <a:t>ремиссий.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При своевременной и правильной терапии острый катаральный гастрит обычно завершается выздоровлением через 3–4 дня. </a:t>
            </a:r>
            <a:endParaRPr lang="ru-RU" dirty="0" smtClean="0"/>
          </a:p>
          <a:p>
            <a:pPr indent="457200">
              <a:lnSpc>
                <a:spcPct val="150000"/>
              </a:lnSpc>
            </a:pPr>
            <a:r>
              <a:rPr lang="ru-RU" dirty="0"/>
              <a:t>Хроническое воспаление обычно приводит к дегенерации слизистой оболочки желудка: изменяется её структура, атрофируются клеточные элементы, появляются язвы.</a:t>
            </a:r>
          </a:p>
        </p:txBody>
      </p:sp>
    </p:spTree>
    <p:extLst>
      <p:ext uri="{BB962C8B-B14F-4D97-AF65-F5344CB8AC3E}">
        <p14:creationId xmlns="" xmlns:p14="http://schemas.microsoft.com/office/powerpoint/2010/main" val="347639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403" y="-82760"/>
            <a:ext cx="1099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885" y="1014182"/>
            <a:ext cx="11334017" cy="476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1) Тесты на выявление </a:t>
            </a:r>
            <a:r>
              <a:rPr lang="ru-RU" sz="2000" dirty="0" err="1"/>
              <a:t>хеликобактерной</a:t>
            </a:r>
            <a:r>
              <a:rPr lang="ru-RU" sz="2000" dirty="0"/>
              <a:t> инфекции - анализ крови на антитела к </a:t>
            </a:r>
            <a:r>
              <a:rPr lang="ru-RU" sz="2000" dirty="0" err="1"/>
              <a:t>хеликобактер</a:t>
            </a:r>
            <a:r>
              <a:rPr lang="ru-RU" sz="2000" dirty="0"/>
              <a:t> </a:t>
            </a:r>
            <a:r>
              <a:rPr lang="ru-RU" sz="2000" dirty="0" err="1"/>
              <a:t>пилори</a:t>
            </a:r>
            <a:r>
              <a:rPr lang="ru-RU" sz="2000" dirty="0"/>
              <a:t>, анализ кала способом ПЦР, </a:t>
            </a:r>
            <a:r>
              <a:rPr lang="ru-RU" sz="2000" dirty="0" err="1"/>
              <a:t>уреазный</a:t>
            </a:r>
            <a:r>
              <a:rPr lang="ru-RU" sz="2000" dirty="0"/>
              <a:t> дыхательный тест. 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2) Цитологическое исследование (биопсия слизистой, мазок – отпечаток слизистой) для выявления </a:t>
            </a:r>
            <a:r>
              <a:rPr lang="ru-RU" sz="2000" dirty="0" err="1"/>
              <a:t>хеликобактера</a:t>
            </a:r>
            <a:r>
              <a:rPr lang="ru-RU" sz="2000" dirty="0"/>
              <a:t> и исключения малигнизации. 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3) ОАК – признаки </a:t>
            </a:r>
            <a:r>
              <a:rPr lang="ru-RU" sz="2000" dirty="0" err="1"/>
              <a:t>мегалобластной</a:t>
            </a:r>
            <a:r>
              <a:rPr lang="ru-RU" sz="2000" dirty="0"/>
              <a:t> анемии.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4) Кал на скрытую кровь.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5) Желудочное зондирование - определяют уровень кислотности желудочного сока (</a:t>
            </a:r>
            <a:r>
              <a:rPr lang="ru-RU" sz="2000" dirty="0" err="1"/>
              <a:t>pH</a:t>
            </a:r>
            <a:r>
              <a:rPr lang="ru-RU" sz="2000" dirty="0"/>
              <a:t>-метрия). 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6) ФЭГДС дает представление о локализации воспаления, его выраженности и глубине. </a:t>
            </a:r>
          </a:p>
          <a:p>
            <a:pPr indent="457200">
              <a:lnSpc>
                <a:spcPts val="4100"/>
              </a:lnSpc>
              <a:buFont typeface="Wingdings" pitchFamily="2" charset="2"/>
              <a:buNone/>
            </a:pPr>
            <a:r>
              <a:rPr lang="ru-RU" sz="2000" dirty="0"/>
              <a:t>7) УЗИ органов брюшной полости.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08362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52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Принципы </a:t>
            </a:r>
            <a:r>
              <a:rPr lang="ru-RU" sz="2800" b="1" dirty="0" smtClean="0">
                <a:solidFill>
                  <a:schemeClr val="accent2"/>
                </a:solidFill>
              </a:rPr>
              <a:t>немедикаментозного и </a:t>
            </a:r>
            <a:r>
              <a:rPr lang="ru-RU" sz="2800" b="1" dirty="0">
                <a:solidFill>
                  <a:schemeClr val="accent2"/>
                </a:solidFill>
              </a:rPr>
              <a:t>медикаментозного</a:t>
            </a:r>
            <a:r>
              <a:rPr lang="ru-RU" sz="2800" b="1" dirty="0" smtClean="0">
                <a:solidFill>
                  <a:schemeClr val="accent2"/>
                </a:solidFill>
              </a:rPr>
              <a:t> лечения о. гастрита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67" y="727451"/>
            <a:ext cx="11734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/>
              <a:t>Немедикаментозное лечение: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первые 12-24 часа показано голодание, затем назначается щадящая диета.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пищевых или химических отравлениях показано промывание желудка.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Отказ от приема раздражающих желудок ЛС, курения и алкоголя.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2. Медикаментозное лечение: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u="sng" dirty="0" smtClean="0"/>
              <a:t>Для лечение бактериальных гастритов применяют антибиотики широкого спектра действия: </a:t>
            </a:r>
            <a:r>
              <a:rPr lang="ru-RU" dirty="0" err="1" smtClean="0"/>
              <a:t>пефлоксацин</a:t>
            </a:r>
            <a:r>
              <a:rPr lang="ru-RU" dirty="0" smtClean="0"/>
              <a:t> 400 мг\</a:t>
            </a:r>
            <a:r>
              <a:rPr lang="ru-RU" dirty="0" err="1" smtClean="0"/>
              <a:t>сут</a:t>
            </a:r>
            <a:r>
              <a:rPr lang="ru-RU" dirty="0" smtClean="0"/>
              <a:t>, </a:t>
            </a:r>
            <a:r>
              <a:rPr lang="ru-RU" dirty="0" err="1" smtClean="0"/>
              <a:t>ципрофлоксацин</a:t>
            </a:r>
            <a:r>
              <a:rPr lang="ru-RU" dirty="0" smtClean="0"/>
              <a:t> 500 мг\</a:t>
            </a:r>
            <a:r>
              <a:rPr lang="ru-RU" dirty="0" err="1" smtClean="0"/>
              <a:t>сут</a:t>
            </a:r>
            <a:r>
              <a:rPr lang="ru-RU" dirty="0" smtClean="0"/>
              <a:t> в течении 5-10 дней.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u="sng" dirty="0" smtClean="0"/>
              <a:t>Для </a:t>
            </a:r>
            <a:r>
              <a:rPr lang="ru-RU" u="sng" dirty="0"/>
              <a:t>устранения синдрома желудочной диспепсии применяют: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М-</a:t>
            </a:r>
            <a:r>
              <a:rPr lang="ru-RU" dirty="0" err="1"/>
              <a:t>холинолитики</a:t>
            </a:r>
            <a:r>
              <a:rPr lang="ru-RU" dirty="0"/>
              <a:t>: </a:t>
            </a:r>
            <a:r>
              <a:rPr lang="ru-RU" dirty="0" err="1"/>
              <a:t>платифиллин</a:t>
            </a:r>
            <a:r>
              <a:rPr lang="ru-RU" dirty="0"/>
              <a:t> 1 мл п\к, </a:t>
            </a:r>
            <a:r>
              <a:rPr lang="ru-RU" dirty="0" err="1"/>
              <a:t>бускопан</a:t>
            </a:r>
            <a:r>
              <a:rPr lang="ru-RU" dirty="0"/>
              <a:t> 10 мг 3 р\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en-US" dirty="0"/>
              <a:t>per </a:t>
            </a:r>
            <a:r>
              <a:rPr lang="en-US" dirty="0" err="1"/>
              <a:t>os</a:t>
            </a:r>
            <a:endParaRPr lang="ru-RU" dirty="0"/>
          </a:p>
          <a:p>
            <a:pPr indent="457200">
              <a:lnSpc>
                <a:spcPct val="150000"/>
              </a:lnSpc>
            </a:pPr>
            <a:r>
              <a:rPr lang="ru-RU" dirty="0" err="1"/>
              <a:t>Миотропные</a:t>
            </a:r>
            <a:r>
              <a:rPr lang="ru-RU" dirty="0"/>
              <a:t> спазмолитики: папаверин 200мг 3 р\с, </a:t>
            </a:r>
            <a:r>
              <a:rPr lang="ru-RU" dirty="0" err="1"/>
              <a:t>дротаверин</a:t>
            </a:r>
            <a:r>
              <a:rPr lang="ru-RU" dirty="0"/>
              <a:t>(но-шпа) 40 мг 2 р\с, </a:t>
            </a:r>
            <a:r>
              <a:rPr lang="ru-RU" dirty="0" err="1"/>
              <a:t>дюспаталин</a:t>
            </a:r>
            <a:r>
              <a:rPr lang="ru-RU" dirty="0"/>
              <a:t> 200 мг 2 </a:t>
            </a:r>
            <a:r>
              <a:rPr lang="ru-RU" dirty="0" smtClean="0"/>
              <a:t>р\с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Пролонгированные антациды: </a:t>
            </a:r>
            <a:r>
              <a:rPr lang="ru-RU" dirty="0" err="1" smtClean="0"/>
              <a:t>гастал</a:t>
            </a:r>
            <a:r>
              <a:rPr lang="ru-RU" dirty="0" smtClean="0"/>
              <a:t>, маалокс, </a:t>
            </a:r>
            <a:r>
              <a:rPr lang="ru-RU" dirty="0" err="1" smtClean="0"/>
              <a:t>гевискон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u="sng" dirty="0" smtClean="0"/>
              <a:t>При рвоте – </a:t>
            </a:r>
            <a:r>
              <a:rPr lang="ru-RU" u="sng" dirty="0" err="1" smtClean="0"/>
              <a:t>прокинетики</a:t>
            </a:r>
            <a:r>
              <a:rPr lang="ru-RU" dirty="0" smtClean="0"/>
              <a:t>: </a:t>
            </a:r>
            <a:r>
              <a:rPr lang="ru-RU" dirty="0" err="1" smtClean="0"/>
              <a:t>церукал</a:t>
            </a:r>
            <a:r>
              <a:rPr lang="ru-RU" dirty="0" smtClean="0"/>
              <a:t>, реглан, </a:t>
            </a:r>
            <a:r>
              <a:rPr lang="ru-RU" dirty="0" err="1" smtClean="0"/>
              <a:t>мотилиум</a:t>
            </a:r>
            <a:r>
              <a:rPr lang="ru-RU" dirty="0" smtClean="0"/>
              <a:t>.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indent="457200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210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2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Принципы </a:t>
            </a:r>
            <a:r>
              <a:rPr lang="ru-RU" sz="2400" b="1" dirty="0" smtClean="0">
                <a:solidFill>
                  <a:schemeClr val="accent2"/>
                </a:solidFill>
              </a:rPr>
              <a:t>немедикаментозного и </a:t>
            </a:r>
            <a:r>
              <a:rPr lang="ru-RU" sz="2400" b="1" dirty="0">
                <a:solidFill>
                  <a:schemeClr val="accent2"/>
                </a:solidFill>
              </a:rPr>
              <a:t>медикаментозного</a:t>
            </a:r>
            <a:r>
              <a:rPr lang="ru-RU" sz="2400" b="1" dirty="0" smtClean="0">
                <a:solidFill>
                  <a:schemeClr val="accent2"/>
                </a:solidFill>
              </a:rPr>
              <a:t> лечения хр. гастрита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1" y="649996"/>
            <a:ext cx="11501610" cy="715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7200">
              <a:lnSpc>
                <a:spcPct val="150000"/>
              </a:lnSpc>
              <a:buAutoNum type="arabicPeriod"/>
            </a:pPr>
            <a:r>
              <a:rPr lang="ru-RU" b="1" dirty="0" smtClean="0"/>
              <a:t>Немедикаментозное лечение: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При повышенной кислотности диета №1, при </a:t>
            </a:r>
            <a:r>
              <a:rPr lang="ru-RU" dirty="0" err="1" smtClean="0"/>
              <a:t>гипоацидном</a:t>
            </a:r>
            <a:r>
              <a:rPr lang="ru-RU" dirty="0" smtClean="0"/>
              <a:t> гастрите - диета №2.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/>
              <a:t>2. Медикаментозное лечение: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В случае </a:t>
            </a:r>
            <a:r>
              <a:rPr lang="ru-RU" b="1" dirty="0" err="1" smtClean="0"/>
              <a:t>гипоацидного</a:t>
            </a:r>
            <a:r>
              <a:rPr lang="ru-RU" b="1" dirty="0" smtClean="0"/>
              <a:t> </a:t>
            </a:r>
            <a:r>
              <a:rPr lang="ru-RU" b="1" dirty="0" err="1" smtClean="0"/>
              <a:t>гстрита</a:t>
            </a:r>
            <a:r>
              <a:rPr lang="ru-RU" b="1" dirty="0" smtClean="0"/>
              <a:t> </a:t>
            </a:r>
            <a:r>
              <a:rPr lang="ru-RU" dirty="0" smtClean="0"/>
              <a:t>назначают препараты, усиливающие секрецию соляной кислоты в желудке: </a:t>
            </a:r>
            <a:r>
              <a:rPr lang="ru-RU" dirty="0" err="1" smtClean="0"/>
              <a:t>пантоглюцид</a:t>
            </a:r>
            <a:r>
              <a:rPr lang="ru-RU" dirty="0" smtClean="0"/>
              <a:t>, </a:t>
            </a:r>
            <a:r>
              <a:rPr lang="ru-RU" dirty="0" err="1" smtClean="0"/>
              <a:t>абомин</a:t>
            </a:r>
            <a:r>
              <a:rPr lang="ru-RU" dirty="0" smtClean="0"/>
              <a:t>, </a:t>
            </a:r>
            <a:r>
              <a:rPr lang="ru-RU" dirty="0" err="1" smtClean="0"/>
              <a:t>насойка</a:t>
            </a:r>
            <a:r>
              <a:rPr lang="ru-RU" dirty="0" smtClean="0"/>
              <a:t> полыни и </a:t>
            </a:r>
            <a:r>
              <a:rPr lang="ru-RU" dirty="0" err="1" smtClean="0"/>
              <a:t>тд</a:t>
            </a:r>
            <a:r>
              <a:rPr lang="ru-RU" dirty="0" smtClean="0"/>
              <a:t>. Рекомендуют употреблять хлоридные или хлоридно-карбонатные натриевые минеральные воды до еды. 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/>
              <a:t>При </a:t>
            </a:r>
            <a:r>
              <a:rPr lang="ru-RU" b="1" dirty="0" err="1" smtClean="0"/>
              <a:t>гиперацидном</a:t>
            </a:r>
            <a:r>
              <a:rPr lang="ru-RU" b="1" dirty="0" smtClean="0"/>
              <a:t> гастрите </a:t>
            </a:r>
          </a:p>
          <a:p>
            <a:pPr indent="457200">
              <a:lnSpc>
                <a:spcPct val="150000"/>
              </a:lnSpc>
            </a:pPr>
            <a:r>
              <a:rPr lang="ru-RU" u="sng" dirty="0" smtClean="0"/>
              <a:t>Назначают препараты, снижающие кислотность</a:t>
            </a:r>
            <a:r>
              <a:rPr lang="ru-RU" dirty="0" smtClean="0"/>
              <a:t>: 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dirty="0" smtClean="0"/>
              <a:t>антациды: </a:t>
            </a:r>
            <a:r>
              <a:rPr lang="ru-RU" dirty="0" err="1" smtClean="0"/>
              <a:t>альмагель</a:t>
            </a:r>
            <a:r>
              <a:rPr lang="ru-RU" dirty="0" smtClean="0"/>
              <a:t>, </a:t>
            </a:r>
            <a:r>
              <a:rPr lang="ru-RU" dirty="0" err="1" smtClean="0"/>
              <a:t>гастал</a:t>
            </a:r>
            <a:r>
              <a:rPr lang="ru-RU" dirty="0" smtClean="0"/>
              <a:t>, маалокс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dirty="0" smtClean="0"/>
              <a:t>Блокаторы Н2 – рецепторов гистамина: </a:t>
            </a:r>
            <a:r>
              <a:rPr lang="ru-RU" dirty="0" err="1" smtClean="0"/>
              <a:t>ранитидин</a:t>
            </a:r>
            <a:r>
              <a:rPr lang="ru-RU" dirty="0" smtClean="0"/>
              <a:t>, </a:t>
            </a:r>
            <a:r>
              <a:rPr lang="ru-RU" dirty="0" err="1" smtClean="0"/>
              <a:t>фамотидин</a:t>
            </a:r>
            <a:r>
              <a:rPr lang="ru-RU" dirty="0" smtClean="0"/>
              <a:t>.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dirty="0" smtClean="0"/>
              <a:t>ИПП: </a:t>
            </a:r>
            <a:r>
              <a:rPr lang="ru-RU" dirty="0" err="1" smtClean="0"/>
              <a:t>омепразол</a:t>
            </a:r>
            <a:r>
              <a:rPr lang="ru-RU" dirty="0" smtClean="0"/>
              <a:t>, </a:t>
            </a:r>
            <a:r>
              <a:rPr lang="ru-RU" dirty="0" err="1" smtClean="0"/>
              <a:t>лансопразол</a:t>
            </a:r>
            <a:r>
              <a:rPr lang="ru-RU" dirty="0" smtClean="0"/>
              <a:t>, </a:t>
            </a:r>
            <a:r>
              <a:rPr lang="ru-RU" dirty="0" err="1" smtClean="0"/>
              <a:t>рабепразол</a:t>
            </a:r>
            <a:r>
              <a:rPr lang="ru-RU" dirty="0" smtClean="0"/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u="sng" dirty="0" smtClean="0"/>
              <a:t>Антибактериальная терапия </a:t>
            </a:r>
            <a:r>
              <a:rPr lang="ru-RU" dirty="0" smtClean="0"/>
              <a:t>( в случае подтверждения </a:t>
            </a:r>
            <a:r>
              <a:rPr lang="la-Latn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a-Latn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лечения разработаны терапевтические схемы, включающие 1,2 или 3 антибактериальных препарата, </a:t>
            </a:r>
            <a:r>
              <a:rPr lang="ru-RU" dirty="0" err="1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антисекреторные</a:t>
            </a:r>
            <a:r>
              <a:rPr lang="ru-RU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средства и препараты висмута. Контроль за </a:t>
            </a:r>
            <a:r>
              <a:rPr lang="ru-RU" dirty="0" err="1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эрадикацией</a:t>
            </a:r>
            <a:r>
              <a:rPr lang="ru-RU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(уничтожением) </a:t>
            </a:r>
            <a:r>
              <a:rPr lang="la-Latn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a-Latn" i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a-Latn" i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осуществляется через 2-6 недель после проведенного лечения.</a:t>
            </a:r>
          </a:p>
          <a:p>
            <a:pPr indent="457200">
              <a:lnSpc>
                <a:spcPct val="150000"/>
              </a:lnSpc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endParaRPr lang="ru-RU" dirty="0" smtClean="0"/>
          </a:p>
          <a:p>
            <a:pPr indent="457200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141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29" y="886702"/>
            <a:ext cx="115732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000" b="1" dirty="0" err="1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эрактильного</a:t>
            </a:r>
            <a:r>
              <a:rPr lang="ru-RU" sz="2000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лечения </a:t>
            </a:r>
            <a:r>
              <a:rPr lang="ru-RU" sz="2000" b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ru-RU" sz="2000" b="1" dirty="0"/>
          </a:p>
          <a:p>
            <a:pPr indent="457200">
              <a:lnSpc>
                <a:spcPct val="150000"/>
              </a:lnSpc>
            </a:pPr>
            <a:r>
              <a:rPr lang="ru-RU" sz="2000" b="1" dirty="0" smtClean="0"/>
              <a:t> </a:t>
            </a:r>
            <a:r>
              <a:rPr lang="ru-RU" sz="2000" dirty="0" err="1"/>
              <a:t>Омепразол</a:t>
            </a:r>
            <a:r>
              <a:rPr lang="ru-RU" sz="2000" dirty="0"/>
              <a:t> (20 мг 2 р\д) или </a:t>
            </a:r>
            <a:r>
              <a:rPr lang="ru-RU" sz="2000" dirty="0" err="1"/>
              <a:t>рабепразол</a:t>
            </a:r>
            <a:r>
              <a:rPr lang="ru-RU" sz="2000" dirty="0"/>
              <a:t> (20 мг 2 р\д) или </a:t>
            </a:r>
            <a:r>
              <a:rPr lang="ru-RU" sz="2000" dirty="0" err="1"/>
              <a:t>лансопразол</a:t>
            </a:r>
            <a:r>
              <a:rPr lang="ru-RU" sz="2000" dirty="0"/>
              <a:t> (30 мг 2 р\д) </a:t>
            </a:r>
            <a:r>
              <a:rPr lang="ru-RU" sz="2000" dirty="0" smtClean="0"/>
              <a:t>+ </a:t>
            </a:r>
            <a:r>
              <a:rPr lang="ru-RU" sz="2000" dirty="0" err="1" smtClean="0"/>
              <a:t>Кларитромицин</a:t>
            </a:r>
            <a:r>
              <a:rPr lang="ru-RU" sz="2000" dirty="0" smtClean="0"/>
              <a:t> </a:t>
            </a:r>
            <a:r>
              <a:rPr lang="ru-RU" sz="2000" dirty="0"/>
              <a:t>(500 мг 2р\д) </a:t>
            </a:r>
            <a:r>
              <a:rPr lang="ru-RU" sz="2000" dirty="0" smtClean="0"/>
              <a:t>+ Амоксициллин </a:t>
            </a:r>
            <a:r>
              <a:rPr lang="ru-RU" sz="2000" dirty="0"/>
              <a:t>(1000 мг 2 р\с)</a:t>
            </a:r>
          </a:p>
          <a:p>
            <a:pPr indent="457200">
              <a:lnSpc>
                <a:spcPct val="150000"/>
              </a:lnSpc>
            </a:pPr>
            <a:r>
              <a:rPr lang="ru-RU" sz="2000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000" b="1" dirty="0" err="1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эрактильного</a:t>
            </a:r>
            <a:r>
              <a:rPr lang="ru-RU" sz="2000" b="1" dirty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лечения </a:t>
            </a:r>
            <a:r>
              <a:rPr lang="ru-RU" sz="2000" b="1" dirty="0" smtClean="0">
                <a:solidFill>
                  <a:srgbClr val="2021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ru-RU" sz="2000" b="1" dirty="0"/>
          </a:p>
          <a:p>
            <a:pPr indent="457200">
              <a:lnSpc>
                <a:spcPct val="150000"/>
              </a:lnSpc>
            </a:pPr>
            <a:r>
              <a:rPr lang="ru-RU" sz="2000" dirty="0" smtClean="0"/>
              <a:t>один </a:t>
            </a:r>
            <a:r>
              <a:rPr lang="ru-RU" sz="2000" dirty="0"/>
              <a:t>из приведенных в схеме 1 блокаторов водного насоса </a:t>
            </a:r>
            <a:r>
              <a:rPr lang="ru-RU" sz="2000" dirty="0" smtClean="0"/>
              <a:t>+ </a:t>
            </a:r>
            <a:r>
              <a:rPr lang="ru-RU" sz="2000" dirty="0" err="1" smtClean="0"/>
              <a:t>Кларитромицин</a:t>
            </a:r>
            <a:r>
              <a:rPr lang="ru-RU" sz="2000" dirty="0" smtClean="0"/>
              <a:t> </a:t>
            </a:r>
            <a:r>
              <a:rPr lang="ru-RU" sz="2000" dirty="0"/>
              <a:t>(500 мг 2р\д) +</a:t>
            </a:r>
          </a:p>
          <a:p>
            <a:pPr indent="457200">
              <a:lnSpc>
                <a:spcPct val="150000"/>
              </a:lnSpc>
            </a:pPr>
            <a:r>
              <a:rPr lang="ru-RU" sz="2000" dirty="0" err="1"/>
              <a:t>Метронидазол</a:t>
            </a:r>
            <a:r>
              <a:rPr lang="ru-RU" sz="2000" dirty="0"/>
              <a:t> (500 мг 2 р\с) или </a:t>
            </a:r>
            <a:r>
              <a:rPr lang="ru-RU" sz="2000" dirty="0" err="1"/>
              <a:t>тинидазол</a:t>
            </a:r>
            <a:r>
              <a:rPr lang="ru-RU" sz="2000" dirty="0"/>
              <a:t> (500 мг 2 р\с) </a:t>
            </a:r>
            <a:endParaRPr lang="ru-RU" sz="2000" dirty="0" smtClean="0"/>
          </a:p>
          <a:p>
            <a:pPr indent="457200">
              <a:lnSpc>
                <a:spcPct val="150000"/>
              </a:lnSpc>
            </a:pPr>
            <a:r>
              <a:rPr lang="ru-RU" sz="2000" dirty="0"/>
              <a:t>При неэффективности данных </a:t>
            </a:r>
            <a:r>
              <a:rPr lang="ru-RU" sz="2000" dirty="0" err="1"/>
              <a:t>антихеликобюакторных</a:t>
            </a:r>
            <a:r>
              <a:rPr lang="ru-RU" sz="2000" dirty="0"/>
              <a:t> схем в течении минимум 7 дней применяют </a:t>
            </a:r>
            <a:r>
              <a:rPr lang="ru-RU" sz="2000" dirty="0" err="1"/>
              <a:t>квадротерапию</a:t>
            </a:r>
            <a:r>
              <a:rPr lang="ru-RU" sz="2000" dirty="0"/>
              <a:t>, или четырехкомпонентную схему, куда помимо ингибиторов водного насоса и </a:t>
            </a:r>
            <a:r>
              <a:rPr lang="ru-RU" sz="2000" dirty="0" err="1"/>
              <a:t>метронидазола</a:t>
            </a:r>
            <a:r>
              <a:rPr lang="ru-RU" sz="2000" dirty="0"/>
              <a:t> в прежних дозах входят коллоидный </a:t>
            </a:r>
            <a:r>
              <a:rPr lang="ru-RU" sz="2000" dirty="0" err="1"/>
              <a:t>субцитрат</a:t>
            </a:r>
            <a:r>
              <a:rPr lang="ru-RU" sz="2000" dirty="0"/>
              <a:t> висмута по 120 мг 4р\</a:t>
            </a:r>
            <a:r>
              <a:rPr lang="ru-RU" sz="2000" dirty="0" err="1"/>
              <a:t>сут</a:t>
            </a:r>
            <a:r>
              <a:rPr lang="ru-RU" sz="2000" dirty="0"/>
              <a:t> и тетрациклин 500 мг 4 р\с. 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052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Принципы </a:t>
            </a:r>
            <a:r>
              <a:rPr lang="ru-RU" sz="2800" b="1" dirty="0" smtClean="0">
                <a:solidFill>
                  <a:schemeClr val="accent2"/>
                </a:solidFill>
              </a:rPr>
              <a:t>медикаментозного лечения хр. гастрита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96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2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Принципы </a:t>
            </a:r>
            <a:r>
              <a:rPr lang="ru-RU" sz="2800" b="1" dirty="0" smtClean="0">
                <a:solidFill>
                  <a:schemeClr val="accent2"/>
                </a:solidFill>
              </a:rPr>
              <a:t>медикаментозного лечения хр. гастрита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98" y="1002535"/>
            <a:ext cx="1131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u="sng" dirty="0" err="1"/>
              <a:t>Гастропротекторы</a:t>
            </a:r>
            <a:r>
              <a:rPr lang="ru-RU" u="sng" dirty="0"/>
              <a:t> – </a:t>
            </a:r>
            <a:r>
              <a:rPr lang="ru-RU" dirty="0"/>
              <a:t>к ним относятся препараты висмута – де-</a:t>
            </a:r>
            <a:r>
              <a:rPr lang="ru-RU" dirty="0" err="1"/>
              <a:t>нол</a:t>
            </a:r>
            <a:r>
              <a:rPr lang="ru-RU" dirty="0"/>
              <a:t>, обладающий </a:t>
            </a:r>
            <a:r>
              <a:rPr lang="ru-RU" dirty="0" err="1"/>
              <a:t>обвалакивающим</a:t>
            </a:r>
            <a:r>
              <a:rPr lang="ru-RU" dirty="0"/>
              <a:t> и вяжущим свойством, препарат – </a:t>
            </a:r>
            <a:r>
              <a:rPr lang="ru-RU" dirty="0" err="1"/>
              <a:t>вентер</a:t>
            </a:r>
            <a:r>
              <a:rPr lang="ru-RU" dirty="0"/>
              <a:t>(</a:t>
            </a:r>
            <a:r>
              <a:rPr lang="ru-RU" dirty="0" err="1"/>
              <a:t>сукральфат</a:t>
            </a:r>
            <a:r>
              <a:rPr lang="ru-RU" dirty="0"/>
              <a:t>), использующий в терапии эрозивного гастрита. Обладает способностью к адсорбции, </a:t>
            </a:r>
            <a:r>
              <a:rPr lang="ru-RU" dirty="0" err="1"/>
              <a:t>антацидным</a:t>
            </a:r>
            <a:r>
              <a:rPr lang="ru-RU" dirty="0"/>
              <a:t> эффектом и </a:t>
            </a:r>
            <a:r>
              <a:rPr lang="ru-RU" dirty="0" err="1"/>
              <a:t>противоязвенным</a:t>
            </a:r>
            <a:r>
              <a:rPr lang="ru-RU" dirty="0"/>
              <a:t> действием. </a:t>
            </a:r>
            <a:endParaRPr lang="ru-RU" u="sng" dirty="0" smtClean="0"/>
          </a:p>
          <a:p>
            <a:pPr indent="457200">
              <a:lnSpc>
                <a:spcPct val="150000"/>
              </a:lnSpc>
            </a:pPr>
            <a:r>
              <a:rPr lang="ru-RU" u="sng" dirty="0" err="1" smtClean="0"/>
              <a:t>Прокинетики</a:t>
            </a:r>
            <a:r>
              <a:rPr lang="ru-RU" u="sng" dirty="0" smtClean="0"/>
              <a:t>(</a:t>
            </a:r>
            <a:r>
              <a:rPr lang="ru-RU" dirty="0" smtClean="0"/>
              <a:t>улучшают моторику желудка): </a:t>
            </a:r>
            <a:r>
              <a:rPr lang="ru-RU" dirty="0" err="1" smtClean="0"/>
              <a:t>метоклопромид</a:t>
            </a:r>
            <a:r>
              <a:rPr lang="ru-RU" dirty="0" smtClean="0"/>
              <a:t>, </a:t>
            </a:r>
            <a:r>
              <a:rPr lang="ru-RU" dirty="0" err="1" smtClean="0"/>
              <a:t>домперидон</a:t>
            </a:r>
            <a:r>
              <a:rPr lang="ru-RU" dirty="0" smtClean="0"/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u="sng" dirty="0" smtClean="0"/>
              <a:t>Ферментные препараты(</a:t>
            </a:r>
            <a:r>
              <a:rPr lang="ru-RU" dirty="0" smtClean="0"/>
              <a:t>улучшают </a:t>
            </a:r>
            <a:r>
              <a:rPr lang="ru-RU" dirty="0" err="1" smtClean="0"/>
              <a:t>ферментирование</a:t>
            </a:r>
            <a:r>
              <a:rPr lang="ru-RU" dirty="0" smtClean="0"/>
              <a:t> и переваривание пищи): панкреатин, </a:t>
            </a:r>
            <a:r>
              <a:rPr lang="ru-RU" dirty="0" err="1" smtClean="0"/>
              <a:t>мезим</a:t>
            </a:r>
            <a:r>
              <a:rPr lang="ru-RU" dirty="0" smtClean="0"/>
              <a:t>-форте, </a:t>
            </a:r>
            <a:r>
              <a:rPr lang="ru-RU" dirty="0" err="1" smtClean="0"/>
              <a:t>креон</a:t>
            </a:r>
            <a:r>
              <a:rPr lang="ru-RU" dirty="0" smtClean="0"/>
              <a:t>. </a:t>
            </a:r>
          </a:p>
          <a:p>
            <a:pPr indent="457200">
              <a:lnSpc>
                <a:spcPct val="150000"/>
              </a:lnSpc>
            </a:pPr>
            <a:r>
              <a:rPr lang="ru-RU" b="1" u="sng" dirty="0" smtClean="0"/>
              <a:t>3. Физиотерапевтическое лечение.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Показано после стихания острых симптомов и в период ремиссии. Например: электрофорез, </a:t>
            </a:r>
            <a:r>
              <a:rPr lang="ru-RU" dirty="0" err="1" smtClean="0"/>
              <a:t>фонофорез</a:t>
            </a:r>
            <a:r>
              <a:rPr lang="ru-RU" dirty="0" smtClean="0"/>
              <a:t>.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  <p:extLst>
      <p:ext uri="{BB962C8B-B14F-4D97-AF65-F5344CB8AC3E}">
        <p14:creationId xmlns="" xmlns:p14="http://schemas.microsoft.com/office/powerpoint/2010/main" val="10399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6" y="958466"/>
            <a:ext cx="11523645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/>
                </a:solidFill>
              </a:rPr>
              <a:t>План:</a:t>
            </a:r>
          </a:p>
          <a:p>
            <a:pPr marL="3429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/>
              <a:t>Острый и хронический гастрит, язвенная болезнь желудка и двенадцатиперстной кишки - определение, этиология, патогенез, классификация, клиническая картина заболеваний, дифференциальная диагностика, осложнения, исходы. </a:t>
            </a:r>
          </a:p>
          <a:p>
            <a:pPr marL="3429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/>
              <a:t>Методы лабораторного, инструментального исследования. </a:t>
            </a:r>
          </a:p>
          <a:p>
            <a:pPr marL="3429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/>
              <a:t>Принципы немедикаментозного и медикаментозного лечения. </a:t>
            </a:r>
          </a:p>
          <a:p>
            <a:pPr marL="3429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smtClean="0"/>
              <a:t>Показания к оказанию специализированной медицинской помощи в стационарных условиях.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187201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783" y="-94089"/>
            <a:ext cx="1189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Показания к оказанию специализированной медицинской помощи в стационарных условиях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783" y="1238957"/>
            <a:ext cx="11672439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rgbClr val="202124"/>
                </a:solidFill>
              </a:rPr>
              <a:t>Большинство пациентов с гастритом подлежат наблюдению и лечению в </a:t>
            </a:r>
            <a:r>
              <a:rPr lang="ru-RU" b="1" dirty="0">
                <a:solidFill>
                  <a:srgbClr val="202124"/>
                </a:solidFill>
              </a:rPr>
              <a:t>амбулаторных условиях</a:t>
            </a:r>
            <a:r>
              <a:rPr lang="ru-RU" dirty="0">
                <a:solidFill>
                  <a:srgbClr val="202124"/>
                </a:solidFill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rgbClr val="202124"/>
                </a:solidFill>
              </a:rPr>
              <a:t/>
            </a:r>
            <a:br>
              <a:rPr lang="ru-RU" dirty="0">
                <a:solidFill>
                  <a:srgbClr val="202124"/>
                </a:solidFill>
              </a:rPr>
            </a:br>
            <a:r>
              <a:rPr lang="ru-RU" b="1" dirty="0">
                <a:solidFill>
                  <a:srgbClr val="202124"/>
                </a:solidFill>
              </a:rPr>
              <a:t>Показаниями к плановой госпитализации</a:t>
            </a:r>
            <a:r>
              <a:rPr lang="ru-RU" dirty="0">
                <a:solidFill>
                  <a:srgbClr val="202124"/>
                </a:solidFill>
              </a:rPr>
              <a:t> пациентов с гастритом и дуоденитом служат необходимость проведения дифференциального диагноза при редких формах гастрита (эозинофильный, гранулематозный и др.), выраженная анемия при аутоиммунном гастрите, выраженная клиническая картина заболевания при эрозивном гастрите, необходимость проведения </a:t>
            </a:r>
            <a:r>
              <a:rPr lang="ru-RU" dirty="0" err="1">
                <a:solidFill>
                  <a:srgbClr val="202124"/>
                </a:solidFill>
              </a:rPr>
              <a:t>эрадикационной</a:t>
            </a:r>
            <a:r>
              <a:rPr lang="ru-RU" dirty="0">
                <a:solidFill>
                  <a:srgbClr val="202124"/>
                </a:solidFill>
              </a:rPr>
              <a:t> терапии </a:t>
            </a:r>
            <a:r>
              <a:rPr lang="ru-RU" dirty="0" err="1">
                <a:solidFill>
                  <a:srgbClr val="202124"/>
                </a:solidFill>
              </a:rPr>
              <a:t>H.pylori</a:t>
            </a:r>
            <a:r>
              <a:rPr lang="ru-RU" dirty="0">
                <a:solidFill>
                  <a:srgbClr val="202124"/>
                </a:solidFill>
              </a:rPr>
              <a:t> под непосредственным врачебным контролем, необходимость выполнения эндоскопической резекции аденомы и раннего рака желудка.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rgbClr val="202124"/>
                </a:solidFill>
              </a:rPr>
              <a:t>Продолжительность стационарного лечения пациентов с обострением гастрита должна составлять 16 дней.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rgbClr val="202124"/>
                </a:solidFill>
              </a:rPr>
              <a:t/>
            </a:r>
            <a:br>
              <a:rPr lang="ru-RU" dirty="0">
                <a:solidFill>
                  <a:srgbClr val="202124"/>
                </a:solidFill>
              </a:rPr>
            </a:br>
            <a:r>
              <a:rPr lang="ru-RU" b="1" dirty="0">
                <a:solidFill>
                  <a:srgbClr val="202124"/>
                </a:solidFill>
              </a:rPr>
              <a:t>Показанием к экстренной госпитализации</a:t>
            </a:r>
            <a:r>
              <a:rPr lang="ru-RU" dirty="0">
                <a:solidFill>
                  <a:srgbClr val="202124"/>
                </a:solidFill>
              </a:rPr>
              <a:t> является наличие признаков острого желудочно-кишечного кровотечения у пациента с подозрением на эрозивный гастрит и/или дуоденит.</a:t>
            </a:r>
            <a:endParaRPr lang="ru-RU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74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-111043"/>
            <a:ext cx="1130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Язвенная болезнь желудка и двенадцатиперстной кишки</a:t>
            </a:r>
            <a:r>
              <a:rPr lang="ru-RU" sz="32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929"/>
          <a:stretch/>
        </p:blipFill>
        <p:spPr bwMode="auto">
          <a:xfrm>
            <a:off x="6018663" y="1196560"/>
            <a:ext cx="5759355" cy="5478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554" y="2404814"/>
            <a:ext cx="5192216" cy="1711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dirty="0" smtClean="0">
                <a:solidFill>
                  <a:srgbClr val="3E3E3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это заболевание, при котором на слизистой оболочке и в мышечном слое желудка, а также в верхних отделах двенадцатиперстной кишки образуются дефекты — язвы.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888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686" y="1167742"/>
            <a:ext cx="11450471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65"/>
              </a:spcAf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H.pylori</a:t>
            </a:r>
          </a:p>
          <a:p>
            <a:pPr indent="450215">
              <a:spcAft>
                <a:spcPts val="1065"/>
              </a:spcAf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2.Лекарственно –индуцированные язвы (НПВС, стероиды)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.Возможно влияние следующих механизмов: повреждение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слизисто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-бикарбонатного барьера, недостаточное кровоснабжение слизистой оболочки желудка, а так же кислота и пепсин как факторы агрессии.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Дуодено-гастральный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 рефлюкс желчи также может повреждать слизистую оболочку желудка.</a:t>
            </a:r>
          </a:p>
          <a:p>
            <a:pPr indent="450215">
              <a:spcAft>
                <a:spcPts val="0"/>
              </a:spcAft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Факторы риска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курение,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злоупотребление алкоголем,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частое употребление острой и обжигающей пищи,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отягощённая наследственность — язвенная болезнь у кровных родственников.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8992" y="-105565"/>
            <a:ext cx="380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Этиология: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69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246" y="-99152"/>
            <a:ext cx="507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Патогенез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296" y="1031497"/>
            <a:ext cx="111453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ru-RU" sz="2200" dirty="0" smtClean="0"/>
              <a:t>Появлению </a:t>
            </a:r>
            <a:r>
              <a:rPr lang="ru-RU" sz="2200" dirty="0"/>
              <a:t>язвенной болезни способствует нарушение баланса защитных факторов слизистой оболочки желудка и ДПК (кровоток через слизистую оболочку, секреция слизи и панкреатического сока, регенерация покровного эпителия) и факторами агрессии желудочного сока (пепсин, соляная кислота, желчные кислоты</a:t>
            </a:r>
            <a:r>
              <a:rPr lang="ru-RU" sz="2200" dirty="0" smtClean="0"/>
              <a:t>).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ru-RU" sz="20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2. Язва чаще имеет округлую форму, ее размеры могут быть различными (в желудке обычно 0,5—1—2 см в диаметре, в ДПК от нескольких мм до 1 см). При заживлении язвы возникает рубец. Если язва была множественная, рубцы деформируют желудок, луковицу двенадцатиперстной кишки.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99198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12" y="-121185"/>
            <a:ext cx="54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Классификация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80792" y="834007"/>
            <a:ext cx="11975336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1) По локализации: 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ЯБ желудка (кардиального и  </a:t>
            </a:r>
            <a:r>
              <a:rPr lang="ru-RU" sz="2000" dirty="0" err="1"/>
              <a:t>субкардиального</a:t>
            </a:r>
            <a:r>
              <a:rPr lang="ru-RU" sz="2000" dirty="0"/>
              <a:t> отдела, тела и дна желудка, пилорического отдела); 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ЯБ ДПК (луковичная и </a:t>
            </a:r>
            <a:r>
              <a:rPr lang="ru-RU" sz="2000" dirty="0" err="1"/>
              <a:t>постбульбарная</a:t>
            </a:r>
            <a:r>
              <a:rPr lang="ru-RU" sz="2000" dirty="0" smtClean="0"/>
              <a:t>)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sz="800" dirty="0"/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2) По клинической форме: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острая (впервые выявленная)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хроническая. </a:t>
            </a:r>
            <a:endParaRPr lang="ru-RU" sz="2000" dirty="0" smtClean="0"/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sz="800" dirty="0"/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3) По фазе: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ремиссия, 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обострения (рецидив),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неполной ремиссии или затухающего обострения. </a:t>
            </a:r>
            <a:endParaRPr lang="ru-RU" sz="2000" dirty="0" smtClean="0"/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sz="800" dirty="0"/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4) По течению: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латентное (без выраженной клиники),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 легкое (с редкими рецидивами),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среднетяжело (1-2 обострения в течение года),</a:t>
            </a:r>
          </a:p>
          <a:p>
            <a:pPr indent="457200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000" dirty="0"/>
              <a:t>    - тяжелое (с регулярными обострениями до 3-х и более раз в год). </a:t>
            </a:r>
          </a:p>
        </p:txBody>
      </p:sp>
    </p:spTree>
    <p:extLst>
      <p:ext uri="{BB962C8B-B14F-4D97-AF65-F5344CB8AC3E}">
        <p14:creationId xmlns="" xmlns:p14="http://schemas.microsoft.com/office/powerpoint/2010/main" val="336802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292" y="-115810"/>
            <a:ext cx="473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Клиническая картина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320" y="625525"/>
            <a:ext cx="1149059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1) Боль </a:t>
            </a:r>
            <a:r>
              <a:rPr lang="ru-RU" sz="1900" dirty="0"/>
              <a:t>- локализуется в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</a:rPr>
              <a:t>эпигастральной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ru-RU" sz="1900" dirty="0" err="1">
                <a:solidFill>
                  <a:schemeClr val="accent1">
                    <a:lumMod val="75000"/>
                  </a:schemeClr>
                </a:solidFill>
              </a:rPr>
              <a:t>пилородуоденальной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 области</a:t>
            </a:r>
            <a:r>
              <a:rPr lang="ru-RU" sz="1900" dirty="0"/>
              <a:t>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Боль характеризуется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ритмичностью</a:t>
            </a:r>
            <a:r>
              <a:rPr lang="ru-RU" sz="1900" dirty="0"/>
              <a:t> (связь с приемом пищи):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 - возникает через 0,5-1 ч (ранние боли) или через 2-3 ч (поздние боли) после приема пищи. </a:t>
            </a:r>
            <a:r>
              <a:rPr lang="ru-RU" sz="1900" dirty="0" err="1"/>
              <a:t>М.б</a:t>
            </a:r>
            <a:r>
              <a:rPr lang="ru-RU" sz="1900" dirty="0"/>
              <a:t>.  ночные боли (интенсивные, исчезают после приема пищи (молока, сухарь) или нескольких глотков воды).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  - ранние боли характерны для высоко расположенных язв (кардиальный, </a:t>
            </a:r>
            <a:r>
              <a:rPr lang="ru-RU" sz="1900" dirty="0" err="1"/>
              <a:t>субкардиальный</a:t>
            </a:r>
            <a:r>
              <a:rPr lang="ru-RU" sz="1900" dirty="0"/>
              <a:t> отделы), поздние и «голодные» боли более типичны для язв привратника и ДПК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Боли при язвенной болезни характеризуются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периодичностью: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 - суточная периодичность — усиление болей во вторую половину дня, пациенты стараются не ужинать.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- сезонная периодичность — усиление болей в осенне-зимние и весенние месяцы.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- периоды болей сменяются </a:t>
            </a:r>
            <a:r>
              <a:rPr lang="ru-RU" sz="1900" dirty="0" err="1"/>
              <a:t>безболевыми</a:t>
            </a:r>
            <a:r>
              <a:rPr lang="ru-RU" sz="1900" dirty="0"/>
              <a:t> периодами, продолжительность которых колеблется от нескольких месяцев до нескольких лет.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900" dirty="0"/>
              <a:t>   У некоторых пациентов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болевой синдром может отсутствовать</a:t>
            </a:r>
            <a:r>
              <a:rPr lang="ru-RU" sz="1900" dirty="0"/>
              <a:t>. Это немые, или скрыто протекающие, язвы, которые выявляются в период осложнений.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81855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292" y="-115810"/>
            <a:ext cx="473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Клиническая картина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454" y="692791"/>
            <a:ext cx="11479577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2) Изжога </a:t>
            </a:r>
            <a:r>
              <a:rPr lang="ru-RU" dirty="0"/>
              <a:t>— предшествует или сочетается с болевым синдромом.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3) Отрыжка, тошнота, рвота </a:t>
            </a:r>
            <a:r>
              <a:rPr lang="ru-RU" dirty="0"/>
              <a:t>встречаются реже. Рвота возникает на высоте болевого синдрома и приносит пациенту облегчение. Можно установить последовательность симптомов: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изжога — боль — тошнота — рвота — облегчение</a:t>
            </a:r>
            <a:r>
              <a:rPr lang="ru-RU" dirty="0"/>
              <a:t> диспепсического синдрома.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4) Запоры </a:t>
            </a:r>
            <a:r>
              <a:rPr lang="ru-RU" dirty="0"/>
              <a:t>— возникают вследствие спазма толстой кишки нервно-рефлекторного генеза (спастическая дискинезия).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5) Аппетит </a:t>
            </a:r>
            <a:r>
              <a:rPr lang="ru-RU" dirty="0"/>
              <a:t>у пациента с язвенной болезнью при неосложненной форме заболевания обычно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сохранен</a:t>
            </a:r>
            <a:r>
              <a:rPr lang="ru-RU" dirty="0"/>
              <a:t>, иногда даже повышен, достигая состояния «волчьего голода», что связанно с наклонностью к гипогликемии и чаще встречается при локализации язвы в луковице ДПК.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6) Расстройства вегетативной нервной системы: цианоз кистей и влажность ладоней, усиленное потоотделение.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7) При осмотре в период болей </a:t>
            </a:r>
            <a:r>
              <a:rPr lang="ru-RU" dirty="0"/>
              <a:t>выявляется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втянутость живота</a:t>
            </a:r>
            <a:r>
              <a:rPr lang="ru-RU" dirty="0"/>
              <a:t>, реже — вздутие.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Вынужденное положение </a:t>
            </a:r>
            <a:r>
              <a:rPr lang="ru-RU" dirty="0"/>
              <a:t>- сидя на постели или лежа на боку с притянутыми к животу ногами.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Болезненность живота, мышечное напряжение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эпигастральной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пилородуоденальной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области.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292397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YAZ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67867" y="575403"/>
            <a:ext cx="5973569" cy="62825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5249" y="0"/>
            <a:ext cx="11038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Особенности клинической картины при разной локализации язв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750" y="1240785"/>
            <a:ext cx="62612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Язва кардиального 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субкардиального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отделов желудка: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/>
              <a:t>- </a:t>
            </a:r>
            <a:r>
              <a:rPr lang="ru-RU" dirty="0"/>
              <a:t>Жалобы на упорную изжогу, ноющую или интенсивную раннюю боль (через 0,5-1 ч после приема пищи) у мечевидного отростка, наступающую сразу после приема острой, кислой или горячей пищи.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При пальпации — болезненность в </a:t>
            </a:r>
            <a:r>
              <a:rPr lang="ru-RU" dirty="0" err="1"/>
              <a:t>эпигастральной</a:t>
            </a:r>
            <a:r>
              <a:rPr lang="ru-RU" dirty="0"/>
              <a:t> области у мечевидного отростка.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Язык обложен густым серо-белым налетом.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301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33" y="664830"/>
            <a:ext cx="113730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Язва тела и дна желудка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Тупая, ноющая боль в </a:t>
            </a:r>
            <a:r>
              <a:rPr lang="ru-RU" dirty="0" err="1"/>
              <a:t>эпигастральной</a:t>
            </a:r>
            <a:r>
              <a:rPr lang="ru-RU" dirty="0"/>
              <a:t>  области, чаще натощак или через 20— 30 минут после еды, реже — ночные боли. Появляется отрыжка съеденной пищей, изжога бывает редко, язык обложен густым серо-белым налетом.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Болезненность в </a:t>
            </a:r>
            <a:r>
              <a:rPr lang="ru-RU" dirty="0" err="1"/>
              <a:t>эпигастральной</a:t>
            </a:r>
            <a:r>
              <a:rPr lang="ru-RU" dirty="0"/>
              <a:t> области и левом подреберье, </a:t>
            </a:r>
            <a:r>
              <a:rPr lang="ru-RU" dirty="0" err="1"/>
              <a:t>м.б</a:t>
            </a:r>
            <a:r>
              <a:rPr lang="ru-RU" dirty="0"/>
              <a:t>. напряжение брюшных мышц.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5249" y="0"/>
            <a:ext cx="11038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Особенности клинической картины при разной локализации язв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017" y="2834655"/>
            <a:ext cx="1140613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Язва пилорического отдела: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интенсивные и продолжительные боли в </a:t>
            </a:r>
            <a:r>
              <a:rPr lang="ru-RU" dirty="0" err="1"/>
              <a:t>эпигастрии</a:t>
            </a:r>
            <a:r>
              <a:rPr lang="ru-RU" dirty="0"/>
              <a:t> справа через 2—3 часа после приема пищи (поздние боли), </a:t>
            </a:r>
            <a:r>
              <a:rPr lang="ru-RU" dirty="0" err="1"/>
              <a:t>иррадиирующие</a:t>
            </a:r>
            <a:r>
              <a:rPr lang="ru-RU" dirty="0"/>
              <a:t> в спину и за грудину, в правое подреберье; рвота кислым в большом объеме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Пациенты худеют. Болезненность в </a:t>
            </a:r>
            <a:r>
              <a:rPr lang="ru-RU" dirty="0" err="1"/>
              <a:t>эпигастрии</a:t>
            </a:r>
            <a:endParaRPr lang="ru-RU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Язва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постбульбарная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интенсивные боли в </a:t>
            </a:r>
            <a:r>
              <a:rPr lang="ru-RU" dirty="0" err="1"/>
              <a:t>эпигастральной</a:t>
            </a:r>
            <a:r>
              <a:rPr lang="ru-RU" dirty="0"/>
              <a:t> и </a:t>
            </a:r>
            <a:r>
              <a:rPr lang="ru-RU" dirty="0" err="1"/>
              <a:t>пилородуоденальной</a:t>
            </a:r>
            <a:r>
              <a:rPr lang="ru-RU" dirty="0"/>
              <a:t> зоне через 3—4 часа после приема пищи (голодные, ночные боли). Боли </a:t>
            </a:r>
            <a:r>
              <a:rPr lang="ru-RU" dirty="0" err="1"/>
              <a:t>иррадиируют</a:t>
            </a:r>
            <a:r>
              <a:rPr lang="ru-RU" dirty="0"/>
              <a:t> в спину, правое и левое подреберье; изжога, рвота на высоте боли, не приносящая облегчения.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- При пальпации </a:t>
            </a:r>
            <a:r>
              <a:rPr lang="ru-RU" dirty="0" err="1"/>
              <a:t>болененность</a:t>
            </a:r>
            <a:r>
              <a:rPr lang="ru-RU" dirty="0"/>
              <a:t> в </a:t>
            </a:r>
            <a:r>
              <a:rPr lang="ru-RU" dirty="0" err="1"/>
              <a:t>эпигастральной</a:t>
            </a:r>
            <a:r>
              <a:rPr lang="ru-RU" dirty="0"/>
              <a:t> области справа.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38629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060" y="-132203"/>
            <a:ext cx="534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Осложнение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086" y="790066"/>
            <a:ext cx="11262911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1. Желудочно-кишечное кровотечение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- характерна рвота «кофейной гущи» (при обильном кровотечении возможна примесь неизмененной крови), мелена (черный, «дегтеобразный» стул). При массивном кровотечении - бледность кожных покровов, головокружение, обморок, снижение АД, тахикардия. 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Перфорация (прободение) язвы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- развивается остро и характеризуется двумя симптомами: «кинжальная» боль и «доскообразное» напряжение мышц передней брюшной стенки и последующим развитием других симптомов перитонита, положительным симптомом </a:t>
            </a:r>
            <a:r>
              <a:rPr lang="ru-RU" sz="2000" dirty="0" err="1"/>
              <a:t>Щеткина</a:t>
            </a:r>
            <a:r>
              <a:rPr lang="ru-RU" sz="2000" dirty="0"/>
              <a:t>—</a:t>
            </a:r>
            <a:r>
              <a:rPr lang="ru-RU" sz="2000" dirty="0" err="1"/>
              <a:t>Блюмберга</a:t>
            </a:r>
            <a:r>
              <a:rPr lang="ru-RU" sz="2000" dirty="0"/>
              <a:t>. Постепенно нарастает метеоризм, задержка стула, газы не отходят, черты лица заостряются. Рвота бывает редко, повышается температура тела. Язык сухой. Пациенты лежат неподвижно на спине или на боку с приведенными к животу ногами.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403271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0" t="2212" r="21634" b="4450"/>
          <a:stretch/>
        </p:blipFill>
        <p:spPr bwMode="auto">
          <a:xfrm>
            <a:off x="6989595" y="1431059"/>
            <a:ext cx="4941673" cy="4286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8396" y="-120198"/>
            <a:ext cx="545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Острый гастрит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882" y="969394"/>
            <a:ext cx="6179237" cy="14296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 smtClean="0"/>
              <a:t>это воспалительное повреждение слизистой оболочки желудка, которое сопровождается нарушением моторики и секреции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506" y="2736095"/>
            <a:ext cx="6279614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Этиология: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инфекционные гастриты (вызваны инфекцией  </a:t>
            </a:r>
            <a:r>
              <a:rPr lang="ru-RU" i="1" dirty="0" err="1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Helicobacter</a:t>
            </a:r>
            <a:r>
              <a:rPr lang="ru-RU" i="1" dirty="0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i="1" dirty="0" err="1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pylori</a:t>
            </a:r>
            <a:r>
              <a:rPr lang="ru-RU" dirty="0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неинфекционные гастриты: (аутоиммунный гастрит; алкогольный гастрит; постгастрорезекционный гастрит; гастрит, обусловленный приёмом НПВС; гастрит, обусловленный химическими агентами)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6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55" y="841990"/>
            <a:ext cx="11699913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3.Пенетрация (проникновение) язвы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в соседние органы.  Чаще </a:t>
            </a:r>
            <a:r>
              <a:rPr lang="ru-RU" dirty="0" err="1"/>
              <a:t>пенетрируют</a:t>
            </a:r>
            <a:r>
              <a:rPr lang="ru-RU" dirty="0"/>
              <a:t> язвы ДПК в малый сальник, поджелудочную железу, печень, толстую кишку, брыжейку. Боли становятся упорными, постоянными. Присоединяются признаки вовлечения в патологический процесс поджелудочной железы, печени или желчевыводящих путей (желтуха, повышение активности амилазы в крови, опоясывающие боли и др.). </a:t>
            </a:r>
            <a:endParaRPr lang="ru-RU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9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4. Стеноз привратника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- результат рубцевания язвы, которая располагается в пилорическом отделе желудка.  Стеноз препятствует прохождению пищи из желудка в ДПК.  Характерно чувство распирания в </a:t>
            </a:r>
            <a:r>
              <a:rPr lang="ru-RU" dirty="0" err="1"/>
              <a:t>эпигастральной</a:t>
            </a:r>
            <a:r>
              <a:rPr lang="ru-RU" dirty="0"/>
              <a:t> области, рвота, содержащая натощак остатки пищи, съеденной накануне, отрыжка тухлым. Отмечается похудание, сухость кожи, живот вздут. </a:t>
            </a:r>
            <a:endParaRPr lang="ru-RU" dirty="0" smtClean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900" u="sng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5. Малигнизация язвы (злокачественная трансформация)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чаще всего встречается в кардиальном и пилорическом отделе желудка. Боли приобретают постоянный характер, не связаны с приемом пищи. Пациенты теряют аппетит, худеют, учащается рвота, повышается температура тела до субфебрильных цифр, развивается анемия, постоянно выявляется положительная реакция </a:t>
            </a:r>
            <a:r>
              <a:rPr lang="ru-RU" dirty="0" err="1"/>
              <a:t>Грегерсена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5060" y="-132203"/>
            <a:ext cx="534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Осложнение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443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082" y="-99152"/>
            <a:ext cx="676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Исход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990" y="1028354"/>
            <a:ext cx="11020540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>
                <a:solidFill>
                  <a:srgbClr val="333333"/>
                </a:solidFill>
              </a:rPr>
              <a:t>В случае своевременной диагностики и адекватного комплексного лечения и отсутствия осложнений — прогноз благоприятный. </a:t>
            </a:r>
            <a:endParaRPr lang="ru-RU" sz="2000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</a:pPr>
            <a:endParaRPr lang="ru-RU" sz="2000" dirty="0" smtClean="0">
              <a:solidFill>
                <a:srgbClr val="333333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ru-RU" sz="2000" dirty="0" smtClean="0">
                <a:solidFill>
                  <a:srgbClr val="333333"/>
                </a:solidFill>
              </a:rPr>
              <a:t>При </a:t>
            </a:r>
            <a:r>
              <a:rPr lang="ru-RU" sz="2000" dirty="0">
                <a:solidFill>
                  <a:srgbClr val="333333"/>
                </a:solidFill>
              </a:rPr>
              <a:t>несвоевременном обращении к гастроэнтерологу в некоторых случаях происходит прогрессирование состояния с возникновением тяжёлых, угрожающих жизни осложнений, которые могут привести к </a:t>
            </a:r>
            <a:r>
              <a:rPr lang="ru-RU" sz="2000" dirty="0" err="1">
                <a:solidFill>
                  <a:srgbClr val="333333"/>
                </a:solidFill>
              </a:rPr>
              <a:t>инвалидизации</a:t>
            </a:r>
            <a:r>
              <a:rPr lang="ru-RU" sz="2000" dirty="0">
                <a:solidFill>
                  <a:srgbClr val="333333"/>
                </a:solidFill>
              </a:rPr>
              <a:t>, а иногда и к летальному исходу.</a:t>
            </a:r>
            <a:endParaRPr lang="ru-RU" sz="200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58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403" y="-104794"/>
            <a:ext cx="10997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795" y="952802"/>
            <a:ext cx="71322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1) Тесты на выявление </a:t>
            </a:r>
            <a:r>
              <a:rPr lang="ru-RU" dirty="0" err="1"/>
              <a:t>хеликобактерной</a:t>
            </a:r>
            <a:r>
              <a:rPr lang="ru-RU" dirty="0"/>
              <a:t> инфекции - анализ крови на антитела к </a:t>
            </a:r>
            <a:r>
              <a:rPr lang="ru-RU" dirty="0" err="1"/>
              <a:t>хеликобактер</a:t>
            </a:r>
            <a:r>
              <a:rPr lang="ru-RU" dirty="0"/>
              <a:t> </a:t>
            </a:r>
            <a:r>
              <a:rPr lang="ru-RU" dirty="0" err="1"/>
              <a:t>пилори</a:t>
            </a:r>
            <a:r>
              <a:rPr lang="ru-RU" dirty="0"/>
              <a:t>, анализ кала способом </a:t>
            </a:r>
            <a:r>
              <a:rPr lang="ru-RU" dirty="0" err="1" smtClean="0"/>
              <a:t>пцр</a:t>
            </a:r>
            <a:r>
              <a:rPr lang="ru-RU" dirty="0" smtClean="0"/>
              <a:t>.</a:t>
            </a:r>
            <a:endParaRPr lang="ru-RU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2) Цитологическое исследование (биопсия слизистой, мазок – отпечаток слизистой) для выявления </a:t>
            </a:r>
            <a:r>
              <a:rPr lang="ru-RU" dirty="0" err="1"/>
              <a:t>хеликобактера</a:t>
            </a:r>
            <a:r>
              <a:rPr lang="ru-RU" dirty="0"/>
              <a:t> и исключения малигнизации.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3) ОАК – признаки анемии.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4) Кал на скрытую кровь (реакция </a:t>
            </a:r>
            <a:r>
              <a:rPr lang="ru-RU" dirty="0" err="1"/>
              <a:t>Грегерсена</a:t>
            </a:r>
            <a:r>
              <a:rPr lang="ru-RU" dirty="0"/>
              <a:t>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5) Желудочное зондирование определяют уровень кислотности желудочного сока (кислотность повышена).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6) Рентгеноскопия желудка – симптом «ниши»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7) ФЭГДС с прицельной биопсией.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dirty="0"/>
              <a:t>8) УЗИ органов брюшной полости.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8302" y="1055182"/>
            <a:ext cx="4488253" cy="3965757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7899094" y="5257586"/>
            <a:ext cx="379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Рис: исследование ФГДС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710308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54" y="-99151"/>
            <a:ext cx="1196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Принципы немедикаментозного и медикаментозного лечения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796" y="710455"/>
            <a:ext cx="1162976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457200">
              <a:lnSpc>
                <a:spcPct val="150000"/>
              </a:lnSpc>
              <a:buAutoNum type="arabicPeriod"/>
            </a:pPr>
            <a:r>
              <a:rPr lang="ru-RU" sz="2000" b="1" u="sng" dirty="0" smtClean="0">
                <a:solidFill>
                  <a:srgbClr val="202124"/>
                </a:solidFill>
              </a:rPr>
              <a:t>Немедикаментозное лечение . </a:t>
            </a:r>
          </a:p>
          <a:p>
            <a:pPr indent="457200">
              <a:lnSpc>
                <a:spcPct val="150000"/>
              </a:lnSpc>
            </a:pPr>
            <a:r>
              <a:rPr lang="ru-RU" sz="2000" b="1" u="sng" dirty="0" smtClean="0">
                <a:solidFill>
                  <a:srgbClr val="202124"/>
                </a:solidFill>
              </a:rPr>
              <a:t>Диетотерапия: Диета </a:t>
            </a:r>
            <a:r>
              <a:rPr lang="ru-RU" sz="2000" dirty="0" smtClean="0">
                <a:solidFill>
                  <a:srgbClr val="202124"/>
                </a:solidFill>
              </a:rPr>
              <a:t> №1</a:t>
            </a:r>
          </a:p>
          <a:p>
            <a:pPr indent="457200">
              <a:lnSpc>
                <a:spcPct val="150000"/>
              </a:lnSpc>
            </a:pPr>
            <a:endParaRPr lang="ru-RU" sz="2000" dirty="0" smtClean="0">
              <a:solidFill>
                <a:srgbClr val="202124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ru-RU" sz="2000" b="1" u="sng" dirty="0"/>
              <a:t>2. </a:t>
            </a:r>
            <a:r>
              <a:rPr lang="ru-RU" sz="2000" b="1" u="sng" dirty="0" smtClean="0"/>
              <a:t>Медикаментозное лечение. </a:t>
            </a:r>
          </a:p>
          <a:p>
            <a:pPr indent="457200">
              <a:lnSpc>
                <a:spcPct val="150000"/>
              </a:lnSpc>
            </a:pPr>
            <a:r>
              <a:rPr lang="ru-RU" sz="2000" b="1" u="sng" dirty="0" smtClean="0"/>
              <a:t>Консервативное лечение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ИПП (</a:t>
            </a:r>
            <a:r>
              <a:rPr lang="ru-RU" sz="2000" dirty="0" err="1" smtClean="0"/>
              <a:t>омепразол</a:t>
            </a:r>
            <a:r>
              <a:rPr lang="ru-RU" sz="2000" dirty="0" smtClean="0"/>
              <a:t> 20 мг 2 р\д) в течении 4-6 недель.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sz="2000" dirty="0"/>
              <a:t>Б</a:t>
            </a:r>
            <a:r>
              <a:rPr lang="ru-RU" sz="2000" dirty="0" smtClean="0"/>
              <a:t>локаторов </a:t>
            </a:r>
            <a:r>
              <a:rPr lang="ru-RU" sz="2000" dirty="0"/>
              <a:t>Н2-гистаминовых </a:t>
            </a:r>
            <a:r>
              <a:rPr lang="ru-RU" sz="2000" dirty="0" smtClean="0"/>
              <a:t>рецепторов (</a:t>
            </a:r>
            <a:r>
              <a:rPr lang="ru-RU" sz="2000" dirty="0" err="1" smtClean="0"/>
              <a:t>ранитидин</a:t>
            </a:r>
            <a:r>
              <a:rPr lang="ru-RU" sz="2000" dirty="0" smtClean="0"/>
              <a:t>, </a:t>
            </a:r>
            <a:r>
              <a:rPr lang="ru-RU" sz="2000" dirty="0" err="1" smtClean="0"/>
              <a:t>фамотидин</a:t>
            </a:r>
            <a:r>
              <a:rPr lang="ru-RU" sz="2000" dirty="0" smtClean="0"/>
              <a:t>) </a:t>
            </a:r>
            <a:r>
              <a:rPr lang="ru-RU" sz="2000" dirty="0"/>
              <a:t>в течении 4-6 недель.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sz="2000" dirty="0" err="1" smtClean="0"/>
              <a:t>Гастропротективные</a:t>
            </a:r>
            <a:r>
              <a:rPr lang="ru-RU" sz="2000" dirty="0" smtClean="0"/>
              <a:t> (де-</a:t>
            </a:r>
            <a:r>
              <a:rPr lang="ru-RU" sz="2000" dirty="0" err="1" smtClean="0"/>
              <a:t>нол</a:t>
            </a:r>
            <a:r>
              <a:rPr lang="ru-RU" sz="2000" dirty="0" smtClean="0"/>
              <a:t>)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sz="2000" dirty="0" err="1" smtClean="0"/>
              <a:t>Антацидные</a:t>
            </a:r>
            <a:r>
              <a:rPr lang="ru-RU" sz="2000" dirty="0" smtClean="0"/>
              <a:t> (маалокс, </a:t>
            </a:r>
            <a:r>
              <a:rPr lang="ru-RU" sz="2000" dirty="0" err="1" smtClean="0"/>
              <a:t>альмагель</a:t>
            </a:r>
            <a:r>
              <a:rPr lang="ru-RU" sz="2000" dirty="0" smtClean="0"/>
              <a:t>, </a:t>
            </a:r>
            <a:r>
              <a:rPr lang="ru-RU" sz="2000" dirty="0" err="1" smtClean="0"/>
              <a:t>гастал</a:t>
            </a:r>
            <a:r>
              <a:rPr lang="ru-RU" sz="2000" dirty="0" smtClean="0"/>
              <a:t>)</a:t>
            </a:r>
          </a:p>
          <a:p>
            <a:pPr marL="285750" indent="4572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Антибактериальные препараты (</a:t>
            </a:r>
            <a:r>
              <a:rPr lang="ru-RU" sz="2000" dirty="0" err="1" smtClean="0"/>
              <a:t>метронидазол</a:t>
            </a:r>
            <a:r>
              <a:rPr lang="ru-RU" sz="2000" dirty="0" smtClean="0"/>
              <a:t>, амоксициллин, </a:t>
            </a:r>
            <a:r>
              <a:rPr lang="ru-RU" sz="2000" dirty="0" err="1" smtClean="0"/>
              <a:t>кларитромицин</a:t>
            </a:r>
            <a:r>
              <a:rPr lang="ru-RU" sz="2000" dirty="0" smtClean="0"/>
              <a:t>, тетрациклин) </a:t>
            </a:r>
          </a:p>
          <a:p>
            <a:pPr indent="457200"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13286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54" y="-99151"/>
            <a:ext cx="1196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Принципы </a:t>
            </a:r>
            <a:r>
              <a:rPr lang="ru-RU" sz="3200" b="1" dirty="0" smtClean="0">
                <a:solidFill>
                  <a:schemeClr val="accent2"/>
                </a:solidFill>
              </a:rPr>
              <a:t>медикаментозного </a:t>
            </a:r>
            <a:r>
              <a:rPr lang="ru-RU" sz="3200" b="1" dirty="0">
                <a:solidFill>
                  <a:schemeClr val="accent2"/>
                </a:solidFill>
              </a:rPr>
              <a:t>лечения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19" y="533192"/>
            <a:ext cx="1169991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u="sng" dirty="0"/>
              <a:t> -   </a:t>
            </a:r>
            <a:r>
              <a:rPr lang="ru-RU" u="sng" dirty="0" err="1"/>
              <a:t>Эрадикационная</a:t>
            </a:r>
            <a:r>
              <a:rPr lang="ru-RU" u="sng" dirty="0"/>
              <a:t> терапия:</a:t>
            </a:r>
          </a:p>
          <a:p>
            <a:pPr indent="457200">
              <a:lnSpc>
                <a:spcPct val="150000"/>
              </a:lnSpc>
            </a:pPr>
            <a:r>
              <a:rPr lang="ru-RU" b="1" dirty="0"/>
              <a:t>Схема 1: </a:t>
            </a:r>
            <a:r>
              <a:rPr lang="ru-RU" dirty="0" err="1"/>
              <a:t>Омепразол</a:t>
            </a:r>
            <a:r>
              <a:rPr lang="ru-RU" dirty="0"/>
              <a:t> (20 мг 2 р\д) или </a:t>
            </a:r>
            <a:r>
              <a:rPr lang="ru-RU" dirty="0" err="1"/>
              <a:t>рабепразол</a:t>
            </a:r>
            <a:r>
              <a:rPr lang="ru-RU" dirty="0"/>
              <a:t> (20 мг 2 р\д) или </a:t>
            </a:r>
            <a:r>
              <a:rPr lang="ru-RU" dirty="0" err="1"/>
              <a:t>лансопразол</a:t>
            </a:r>
            <a:r>
              <a:rPr lang="ru-RU" dirty="0"/>
              <a:t> (30 мг 2 р\д) +</a:t>
            </a:r>
          </a:p>
          <a:p>
            <a:pPr indent="457200">
              <a:lnSpc>
                <a:spcPct val="150000"/>
              </a:lnSpc>
            </a:pPr>
            <a:r>
              <a:rPr lang="ru-RU" dirty="0" err="1"/>
              <a:t>Кларитромицин</a:t>
            </a:r>
            <a:r>
              <a:rPr lang="ru-RU" dirty="0"/>
              <a:t> (500 мг 2р\д) +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Амоксициллин (1000 мг 2 р\с)</a:t>
            </a:r>
          </a:p>
          <a:p>
            <a:pPr indent="457200">
              <a:lnSpc>
                <a:spcPct val="150000"/>
              </a:lnSpc>
            </a:pPr>
            <a:r>
              <a:rPr lang="ru-RU" b="1" dirty="0"/>
              <a:t>Схема 2: </a:t>
            </a:r>
            <a:r>
              <a:rPr lang="ru-RU" dirty="0"/>
              <a:t>один из приведенных в схеме 1 блокаторов водного насоса +</a:t>
            </a:r>
          </a:p>
          <a:p>
            <a:pPr indent="457200">
              <a:lnSpc>
                <a:spcPct val="150000"/>
              </a:lnSpc>
            </a:pPr>
            <a:r>
              <a:rPr lang="ru-RU" dirty="0" err="1"/>
              <a:t>Кларитромицин</a:t>
            </a:r>
            <a:r>
              <a:rPr lang="ru-RU" dirty="0"/>
              <a:t> (500 мг 2р\д) +</a:t>
            </a:r>
          </a:p>
          <a:p>
            <a:pPr indent="457200">
              <a:lnSpc>
                <a:spcPct val="150000"/>
              </a:lnSpc>
            </a:pPr>
            <a:r>
              <a:rPr lang="ru-RU" dirty="0" err="1"/>
              <a:t>Метронидазол</a:t>
            </a:r>
            <a:r>
              <a:rPr lang="ru-RU" dirty="0"/>
              <a:t> (500 мг 2 р\с) или </a:t>
            </a:r>
            <a:r>
              <a:rPr lang="ru-RU" dirty="0" err="1"/>
              <a:t>тинидазол</a:t>
            </a:r>
            <a:r>
              <a:rPr lang="ru-RU" dirty="0"/>
              <a:t> (500 мг 2 р\с) 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При неэффективности данных </a:t>
            </a:r>
            <a:r>
              <a:rPr lang="ru-RU" dirty="0" err="1"/>
              <a:t>антихеликобюакторных</a:t>
            </a:r>
            <a:r>
              <a:rPr lang="ru-RU" dirty="0"/>
              <a:t> схем в течении минимум 7 дней применяют </a:t>
            </a:r>
            <a:r>
              <a:rPr lang="ru-RU" dirty="0" err="1"/>
              <a:t>квадротерапию</a:t>
            </a:r>
            <a:r>
              <a:rPr lang="ru-RU" dirty="0"/>
              <a:t>, или четырехкомпонентную схему, куда помимо ингибиторов водного насоса и </a:t>
            </a:r>
            <a:r>
              <a:rPr lang="ru-RU" dirty="0" err="1"/>
              <a:t>метронидазола</a:t>
            </a:r>
            <a:r>
              <a:rPr lang="ru-RU" dirty="0"/>
              <a:t> в прежних дозах входят коллоидный </a:t>
            </a:r>
            <a:r>
              <a:rPr lang="ru-RU" dirty="0" err="1"/>
              <a:t>субцитрат</a:t>
            </a:r>
            <a:r>
              <a:rPr lang="ru-RU" dirty="0"/>
              <a:t> висмута по 120 мг 4р\</a:t>
            </a:r>
            <a:r>
              <a:rPr lang="ru-RU" dirty="0" err="1"/>
              <a:t>сут</a:t>
            </a:r>
            <a:r>
              <a:rPr lang="ru-RU" dirty="0"/>
              <a:t> и тетрациклин 500 мг 4 р\с. </a:t>
            </a:r>
            <a:endParaRPr lang="ru-RU" dirty="0" smtClean="0"/>
          </a:p>
          <a:p>
            <a:pPr indent="457200">
              <a:lnSpc>
                <a:spcPct val="150000"/>
              </a:lnSpc>
            </a:pPr>
            <a:r>
              <a:rPr lang="ru-RU" u="sng" dirty="0" smtClean="0"/>
              <a:t>Для устранения синдрома желудочной диспепсии применяют: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М-</a:t>
            </a:r>
            <a:r>
              <a:rPr lang="ru-RU" dirty="0" err="1" smtClean="0"/>
              <a:t>холинолитики</a:t>
            </a:r>
            <a:r>
              <a:rPr lang="ru-RU" dirty="0" smtClean="0"/>
              <a:t>: </a:t>
            </a:r>
            <a:r>
              <a:rPr lang="ru-RU" dirty="0" err="1" smtClean="0"/>
              <a:t>платифиллин</a:t>
            </a:r>
            <a:r>
              <a:rPr lang="ru-RU" dirty="0" smtClean="0"/>
              <a:t> 1 мл п\к, </a:t>
            </a:r>
            <a:r>
              <a:rPr lang="ru-RU" dirty="0" err="1" smtClean="0"/>
              <a:t>бускопан</a:t>
            </a:r>
            <a:r>
              <a:rPr lang="ru-RU" dirty="0" smtClean="0"/>
              <a:t> 10 мг 3 р\</a:t>
            </a:r>
            <a:r>
              <a:rPr lang="ru-RU" dirty="0" err="1" smtClean="0"/>
              <a:t>сут</a:t>
            </a:r>
            <a:r>
              <a:rPr lang="ru-RU" dirty="0" smtClean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endParaRPr lang="ru-RU" dirty="0" smtClean="0"/>
          </a:p>
          <a:p>
            <a:pPr indent="457200">
              <a:lnSpc>
                <a:spcPct val="150000"/>
              </a:lnSpc>
            </a:pPr>
            <a:r>
              <a:rPr lang="ru-RU" dirty="0" err="1" smtClean="0"/>
              <a:t>Миотропные</a:t>
            </a:r>
            <a:r>
              <a:rPr lang="ru-RU" dirty="0" smtClean="0"/>
              <a:t> спазмолитики: папаверин 200мг 3 р\с, </a:t>
            </a:r>
            <a:r>
              <a:rPr lang="ru-RU" dirty="0" err="1" smtClean="0"/>
              <a:t>дротаверин</a:t>
            </a:r>
            <a:r>
              <a:rPr lang="ru-RU" dirty="0" smtClean="0"/>
              <a:t>(но-шпа) 40 мг 2 р\с, </a:t>
            </a:r>
            <a:r>
              <a:rPr lang="ru-RU" dirty="0" err="1" smtClean="0"/>
              <a:t>дюспаталин</a:t>
            </a:r>
            <a:r>
              <a:rPr lang="ru-RU" dirty="0" smtClean="0"/>
              <a:t> 200 мг 2 р\с</a:t>
            </a:r>
          </a:p>
          <a:p>
            <a:pPr indent="457200">
              <a:lnSpc>
                <a:spcPct val="150000"/>
              </a:lnSpc>
            </a:pPr>
            <a:r>
              <a:rPr lang="ru-RU" b="1" u="sng" dirty="0" smtClean="0"/>
              <a:t>3. Хирургическое лечение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Удаление части желудка (резекция), иссечение или </a:t>
            </a:r>
            <a:r>
              <a:rPr lang="ru-RU" dirty="0" err="1" smtClean="0"/>
              <a:t>ушивание</a:t>
            </a:r>
            <a:r>
              <a:rPr lang="ru-RU" dirty="0" smtClean="0"/>
              <a:t> язвы ДПК.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371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71" y="1251812"/>
            <a:ext cx="119496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02124"/>
                </a:solidFill>
              </a:rPr>
              <a:t>Продолжительность стационарного лечения пациентов с обострением язвенной болезнью должна составлять 21 день.</a:t>
            </a:r>
          </a:p>
          <a:p>
            <a:r>
              <a:rPr lang="ru-RU" sz="2000" dirty="0">
                <a:solidFill>
                  <a:srgbClr val="202124"/>
                </a:solidFill>
              </a:rPr>
              <a:t/>
            </a:r>
            <a:br>
              <a:rPr lang="ru-RU" sz="2000" dirty="0">
                <a:solidFill>
                  <a:srgbClr val="202124"/>
                </a:solidFill>
              </a:rPr>
            </a:br>
            <a:r>
              <a:rPr lang="ru-RU" sz="2000" dirty="0">
                <a:solidFill>
                  <a:srgbClr val="202124"/>
                </a:solidFill>
              </a:rPr>
              <a:t>Показанием к экстренной госпитализации является наличие признаков желудочного кровотечения, перфорации и </a:t>
            </a:r>
            <a:r>
              <a:rPr lang="ru-RU" sz="2000" dirty="0" err="1">
                <a:solidFill>
                  <a:srgbClr val="202124"/>
                </a:solidFill>
              </a:rPr>
              <a:t>пенетрации</a:t>
            </a:r>
            <a:r>
              <a:rPr lang="ru-RU" sz="2000" dirty="0">
                <a:solidFill>
                  <a:srgbClr val="202124"/>
                </a:solidFill>
              </a:rPr>
              <a:t> язвы.</a:t>
            </a:r>
          </a:p>
          <a:p>
            <a:r>
              <a:rPr lang="ru-RU" sz="2000" dirty="0">
                <a:solidFill>
                  <a:srgbClr val="202124"/>
                </a:solidFill>
              </a:rPr>
              <a:t/>
            </a:r>
            <a:br>
              <a:rPr lang="ru-RU" sz="2000" dirty="0">
                <a:solidFill>
                  <a:srgbClr val="202124"/>
                </a:solidFill>
              </a:rPr>
            </a:br>
            <a:r>
              <a:rPr lang="ru-RU" sz="2000" dirty="0">
                <a:solidFill>
                  <a:srgbClr val="202124"/>
                </a:solidFill>
              </a:rPr>
              <a:t>Пациенты с неосложненным течением обострения язвенной болезни желудка и двенадцатиперстной кишки подлежат лечению в амбулаторных условиях.</a:t>
            </a:r>
          </a:p>
          <a:p>
            <a:r>
              <a:rPr lang="ru-RU" sz="2000" dirty="0">
                <a:solidFill>
                  <a:srgbClr val="202124"/>
                </a:solidFill>
              </a:rPr>
              <a:t/>
            </a:r>
            <a:br>
              <a:rPr lang="ru-RU" sz="2000" dirty="0">
                <a:solidFill>
                  <a:srgbClr val="202124"/>
                </a:solidFill>
              </a:rPr>
            </a:br>
            <a:r>
              <a:rPr lang="ru-RU" sz="2000" dirty="0">
                <a:solidFill>
                  <a:srgbClr val="202124"/>
                </a:solidFill>
              </a:rPr>
              <a:t>Пациентам с обострением язвенной болезни оказывается специализированная медицинская помощь как в амбулаторных, так и в стационарных условиях, в соответствии со стандартом специализированной медицинской помощи при язвенной болезни желудка, двенадцатиперстной кишки.</a:t>
            </a:r>
          </a:p>
          <a:p>
            <a:r>
              <a:rPr lang="ru-RU" sz="2000" dirty="0">
                <a:solidFill>
                  <a:srgbClr val="202124"/>
                </a:solidFill>
              </a:rPr>
              <a:t/>
            </a:r>
            <a:br>
              <a:rPr lang="ru-RU" sz="2000" dirty="0">
                <a:solidFill>
                  <a:srgbClr val="202124"/>
                </a:solidFill>
              </a:rPr>
            </a:br>
            <a:r>
              <a:rPr lang="ru-RU" sz="2000" dirty="0">
                <a:solidFill>
                  <a:srgbClr val="202124"/>
                </a:solidFill>
              </a:rPr>
              <a:t>Все больные с признаками острого желудочно-кишечного кровотечения или при обоснованном подозрении на таковое подлежат немедленному направлению в стационары, полностью подготовленные к приёму и лечению больных данного профиля организационно, </a:t>
            </a:r>
            <a:r>
              <a:rPr lang="ru-RU" sz="2000" dirty="0" err="1">
                <a:solidFill>
                  <a:srgbClr val="202124"/>
                </a:solidFill>
              </a:rPr>
              <a:t>кадрово</a:t>
            </a:r>
            <a:r>
              <a:rPr lang="ru-RU" sz="2000" dirty="0">
                <a:solidFill>
                  <a:srgbClr val="202124"/>
                </a:solidFill>
              </a:rPr>
              <a:t> и материально-технически. </a:t>
            </a:r>
            <a:endParaRPr lang="ru-RU" sz="2000" b="0" i="0" dirty="0">
              <a:solidFill>
                <a:srgbClr val="202124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783" y="-94089"/>
            <a:ext cx="1189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Показания к оказанию специализированной медицинской помощи в стационарных условиях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18644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414" y="-88135"/>
            <a:ext cx="484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Патогенез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278" y="739295"/>
            <a:ext cx="11376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000" dirty="0" smtClean="0"/>
              <a:t>Проявлениями гастрита являются повреждение поверхностного эпителия и железистого аппарата слизистой оболочки желудка, развитие в ней воспалительных изменений. Воспалительный процесс может ограничиваться поверхностным эпителием слизистой оболочки или распространяться на всю толщу слизистой оболочки и даже мышечный слой стенки желудка.</a:t>
            </a:r>
          </a:p>
        </p:txBody>
      </p:sp>
      <p:pic>
        <p:nvPicPr>
          <p:cNvPr id="4" name="Picture 4" descr="projavlenija-gemorragicheskogo-gastr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707" y="2678287"/>
            <a:ext cx="6724209" cy="40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974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31" y="880269"/>
            <a:ext cx="11813755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1.Простой (катаральный) гастрит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,</a:t>
            </a:r>
            <a:r>
              <a:rPr lang="ru-RU" sz="2000" dirty="0" smtClean="0">
                <a:solidFill>
                  <a:srgbClr val="0D0D0D"/>
                </a:solidFill>
                <a:effectLst/>
                <a:cs typeface="Calibri" panose="020F0502020204030204" pitchFamily="34" charset="0"/>
              </a:rPr>
              <a:t> основными причинами которого: алиментарные, медикаментозные, аллергические, инфекционные или гематогенные, приводящие к быстрому повреждению слизистой оболочки желудка.</a:t>
            </a:r>
          </a:p>
          <a:p>
            <a:pPr indent="457200">
              <a:lnSpc>
                <a:spcPct val="150000"/>
              </a:lnSpc>
            </a:pPr>
            <a:endParaRPr lang="ru-RU" sz="900" dirty="0" smtClean="0">
              <a:effectLst/>
            </a:endParaRPr>
          </a:p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2.Коррозивный гастрит</a:t>
            </a:r>
            <a:r>
              <a:rPr lang="ru-RU" sz="2000" b="1" dirty="0" smtClean="0">
                <a:solidFill>
                  <a:srgbClr val="0D0D0D"/>
                </a:solidFill>
                <a:effectLst/>
                <a:cs typeface="Calibri" panose="020F0502020204030204" pitchFamily="34" charset="0"/>
              </a:rPr>
              <a:t>,</a:t>
            </a:r>
            <a:r>
              <a:rPr lang="ru-RU" sz="2000" dirty="0" smtClean="0">
                <a:solidFill>
                  <a:srgbClr val="0D0D0D"/>
                </a:solidFill>
                <a:effectLst/>
                <a:cs typeface="Calibri" panose="020F0502020204030204" pitchFamily="34" charset="0"/>
              </a:rPr>
              <a:t> развивающийся вследствие поступления в желудок различных химических веществ (щелочи, кислоты, соли тяжелых металлов и др.).</a:t>
            </a:r>
          </a:p>
          <a:p>
            <a:pPr indent="457200">
              <a:lnSpc>
                <a:spcPct val="150000"/>
              </a:lnSpc>
            </a:pPr>
            <a:endParaRPr lang="ru-RU" sz="900" dirty="0" smtClean="0">
              <a:effectLst/>
            </a:endParaRPr>
          </a:p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3.Флегмонозный гастрит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D0D0D"/>
                </a:solidFill>
                <a:effectLst/>
                <a:cs typeface="Calibri" panose="020F0502020204030204" pitchFamily="34" charset="0"/>
              </a:rPr>
              <a:t>- это редкая форма острого гастрита, возникающая вследствие патологического воздействия инфекции (стафилококк, стрептококк, пневмококк, протей и др.), при раке желудка, травмах живота.</a:t>
            </a:r>
          </a:p>
          <a:p>
            <a:pPr indent="457200">
              <a:lnSpc>
                <a:spcPct val="150000"/>
              </a:lnSpc>
            </a:pPr>
            <a:endParaRPr lang="ru-RU" sz="900" dirty="0" smtClean="0">
              <a:effectLst/>
            </a:endParaRPr>
          </a:p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4.Стрессовый острый гастрит,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D0D0D"/>
                </a:solidFill>
                <a:effectLst/>
                <a:cs typeface="Calibri" panose="020F0502020204030204" pitchFamily="34" charset="0"/>
              </a:rPr>
              <a:t>возникающий при дыхательной недостаточности, требующей проведения искусственной вентиляции легких; травмах центральной нервной системы, тяжелых операциях и травмах, ожогах, сепсисе.</a:t>
            </a:r>
            <a:endParaRPr lang="ru-RU" sz="2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87" y="-106058"/>
            <a:ext cx="1014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Классификация острых гастритов: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50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897" y="-99152"/>
            <a:ext cx="672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Клиническая картина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086" y="1006637"/>
            <a:ext cx="111417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cs typeface="Arial" panose="020B0604020202020204" pitchFamily="34" charset="0"/>
              </a:rPr>
              <a:t>- симптомы появляются обычно через 4—8 часов после погрешности в диете или воздействия другого этиологического фактора;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cs typeface="Arial" panose="020B0604020202020204" pitchFamily="34" charset="0"/>
              </a:rPr>
              <a:t>- жалобы на потерю аппетита, чувство тяжести и полноты в </a:t>
            </a:r>
            <a:r>
              <a:rPr lang="ru-RU" sz="2000" dirty="0" err="1" smtClean="0">
                <a:cs typeface="Arial" panose="020B0604020202020204" pitchFamily="34" charset="0"/>
              </a:rPr>
              <a:t>эпигастральной</a:t>
            </a:r>
            <a:r>
              <a:rPr lang="ru-RU" sz="2000" dirty="0" smtClean="0">
                <a:cs typeface="Arial" panose="020B0604020202020204" pitchFamily="34" charset="0"/>
              </a:rPr>
              <a:t> области, тошноту, слабость, иногда понос;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cs typeface="Arial" panose="020B0604020202020204" pitchFamily="34" charset="0"/>
              </a:rPr>
              <a:t>- кожные покровы бледные, язык обложен беловато-серым налетом, слюнотечение или сухость во рту;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cs typeface="Arial" panose="020B0604020202020204" pitchFamily="34" charset="0"/>
              </a:rPr>
              <a:t>- при пальпации отмечается болезненность в </a:t>
            </a:r>
            <a:r>
              <a:rPr lang="ru-RU" sz="2000" dirty="0" err="1" smtClean="0">
                <a:cs typeface="Arial" panose="020B0604020202020204" pitchFamily="34" charset="0"/>
              </a:rPr>
              <a:t>эпигастральной</a:t>
            </a:r>
            <a:r>
              <a:rPr lang="ru-RU" sz="2000" dirty="0" smtClean="0">
                <a:cs typeface="Arial" panose="020B0604020202020204" pitchFamily="34" charset="0"/>
              </a:rPr>
              <a:t> области. Пульс </a:t>
            </a:r>
            <a:r>
              <a:rPr lang="ru-RU" sz="2000" dirty="0" err="1" smtClean="0">
                <a:cs typeface="Arial" panose="020B0604020202020204" pitchFamily="34" charset="0"/>
              </a:rPr>
              <a:t>м.б</a:t>
            </a:r>
            <a:r>
              <a:rPr lang="ru-RU" sz="2000" dirty="0" smtClean="0">
                <a:cs typeface="Arial" panose="020B0604020202020204" pitchFamily="34" charset="0"/>
              </a:rPr>
              <a:t>. частый, АД несколько снижено;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cs typeface="Arial" panose="020B0604020202020204" pitchFamily="34" charset="0"/>
              </a:rPr>
              <a:t>- возможно повышение температуры тела.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07643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123" y="-135049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Хронический гастрит</a:t>
            </a:r>
            <a:r>
              <a:rPr lang="ru-RU" sz="3600" dirty="0" smtClean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328" y="777188"/>
            <a:ext cx="11245620" cy="1295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это длительно протекающее рецидивирующее воспалительное поражение слизистой оболочки желудка, протекающее с её структурной перестройкой и нарушением функций желудка: секреторной, моторной и инкреторной.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37"/>
          <a:stretch/>
        </p:blipFill>
        <p:spPr bwMode="auto">
          <a:xfrm>
            <a:off x="1726735" y="2438063"/>
            <a:ext cx="8221495" cy="401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587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186" y="-107597"/>
            <a:ext cx="727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Этиология: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34" y="559675"/>
            <a:ext cx="11837159" cy="612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28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Экзогенные факторы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существенный — заражённость желудка </a:t>
            </a:r>
            <a:r>
              <a:rPr lang="la-Latn" i="1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вредные привычки: алкоголизм и курение;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длительный приём лекарств, раздражающих слизистую оболочку желудка; </a:t>
            </a: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воздействие на слизистую радиации и химических веществ;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паразитарные инвазии (описторхоз, </a:t>
            </a:r>
            <a:r>
              <a:rPr lang="ru-RU" dirty="0" err="1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лямблиоз</a:t>
            </a: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 т. п.);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хронический стресс.</a:t>
            </a: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Эндогенные факторы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генетическая предрасположенность;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дуоденогастральный</a:t>
            </a: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рефлюкс;</a:t>
            </a: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аутоиммунные процессы, повреждающие клетки желудка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гипоксемия;</a:t>
            </a: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хронические инфекционные заболевания;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обмена веществ;</a:t>
            </a:r>
            <a:endParaRPr lang="ru-RU" sz="20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ts val="2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недостаток витаминов;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51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486" y="-121186"/>
            <a:ext cx="609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Патогенез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188" y="820612"/>
            <a:ext cx="11152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Повреждающее действие на слизистую оболочку желудка </a:t>
            </a:r>
            <a:r>
              <a:rPr lang="ru-RU" dirty="0" err="1"/>
              <a:t>хеликобактера</a:t>
            </a:r>
            <a:r>
              <a:rPr lang="ru-RU" dirty="0"/>
              <a:t> или других этиологических факторов приводит к  нарушению процессов регенерации слизистой, и изменениям регуляции желудочной секреции, иммунологическим нарушениям (появление </a:t>
            </a:r>
            <a:r>
              <a:rPr lang="ru-RU" dirty="0" err="1"/>
              <a:t>аутоантител</a:t>
            </a:r>
            <a:r>
              <a:rPr lang="ru-RU" dirty="0"/>
              <a:t> к клеткам слизистой оболочки, которые наиболее характерны для аутоиммунного атрофического гастрита).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51" b="1450"/>
          <a:stretch/>
        </p:blipFill>
        <p:spPr bwMode="auto">
          <a:xfrm>
            <a:off x="1940305" y="2574938"/>
            <a:ext cx="8547751" cy="408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282568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401</TotalTime>
  <Words>2899</Words>
  <Application>Microsoft Office PowerPoint</Application>
  <PresentationFormat>Произвольный</PresentationFormat>
  <Paragraphs>259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Komp6</dc:creator>
  <cp:lastModifiedBy>Пользователь Windows</cp:lastModifiedBy>
  <cp:revision>26</cp:revision>
  <dcterms:created xsi:type="dcterms:W3CDTF">2025-09-06T10:32:41Z</dcterms:created>
  <dcterms:modified xsi:type="dcterms:W3CDTF">2025-12-06T12:34:14Z</dcterms:modified>
</cp:coreProperties>
</file>