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310" r:id="rId3"/>
    <p:sldId id="311" r:id="rId4"/>
    <p:sldId id="312" r:id="rId5"/>
    <p:sldId id="313" r:id="rId6"/>
    <p:sldId id="314" r:id="rId7"/>
    <p:sldId id="315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03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6FD73-DDD7-422C-BE7A-C204CCDB177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16563E-38F6-4199-A486-A12141DE22B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3DE9494-E6BD-4EAB-9928-8F99D6C8D1F3}" type="parTrans" cxnId="{4205F11F-00A1-46C2-888A-C81266F2F81D}">
      <dgm:prSet/>
      <dgm:spPr/>
      <dgm:t>
        <a:bodyPr/>
        <a:lstStyle/>
        <a:p>
          <a:endParaRPr lang="ru-RU"/>
        </a:p>
      </dgm:t>
    </dgm:pt>
    <dgm:pt modelId="{193FF24C-3601-46CA-94BB-D1D49B19E70B}" type="sibTrans" cxnId="{4205F11F-00A1-46C2-888A-C81266F2F81D}">
      <dgm:prSet/>
      <dgm:spPr/>
      <dgm:t>
        <a:bodyPr/>
        <a:lstStyle/>
        <a:p>
          <a:endParaRPr lang="ru-RU"/>
        </a:p>
      </dgm:t>
    </dgm:pt>
    <dgm:pt modelId="{4C96BB59-A042-4E06-8362-F54C09A4F552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7165E7EB-3668-47DE-8B72-BAC88A14C023}" type="parTrans" cxnId="{44B3D205-0169-43CD-B47A-3C86DDBF1199}">
      <dgm:prSet/>
      <dgm:spPr/>
      <dgm:t>
        <a:bodyPr/>
        <a:lstStyle/>
        <a:p>
          <a:endParaRPr lang="ru-RU"/>
        </a:p>
      </dgm:t>
    </dgm:pt>
    <dgm:pt modelId="{37B4DE5B-3772-4EDC-8543-28BA8F26D593}" type="sibTrans" cxnId="{44B3D205-0169-43CD-B47A-3C86DDBF1199}">
      <dgm:prSet/>
      <dgm:spPr/>
      <dgm:t>
        <a:bodyPr/>
        <a:lstStyle/>
        <a:p>
          <a:endParaRPr lang="ru-RU"/>
        </a:p>
      </dgm:t>
    </dgm:pt>
    <dgm:pt modelId="{73D0B429-4B06-42F2-954B-D3967B32BA42}">
      <dgm:prSet phldrT="[Текст]"/>
      <dgm:spPr/>
      <dgm:t>
        <a:bodyPr/>
        <a:lstStyle/>
        <a:p>
          <a:r>
            <a:rPr lang="ru-RU" b="1" u="sng" dirty="0" smtClean="0"/>
            <a:t>Ранний послеоперационный период</a:t>
          </a:r>
          <a:endParaRPr lang="ru-RU" b="1" u="sng" dirty="0"/>
        </a:p>
      </dgm:t>
    </dgm:pt>
    <dgm:pt modelId="{F374765B-13D8-4D5B-A5EE-45AE530CBE58}" type="parTrans" cxnId="{9A5EC50D-DACB-4C22-B675-BFDD1E3CB076}">
      <dgm:prSet/>
      <dgm:spPr/>
      <dgm:t>
        <a:bodyPr/>
        <a:lstStyle/>
        <a:p>
          <a:endParaRPr lang="ru-RU"/>
        </a:p>
      </dgm:t>
    </dgm:pt>
    <dgm:pt modelId="{D4E53C84-91E6-49A8-92B9-6DBAF52BEF15}" type="sibTrans" cxnId="{9A5EC50D-DACB-4C22-B675-BFDD1E3CB076}">
      <dgm:prSet/>
      <dgm:spPr/>
      <dgm:t>
        <a:bodyPr/>
        <a:lstStyle/>
        <a:p>
          <a:endParaRPr lang="ru-RU"/>
        </a:p>
      </dgm:t>
    </dgm:pt>
    <dgm:pt modelId="{93434312-AF74-475F-B8A3-DA2B1D4AD186}">
      <dgm:prSet phldrT="[Текст]"/>
      <dgm:spPr/>
      <dgm:t>
        <a:bodyPr/>
        <a:lstStyle/>
        <a:p>
          <a:r>
            <a:rPr lang="ru-RU" dirty="0" smtClean="0"/>
            <a:t>Длится до момента снятия швов (7-10 день)</a:t>
          </a:r>
          <a:endParaRPr lang="ru-RU" dirty="0"/>
        </a:p>
      </dgm:t>
    </dgm:pt>
    <dgm:pt modelId="{46AA45ED-E032-40DB-A4A1-6B9694C83942}" type="parTrans" cxnId="{E12BD7DA-8466-4A1C-9165-F01AFD291277}">
      <dgm:prSet/>
      <dgm:spPr/>
      <dgm:t>
        <a:bodyPr/>
        <a:lstStyle/>
        <a:p>
          <a:endParaRPr lang="ru-RU"/>
        </a:p>
      </dgm:t>
    </dgm:pt>
    <dgm:pt modelId="{49643615-2A98-4110-87B9-DD33D64F13DC}" type="sibTrans" cxnId="{E12BD7DA-8466-4A1C-9165-F01AFD291277}">
      <dgm:prSet/>
      <dgm:spPr/>
      <dgm:t>
        <a:bodyPr/>
        <a:lstStyle/>
        <a:p>
          <a:endParaRPr lang="ru-RU"/>
        </a:p>
      </dgm:t>
    </dgm:pt>
    <dgm:pt modelId="{C9F34377-E53F-45FB-BD63-B2195A57824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3394A2DD-44D1-4E89-BF0E-264D0291746A}" type="parTrans" cxnId="{33B8F6C5-822A-4A8F-8DC4-45B6FB1718A2}">
      <dgm:prSet/>
      <dgm:spPr/>
      <dgm:t>
        <a:bodyPr/>
        <a:lstStyle/>
        <a:p>
          <a:endParaRPr lang="ru-RU"/>
        </a:p>
      </dgm:t>
    </dgm:pt>
    <dgm:pt modelId="{BF6DBECE-E6CD-4136-9B7E-9CF7BAC51BC8}" type="sibTrans" cxnId="{33B8F6C5-822A-4A8F-8DC4-45B6FB1718A2}">
      <dgm:prSet/>
      <dgm:spPr/>
      <dgm:t>
        <a:bodyPr/>
        <a:lstStyle/>
        <a:p>
          <a:endParaRPr lang="ru-RU"/>
        </a:p>
      </dgm:t>
    </dgm:pt>
    <dgm:pt modelId="{A3381561-8A0C-40F5-BE41-CC31B8D86906}">
      <dgm:prSet phldrT="[Текст]"/>
      <dgm:spPr/>
      <dgm:t>
        <a:bodyPr/>
        <a:lstStyle/>
        <a:p>
          <a:r>
            <a:rPr lang="ru-RU" b="1" u="sng" dirty="0" smtClean="0"/>
            <a:t>Поздний послеоперационный период</a:t>
          </a:r>
          <a:endParaRPr lang="ru-RU" b="1" u="sng" dirty="0"/>
        </a:p>
      </dgm:t>
    </dgm:pt>
    <dgm:pt modelId="{AA881FD1-8BD7-415F-A0AB-37FBAADA44EA}" type="parTrans" cxnId="{7AE2F3DA-45A0-4464-A903-72FC12831F28}">
      <dgm:prSet/>
      <dgm:spPr/>
      <dgm:t>
        <a:bodyPr/>
        <a:lstStyle/>
        <a:p>
          <a:endParaRPr lang="ru-RU"/>
        </a:p>
      </dgm:t>
    </dgm:pt>
    <dgm:pt modelId="{77528AC2-3AEC-4CA9-B9E0-FAFE66CABB58}" type="sibTrans" cxnId="{7AE2F3DA-45A0-4464-A903-72FC12831F28}">
      <dgm:prSet/>
      <dgm:spPr/>
      <dgm:t>
        <a:bodyPr/>
        <a:lstStyle/>
        <a:p>
          <a:endParaRPr lang="ru-RU"/>
        </a:p>
      </dgm:t>
    </dgm:pt>
    <dgm:pt modelId="{1CB988AC-ABA3-4945-9920-29056C77D974}">
      <dgm:prSet phldrT="[Текст]"/>
      <dgm:spPr/>
      <dgm:t>
        <a:bodyPr/>
        <a:lstStyle/>
        <a:p>
          <a:r>
            <a:rPr lang="ru-RU" dirty="0" smtClean="0"/>
            <a:t>Длится до момента выписки из стационара (10-15 день)</a:t>
          </a:r>
          <a:endParaRPr lang="ru-RU" dirty="0"/>
        </a:p>
      </dgm:t>
    </dgm:pt>
    <dgm:pt modelId="{FBDEE6CA-E2CF-4DF8-87EA-291371EB23F0}" type="parTrans" cxnId="{22DD7A5D-3BDD-417C-A4E2-CF036998C316}">
      <dgm:prSet/>
      <dgm:spPr/>
      <dgm:t>
        <a:bodyPr/>
        <a:lstStyle/>
        <a:p>
          <a:endParaRPr lang="ru-RU"/>
        </a:p>
      </dgm:t>
    </dgm:pt>
    <dgm:pt modelId="{0B76991C-6CC4-4D04-A2A2-8ED76593FC9F}" type="sibTrans" cxnId="{22DD7A5D-3BDD-417C-A4E2-CF036998C316}">
      <dgm:prSet/>
      <dgm:spPr/>
      <dgm:t>
        <a:bodyPr/>
        <a:lstStyle/>
        <a:p>
          <a:endParaRPr lang="ru-RU"/>
        </a:p>
      </dgm:t>
    </dgm:pt>
    <dgm:pt modelId="{45225A83-1360-496D-92A7-A2AAE0A8AEF6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80D3960B-5CB7-4F69-87F8-BEA92917BE7C}" type="parTrans" cxnId="{F862F9B7-FD27-4E1C-8F80-F343F6ED2100}">
      <dgm:prSet/>
      <dgm:spPr/>
      <dgm:t>
        <a:bodyPr/>
        <a:lstStyle/>
        <a:p>
          <a:endParaRPr lang="ru-RU"/>
        </a:p>
      </dgm:t>
    </dgm:pt>
    <dgm:pt modelId="{65A58E73-5B65-4B0D-87DA-952550125406}" type="sibTrans" cxnId="{F862F9B7-FD27-4E1C-8F80-F343F6ED2100}">
      <dgm:prSet/>
      <dgm:spPr/>
      <dgm:t>
        <a:bodyPr/>
        <a:lstStyle/>
        <a:p>
          <a:endParaRPr lang="ru-RU"/>
        </a:p>
      </dgm:t>
    </dgm:pt>
    <dgm:pt modelId="{59BA3235-8A0D-4203-9EF9-A1AA1A6BA2DE}">
      <dgm:prSet/>
      <dgm:spPr/>
      <dgm:t>
        <a:bodyPr/>
        <a:lstStyle/>
        <a:p>
          <a:r>
            <a:rPr lang="ru-RU" b="1" u="sng" dirty="0" smtClean="0"/>
            <a:t>Предоперационный период</a:t>
          </a:r>
          <a:endParaRPr lang="ru-RU" b="1" u="sng" dirty="0"/>
        </a:p>
      </dgm:t>
    </dgm:pt>
    <dgm:pt modelId="{4B94AB1D-5BCB-4364-B785-7F0DD75BFD6F}" type="parTrans" cxnId="{E562871B-6601-4BCA-AFD7-3C3E2F3DBA99}">
      <dgm:prSet/>
      <dgm:spPr/>
      <dgm:t>
        <a:bodyPr/>
        <a:lstStyle/>
        <a:p>
          <a:endParaRPr lang="ru-RU"/>
        </a:p>
      </dgm:t>
    </dgm:pt>
    <dgm:pt modelId="{D551EF82-3277-4E52-BC03-C2C5D9DFA1C3}" type="sibTrans" cxnId="{E562871B-6601-4BCA-AFD7-3C3E2F3DBA99}">
      <dgm:prSet/>
      <dgm:spPr/>
      <dgm:t>
        <a:bodyPr/>
        <a:lstStyle/>
        <a:p>
          <a:endParaRPr lang="ru-RU"/>
        </a:p>
      </dgm:t>
    </dgm:pt>
    <dgm:pt modelId="{E53E772B-E757-4CAF-BB7E-FA0E178638F6}">
      <dgm:prSet/>
      <dgm:spPr/>
      <dgm:t>
        <a:bodyPr/>
        <a:lstStyle/>
        <a:p>
          <a:r>
            <a:rPr lang="ru-RU" dirty="0" smtClean="0"/>
            <a:t>Длится с момента поступления в стационар и до операции</a:t>
          </a:r>
          <a:endParaRPr lang="ru-RU" dirty="0"/>
        </a:p>
      </dgm:t>
    </dgm:pt>
    <dgm:pt modelId="{57F4EBC9-FAF4-4184-BC89-F1D41F93021C}" type="parTrans" cxnId="{740DB9AA-3742-4F20-B34B-6E94D119D3E2}">
      <dgm:prSet/>
      <dgm:spPr/>
      <dgm:t>
        <a:bodyPr/>
        <a:lstStyle/>
        <a:p>
          <a:endParaRPr lang="ru-RU"/>
        </a:p>
      </dgm:t>
    </dgm:pt>
    <dgm:pt modelId="{F2E04D02-2737-4154-B075-6134DB7DB164}" type="sibTrans" cxnId="{740DB9AA-3742-4F20-B34B-6E94D119D3E2}">
      <dgm:prSet/>
      <dgm:spPr/>
      <dgm:t>
        <a:bodyPr/>
        <a:lstStyle/>
        <a:p>
          <a:endParaRPr lang="ru-RU"/>
        </a:p>
      </dgm:t>
    </dgm:pt>
    <dgm:pt modelId="{AD9C34AC-024B-4DED-89F1-E7BF4C93D712}">
      <dgm:prSet/>
      <dgm:spPr/>
      <dgm:t>
        <a:bodyPr/>
        <a:lstStyle/>
        <a:p>
          <a:r>
            <a:rPr lang="ru-RU" b="1" u="sng" dirty="0" smtClean="0"/>
            <a:t>Отдаленный послеоперационный период</a:t>
          </a:r>
          <a:endParaRPr lang="ru-RU" b="1" u="sng" dirty="0"/>
        </a:p>
      </dgm:t>
    </dgm:pt>
    <dgm:pt modelId="{C8D0F9B7-A519-4530-A761-E048F2630CD1}" type="parTrans" cxnId="{C2966E6D-7044-4C5A-912D-F732BB5ADC67}">
      <dgm:prSet/>
      <dgm:spPr/>
      <dgm:t>
        <a:bodyPr/>
        <a:lstStyle/>
        <a:p>
          <a:endParaRPr lang="ru-RU"/>
        </a:p>
      </dgm:t>
    </dgm:pt>
    <dgm:pt modelId="{726B2DB8-0B44-4656-B558-DCE062E3B942}" type="sibTrans" cxnId="{C2966E6D-7044-4C5A-912D-F732BB5ADC67}">
      <dgm:prSet/>
      <dgm:spPr/>
      <dgm:t>
        <a:bodyPr/>
        <a:lstStyle/>
        <a:p>
          <a:endParaRPr lang="ru-RU"/>
        </a:p>
      </dgm:t>
    </dgm:pt>
    <dgm:pt modelId="{D30FB562-7C7F-4C05-91E5-EB81B2569170}">
      <dgm:prSet/>
      <dgm:spPr/>
      <dgm:t>
        <a:bodyPr/>
        <a:lstStyle/>
        <a:p>
          <a:r>
            <a:rPr lang="ru-RU" dirty="0" smtClean="0"/>
            <a:t>Длится до полного восстановления больного (25-30 день)</a:t>
          </a:r>
          <a:endParaRPr lang="ru-RU" dirty="0"/>
        </a:p>
      </dgm:t>
    </dgm:pt>
    <dgm:pt modelId="{5198938E-BA20-4FE8-A664-51470C1FD361}" type="parTrans" cxnId="{44945C37-A807-486D-A475-5BB7FBF66B12}">
      <dgm:prSet/>
      <dgm:spPr/>
      <dgm:t>
        <a:bodyPr/>
        <a:lstStyle/>
        <a:p>
          <a:endParaRPr lang="ru-RU"/>
        </a:p>
      </dgm:t>
    </dgm:pt>
    <dgm:pt modelId="{949E88F1-5FD4-4E18-9331-F6C239DFF680}" type="sibTrans" cxnId="{44945C37-A807-486D-A475-5BB7FBF66B12}">
      <dgm:prSet/>
      <dgm:spPr/>
      <dgm:t>
        <a:bodyPr/>
        <a:lstStyle/>
        <a:p>
          <a:endParaRPr lang="ru-RU"/>
        </a:p>
      </dgm:t>
    </dgm:pt>
    <dgm:pt modelId="{31A7FF23-9D32-4ABC-AD9C-F01C77713133}" type="pres">
      <dgm:prSet presAssocID="{2BB6FD73-DDD7-422C-BE7A-C204CCDB17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F99443-7B26-4EF6-A0A4-80C41DB081A1}" type="pres">
      <dgm:prSet presAssocID="{8C16563E-38F6-4199-A486-A12141DE22B6}" presName="composite" presStyleCnt="0"/>
      <dgm:spPr/>
    </dgm:pt>
    <dgm:pt modelId="{E27E6CD4-E962-4C71-BEB5-E411031CB670}" type="pres">
      <dgm:prSet presAssocID="{8C16563E-38F6-4199-A486-A12141DE22B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B7C87-66E3-41D6-8B9F-EC3318242FDC}" type="pres">
      <dgm:prSet presAssocID="{8C16563E-38F6-4199-A486-A12141DE22B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167F8-9216-462F-954C-CC812CF0A88C}" type="pres">
      <dgm:prSet presAssocID="{193FF24C-3601-46CA-94BB-D1D49B19E70B}" presName="sp" presStyleCnt="0"/>
      <dgm:spPr/>
    </dgm:pt>
    <dgm:pt modelId="{AA750815-86CF-45D7-A588-01DDB2BED138}" type="pres">
      <dgm:prSet presAssocID="{4C96BB59-A042-4E06-8362-F54C09A4F552}" presName="composite" presStyleCnt="0"/>
      <dgm:spPr/>
    </dgm:pt>
    <dgm:pt modelId="{DB1BBDCA-54D8-4996-B492-EC7E28D58E7A}" type="pres">
      <dgm:prSet presAssocID="{4C96BB59-A042-4E06-8362-F54C09A4F55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E09A3-30A3-404C-AC03-9F1BCF56466A}" type="pres">
      <dgm:prSet presAssocID="{4C96BB59-A042-4E06-8362-F54C09A4F55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307E6-80EA-46E9-9C8D-2681BF9071A5}" type="pres">
      <dgm:prSet presAssocID="{37B4DE5B-3772-4EDC-8543-28BA8F26D593}" presName="sp" presStyleCnt="0"/>
      <dgm:spPr/>
    </dgm:pt>
    <dgm:pt modelId="{CC568723-C73D-43CC-9BB4-793C7DC9FAAB}" type="pres">
      <dgm:prSet presAssocID="{C9F34377-E53F-45FB-BD63-B2195A57824E}" presName="composite" presStyleCnt="0"/>
      <dgm:spPr/>
    </dgm:pt>
    <dgm:pt modelId="{533C6054-B72C-42B4-95D9-3FE7F208D4D1}" type="pres">
      <dgm:prSet presAssocID="{C9F34377-E53F-45FB-BD63-B2195A57824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AD2CCF-39EB-4DB4-BFFE-10A9115B4812}" type="pres">
      <dgm:prSet presAssocID="{C9F34377-E53F-45FB-BD63-B2195A57824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3187B-CFD1-43C6-BA97-2E391E0B051B}" type="pres">
      <dgm:prSet presAssocID="{BF6DBECE-E6CD-4136-9B7E-9CF7BAC51BC8}" presName="sp" presStyleCnt="0"/>
      <dgm:spPr/>
    </dgm:pt>
    <dgm:pt modelId="{EA6198A5-FDA6-4989-A215-AF5A8DBCF68A}" type="pres">
      <dgm:prSet presAssocID="{45225A83-1360-496D-92A7-A2AAE0A8AEF6}" presName="composite" presStyleCnt="0"/>
      <dgm:spPr/>
    </dgm:pt>
    <dgm:pt modelId="{26D39817-C86A-497B-A5F0-8BD7B99E3FB0}" type="pres">
      <dgm:prSet presAssocID="{45225A83-1360-496D-92A7-A2AAE0A8AEF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EE5BE-C277-40B2-B86C-4CE1FDB11D28}" type="pres">
      <dgm:prSet presAssocID="{45225A83-1360-496D-92A7-A2AAE0A8AEF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5A0E2F-621E-4CAF-82F4-C126A059795D}" type="presOf" srcId="{59BA3235-8A0D-4203-9EF9-A1AA1A6BA2DE}" destId="{2DDB7C87-66E3-41D6-8B9F-EC3318242FDC}" srcOrd="0" destOrd="0" presId="urn:microsoft.com/office/officeart/2005/8/layout/chevron2"/>
    <dgm:cxn modelId="{F862F9B7-FD27-4E1C-8F80-F343F6ED2100}" srcId="{2BB6FD73-DDD7-422C-BE7A-C204CCDB177F}" destId="{45225A83-1360-496D-92A7-A2AAE0A8AEF6}" srcOrd="3" destOrd="0" parTransId="{80D3960B-5CB7-4F69-87F8-BEA92917BE7C}" sibTransId="{65A58E73-5B65-4B0D-87DA-952550125406}"/>
    <dgm:cxn modelId="{C2966E6D-7044-4C5A-912D-F732BB5ADC67}" srcId="{45225A83-1360-496D-92A7-A2AAE0A8AEF6}" destId="{AD9C34AC-024B-4DED-89F1-E7BF4C93D712}" srcOrd="0" destOrd="0" parTransId="{C8D0F9B7-A519-4530-A761-E048F2630CD1}" sibTransId="{726B2DB8-0B44-4656-B558-DCE062E3B942}"/>
    <dgm:cxn modelId="{2D610E16-A3A4-4B12-AC43-33EBFC7082CF}" type="presOf" srcId="{2BB6FD73-DDD7-422C-BE7A-C204CCDB177F}" destId="{31A7FF23-9D32-4ABC-AD9C-F01C77713133}" srcOrd="0" destOrd="0" presId="urn:microsoft.com/office/officeart/2005/8/layout/chevron2"/>
    <dgm:cxn modelId="{D1FFBFCE-38C5-4B4D-8F6F-10A5DF51ED85}" type="presOf" srcId="{8C16563E-38F6-4199-A486-A12141DE22B6}" destId="{E27E6CD4-E962-4C71-BEB5-E411031CB670}" srcOrd="0" destOrd="0" presId="urn:microsoft.com/office/officeart/2005/8/layout/chevron2"/>
    <dgm:cxn modelId="{F4FEB185-7CAA-4E55-9021-C55B1B5D011E}" type="presOf" srcId="{73D0B429-4B06-42F2-954B-D3967B32BA42}" destId="{D3CE09A3-30A3-404C-AC03-9F1BCF56466A}" srcOrd="0" destOrd="0" presId="urn:microsoft.com/office/officeart/2005/8/layout/chevron2"/>
    <dgm:cxn modelId="{18BB2382-C16E-468E-BD25-75AEBFDEE8A2}" type="presOf" srcId="{E53E772B-E757-4CAF-BB7E-FA0E178638F6}" destId="{2DDB7C87-66E3-41D6-8B9F-EC3318242FDC}" srcOrd="0" destOrd="1" presId="urn:microsoft.com/office/officeart/2005/8/layout/chevron2"/>
    <dgm:cxn modelId="{740DB9AA-3742-4F20-B34B-6E94D119D3E2}" srcId="{8C16563E-38F6-4199-A486-A12141DE22B6}" destId="{E53E772B-E757-4CAF-BB7E-FA0E178638F6}" srcOrd="1" destOrd="0" parTransId="{57F4EBC9-FAF4-4184-BC89-F1D41F93021C}" sibTransId="{F2E04D02-2737-4154-B075-6134DB7DB164}"/>
    <dgm:cxn modelId="{44945C37-A807-486D-A475-5BB7FBF66B12}" srcId="{45225A83-1360-496D-92A7-A2AAE0A8AEF6}" destId="{D30FB562-7C7F-4C05-91E5-EB81B2569170}" srcOrd="1" destOrd="0" parTransId="{5198938E-BA20-4FE8-A664-51470C1FD361}" sibTransId="{949E88F1-5FD4-4E18-9331-F6C239DFF680}"/>
    <dgm:cxn modelId="{41F954FB-E2FC-4417-94C7-ED01D860392D}" type="presOf" srcId="{A3381561-8A0C-40F5-BE41-CC31B8D86906}" destId="{ADAD2CCF-39EB-4DB4-BFFE-10A9115B4812}" srcOrd="0" destOrd="0" presId="urn:microsoft.com/office/officeart/2005/8/layout/chevron2"/>
    <dgm:cxn modelId="{22DD7A5D-3BDD-417C-A4E2-CF036998C316}" srcId="{C9F34377-E53F-45FB-BD63-B2195A57824E}" destId="{1CB988AC-ABA3-4945-9920-29056C77D974}" srcOrd="1" destOrd="0" parTransId="{FBDEE6CA-E2CF-4DF8-87EA-291371EB23F0}" sibTransId="{0B76991C-6CC4-4D04-A2A2-8ED76593FC9F}"/>
    <dgm:cxn modelId="{E4F9820F-2E71-42BB-8981-D5BB402122CC}" type="presOf" srcId="{93434312-AF74-475F-B8A3-DA2B1D4AD186}" destId="{D3CE09A3-30A3-404C-AC03-9F1BCF56466A}" srcOrd="0" destOrd="1" presId="urn:microsoft.com/office/officeart/2005/8/layout/chevron2"/>
    <dgm:cxn modelId="{7AE2F3DA-45A0-4464-A903-72FC12831F28}" srcId="{C9F34377-E53F-45FB-BD63-B2195A57824E}" destId="{A3381561-8A0C-40F5-BE41-CC31B8D86906}" srcOrd="0" destOrd="0" parTransId="{AA881FD1-8BD7-415F-A0AB-37FBAADA44EA}" sibTransId="{77528AC2-3AEC-4CA9-B9E0-FAFE66CABB58}"/>
    <dgm:cxn modelId="{E12BD7DA-8466-4A1C-9165-F01AFD291277}" srcId="{4C96BB59-A042-4E06-8362-F54C09A4F552}" destId="{93434312-AF74-475F-B8A3-DA2B1D4AD186}" srcOrd="1" destOrd="0" parTransId="{46AA45ED-E032-40DB-A4A1-6B9694C83942}" sibTransId="{49643615-2A98-4110-87B9-DD33D64F13DC}"/>
    <dgm:cxn modelId="{44B3D205-0169-43CD-B47A-3C86DDBF1199}" srcId="{2BB6FD73-DDD7-422C-BE7A-C204CCDB177F}" destId="{4C96BB59-A042-4E06-8362-F54C09A4F552}" srcOrd="1" destOrd="0" parTransId="{7165E7EB-3668-47DE-8B72-BAC88A14C023}" sibTransId="{37B4DE5B-3772-4EDC-8543-28BA8F26D593}"/>
    <dgm:cxn modelId="{4205F11F-00A1-46C2-888A-C81266F2F81D}" srcId="{2BB6FD73-DDD7-422C-BE7A-C204CCDB177F}" destId="{8C16563E-38F6-4199-A486-A12141DE22B6}" srcOrd="0" destOrd="0" parTransId="{13DE9494-E6BD-4EAB-9928-8F99D6C8D1F3}" sibTransId="{193FF24C-3601-46CA-94BB-D1D49B19E70B}"/>
    <dgm:cxn modelId="{33B8F6C5-822A-4A8F-8DC4-45B6FB1718A2}" srcId="{2BB6FD73-DDD7-422C-BE7A-C204CCDB177F}" destId="{C9F34377-E53F-45FB-BD63-B2195A57824E}" srcOrd="2" destOrd="0" parTransId="{3394A2DD-44D1-4E89-BF0E-264D0291746A}" sibTransId="{BF6DBECE-E6CD-4136-9B7E-9CF7BAC51BC8}"/>
    <dgm:cxn modelId="{1B544E54-FE4F-45DE-ACFA-193C256697C5}" type="presOf" srcId="{1CB988AC-ABA3-4945-9920-29056C77D974}" destId="{ADAD2CCF-39EB-4DB4-BFFE-10A9115B4812}" srcOrd="0" destOrd="1" presId="urn:microsoft.com/office/officeart/2005/8/layout/chevron2"/>
    <dgm:cxn modelId="{250955DD-2AC0-4B2E-A1F3-BB02E2BDFC9C}" type="presOf" srcId="{C9F34377-E53F-45FB-BD63-B2195A57824E}" destId="{533C6054-B72C-42B4-95D9-3FE7F208D4D1}" srcOrd="0" destOrd="0" presId="urn:microsoft.com/office/officeart/2005/8/layout/chevron2"/>
    <dgm:cxn modelId="{9A5EC50D-DACB-4C22-B675-BFDD1E3CB076}" srcId="{4C96BB59-A042-4E06-8362-F54C09A4F552}" destId="{73D0B429-4B06-42F2-954B-D3967B32BA42}" srcOrd="0" destOrd="0" parTransId="{F374765B-13D8-4D5B-A5EE-45AE530CBE58}" sibTransId="{D4E53C84-91E6-49A8-92B9-6DBAF52BEF15}"/>
    <dgm:cxn modelId="{653D4A90-D90B-4BE8-BCF9-0EC20FEF74C1}" type="presOf" srcId="{D30FB562-7C7F-4C05-91E5-EB81B2569170}" destId="{28EEE5BE-C277-40B2-B86C-4CE1FDB11D28}" srcOrd="0" destOrd="1" presId="urn:microsoft.com/office/officeart/2005/8/layout/chevron2"/>
    <dgm:cxn modelId="{BB66BEC3-BD84-4DBB-9038-1A2A86C7B202}" type="presOf" srcId="{AD9C34AC-024B-4DED-89F1-E7BF4C93D712}" destId="{28EEE5BE-C277-40B2-B86C-4CE1FDB11D28}" srcOrd="0" destOrd="0" presId="urn:microsoft.com/office/officeart/2005/8/layout/chevron2"/>
    <dgm:cxn modelId="{3CE824F0-A1B0-4237-A9C2-6B5C4417CB35}" type="presOf" srcId="{4C96BB59-A042-4E06-8362-F54C09A4F552}" destId="{DB1BBDCA-54D8-4996-B492-EC7E28D58E7A}" srcOrd="0" destOrd="0" presId="urn:microsoft.com/office/officeart/2005/8/layout/chevron2"/>
    <dgm:cxn modelId="{CB89F456-671E-4F44-BA0F-C4ADB2D76A8E}" type="presOf" srcId="{45225A83-1360-496D-92A7-A2AAE0A8AEF6}" destId="{26D39817-C86A-497B-A5F0-8BD7B99E3FB0}" srcOrd="0" destOrd="0" presId="urn:microsoft.com/office/officeart/2005/8/layout/chevron2"/>
    <dgm:cxn modelId="{E562871B-6601-4BCA-AFD7-3C3E2F3DBA99}" srcId="{8C16563E-38F6-4199-A486-A12141DE22B6}" destId="{59BA3235-8A0D-4203-9EF9-A1AA1A6BA2DE}" srcOrd="0" destOrd="0" parTransId="{4B94AB1D-5BCB-4364-B785-7F0DD75BFD6F}" sibTransId="{D551EF82-3277-4E52-BC03-C2C5D9DFA1C3}"/>
    <dgm:cxn modelId="{5DCF76FA-AB58-4156-ABCF-55B05EE683EE}" type="presParOf" srcId="{31A7FF23-9D32-4ABC-AD9C-F01C77713133}" destId="{31F99443-7B26-4EF6-A0A4-80C41DB081A1}" srcOrd="0" destOrd="0" presId="urn:microsoft.com/office/officeart/2005/8/layout/chevron2"/>
    <dgm:cxn modelId="{A9413BA4-1B3F-4BAF-B2C8-71E0213A72A1}" type="presParOf" srcId="{31F99443-7B26-4EF6-A0A4-80C41DB081A1}" destId="{E27E6CD4-E962-4C71-BEB5-E411031CB670}" srcOrd="0" destOrd="0" presId="urn:microsoft.com/office/officeart/2005/8/layout/chevron2"/>
    <dgm:cxn modelId="{3FD25C7F-9BB8-4908-9D29-C9585D885B87}" type="presParOf" srcId="{31F99443-7B26-4EF6-A0A4-80C41DB081A1}" destId="{2DDB7C87-66E3-41D6-8B9F-EC3318242FDC}" srcOrd="1" destOrd="0" presId="urn:microsoft.com/office/officeart/2005/8/layout/chevron2"/>
    <dgm:cxn modelId="{99076214-651C-4B83-9785-C27FF4A7189D}" type="presParOf" srcId="{31A7FF23-9D32-4ABC-AD9C-F01C77713133}" destId="{292167F8-9216-462F-954C-CC812CF0A88C}" srcOrd="1" destOrd="0" presId="urn:microsoft.com/office/officeart/2005/8/layout/chevron2"/>
    <dgm:cxn modelId="{ACD2A429-3268-419D-BC2F-B8D27B13B8EA}" type="presParOf" srcId="{31A7FF23-9D32-4ABC-AD9C-F01C77713133}" destId="{AA750815-86CF-45D7-A588-01DDB2BED138}" srcOrd="2" destOrd="0" presId="urn:microsoft.com/office/officeart/2005/8/layout/chevron2"/>
    <dgm:cxn modelId="{CDFF9C40-FADF-40AB-9BA5-F9891258A85E}" type="presParOf" srcId="{AA750815-86CF-45D7-A588-01DDB2BED138}" destId="{DB1BBDCA-54D8-4996-B492-EC7E28D58E7A}" srcOrd="0" destOrd="0" presId="urn:microsoft.com/office/officeart/2005/8/layout/chevron2"/>
    <dgm:cxn modelId="{92EFF0AE-ECD9-4E04-9693-803A25129B0C}" type="presParOf" srcId="{AA750815-86CF-45D7-A588-01DDB2BED138}" destId="{D3CE09A3-30A3-404C-AC03-9F1BCF56466A}" srcOrd="1" destOrd="0" presId="urn:microsoft.com/office/officeart/2005/8/layout/chevron2"/>
    <dgm:cxn modelId="{3BA58FFF-3172-4141-AE5E-1C6D53CDE753}" type="presParOf" srcId="{31A7FF23-9D32-4ABC-AD9C-F01C77713133}" destId="{699307E6-80EA-46E9-9C8D-2681BF9071A5}" srcOrd="3" destOrd="0" presId="urn:microsoft.com/office/officeart/2005/8/layout/chevron2"/>
    <dgm:cxn modelId="{6F804C51-2E4A-4C9A-8737-BB5A0E968CF3}" type="presParOf" srcId="{31A7FF23-9D32-4ABC-AD9C-F01C77713133}" destId="{CC568723-C73D-43CC-9BB4-793C7DC9FAAB}" srcOrd="4" destOrd="0" presId="urn:microsoft.com/office/officeart/2005/8/layout/chevron2"/>
    <dgm:cxn modelId="{19709444-8C9E-4D61-BA15-6388239EA3FC}" type="presParOf" srcId="{CC568723-C73D-43CC-9BB4-793C7DC9FAAB}" destId="{533C6054-B72C-42B4-95D9-3FE7F208D4D1}" srcOrd="0" destOrd="0" presId="urn:microsoft.com/office/officeart/2005/8/layout/chevron2"/>
    <dgm:cxn modelId="{7722869C-24DA-4D11-B4B4-1ADFB0144765}" type="presParOf" srcId="{CC568723-C73D-43CC-9BB4-793C7DC9FAAB}" destId="{ADAD2CCF-39EB-4DB4-BFFE-10A9115B4812}" srcOrd="1" destOrd="0" presId="urn:microsoft.com/office/officeart/2005/8/layout/chevron2"/>
    <dgm:cxn modelId="{066528FF-F129-408C-AC68-B4DE1ED9058C}" type="presParOf" srcId="{31A7FF23-9D32-4ABC-AD9C-F01C77713133}" destId="{A413187B-CFD1-43C6-BA97-2E391E0B051B}" srcOrd="5" destOrd="0" presId="urn:microsoft.com/office/officeart/2005/8/layout/chevron2"/>
    <dgm:cxn modelId="{400ED5EC-39D1-40B6-83E5-D022C974AE99}" type="presParOf" srcId="{31A7FF23-9D32-4ABC-AD9C-F01C77713133}" destId="{EA6198A5-FDA6-4989-A215-AF5A8DBCF68A}" srcOrd="6" destOrd="0" presId="urn:microsoft.com/office/officeart/2005/8/layout/chevron2"/>
    <dgm:cxn modelId="{972A53E3-DCE6-4841-8B24-BF33553B12B9}" type="presParOf" srcId="{EA6198A5-FDA6-4989-A215-AF5A8DBCF68A}" destId="{26D39817-C86A-497B-A5F0-8BD7B99E3FB0}" srcOrd="0" destOrd="0" presId="urn:microsoft.com/office/officeart/2005/8/layout/chevron2"/>
    <dgm:cxn modelId="{45F98BC7-A94C-49AE-82F9-A1D912209644}" type="presParOf" srcId="{EA6198A5-FDA6-4989-A215-AF5A8DBCF68A}" destId="{28EEE5BE-C277-40B2-B86C-4CE1FDB11D28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3771B8-A0D7-4C95-86DC-28303E8AD7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045EE4-2B88-462B-B91C-0E8CFC36D375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По этиологии: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B5E5321-61DF-48D6-B446-17F4A3B516FD}" type="parTrans" cxnId="{3AB7FC88-19C8-45BF-94A7-E02198F1B5C0}">
      <dgm:prSet/>
      <dgm:spPr/>
      <dgm:t>
        <a:bodyPr/>
        <a:lstStyle/>
        <a:p>
          <a:endParaRPr lang="ru-RU"/>
        </a:p>
      </dgm:t>
    </dgm:pt>
    <dgm:pt modelId="{A24C5C40-E583-4970-B016-CA76CAC213B8}" type="sibTrans" cxnId="{3AB7FC88-19C8-45BF-94A7-E02198F1B5C0}">
      <dgm:prSet/>
      <dgm:spPr/>
      <dgm:t>
        <a:bodyPr/>
        <a:lstStyle/>
        <a:p>
          <a:endParaRPr lang="ru-RU"/>
        </a:p>
      </dgm:t>
    </dgm:pt>
    <dgm:pt modelId="{EF914162-0D84-42E9-8697-1AF08A8E44C4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ревматический, атеросклеротический, в исходе бактериального эндокардита, сифилитический и т. д.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4880EF9-D9C0-4DF3-B840-58321AA802AE}" type="parTrans" cxnId="{BE993FBE-61A0-4047-8D60-A71CE04BA379}">
      <dgm:prSet/>
      <dgm:spPr/>
      <dgm:t>
        <a:bodyPr/>
        <a:lstStyle/>
        <a:p>
          <a:endParaRPr lang="ru-RU"/>
        </a:p>
      </dgm:t>
    </dgm:pt>
    <dgm:pt modelId="{F2847FCC-ECA9-4165-9D23-5495C7AFEFA0}" type="sibTrans" cxnId="{BE993FBE-61A0-4047-8D60-A71CE04BA379}">
      <dgm:prSet/>
      <dgm:spPr/>
      <dgm:t>
        <a:bodyPr/>
        <a:lstStyle/>
        <a:p>
          <a:endParaRPr lang="ru-RU"/>
        </a:p>
      </dgm:t>
    </dgm:pt>
    <dgm:pt modelId="{C969C325-F0EF-4406-87B8-24148F179122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По степени выраженности порока, определяющей степень нарушений внутрисердечной гемодинамики: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C49DDEF-1327-4029-886D-D0D2D592FE13}" type="parTrans" cxnId="{E0A281EB-DA1B-4D79-BD23-0DF790BFA516}">
      <dgm:prSet/>
      <dgm:spPr/>
      <dgm:t>
        <a:bodyPr/>
        <a:lstStyle/>
        <a:p>
          <a:endParaRPr lang="ru-RU"/>
        </a:p>
      </dgm:t>
    </dgm:pt>
    <dgm:pt modelId="{5815C732-9971-44A3-AC6E-1D60EB6B75F5}" type="sibTrans" cxnId="{E0A281EB-DA1B-4D79-BD23-0DF790BFA516}">
      <dgm:prSet/>
      <dgm:spPr/>
      <dgm:t>
        <a:bodyPr/>
        <a:lstStyle/>
        <a:p>
          <a:endParaRPr lang="ru-RU"/>
        </a:p>
      </dgm:t>
    </dgm:pt>
    <dgm:pt modelId="{ABE506BA-E7E0-4266-A6AA-A6EC8703DDBC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порок без существенного влияния на внутрисердечную гемодинамику, умеренной и резкой степени выраженности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37F95DF-7A6B-4E32-9B9D-04C5E9143163}" type="parTrans" cxnId="{49381662-BEF5-40F5-B760-D0D6061E6AE6}">
      <dgm:prSet/>
      <dgm:spPr/>
      <dgm:t>
        <a:bodyPr/>
        <a:lstStyle/>
        <a:p>
          <a:endParaRPr lang="ru-RU"/>
        </a:p>
      </dgm:t>
    </dgm:pt>
    <dgm:pt modelId="{E65CBD98-59C9-45F7-88E3-EE4CD3553E2C}" type="sibTrans" cxnId="{49381662-BEF5-40F5-B760-D0D6061E6AE6}">
      <dgm:prSet/>
      <dgm:spPr/>
      <dgm:t>
        <a:bodyPr/>
        <a:lstStyle/>
        <a:p>
          <a:endParaRPr lang="ru-RU"/>
        </a:p>
      </dgm:t>
    </dgm:pt>
    <dgm:pt modelId="{309676E2-05C2-4D5B-BA18-CEABB0B53A7D}">
      <dgm:prSet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По состоянию общей гемодинамики: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4D15167-CB1A-43C7-92B2-EC639E1212B7}" type="parTrans" cxnId="{BA486984-9F19-4405-A2B3-A1C1DE56E755}">
      <dgm:prSet/>
      <dgm:spPr/>
      <dgm:t>
        <a:bodyPr/>
        <a:lstStyle/>
        <a:p>
          <a:endParaRPr lang="ru-RU"/>
        </a:p>
      </dgm:t>
    </dgm:pt>
    <dgm:pt modelId="{523FFAAC-9080-4604-BD97-C769E47BD40C}" type="sibTrans" cxnId="{BA486984-9F19-4405-A2B3-A1C1DE56E755}">
      <dgm:prSet/>
      <dgm:spPr/>
      <dgm:t>
        <a:bodyPr/>
        <a:lstStyle/>
        <a:p>
          <a:endParaRPr lang="ru-RU"/>
        </a:p>
      </dgm:t>
    </dgm:pt>
    <dgm:pt modelId="{12464B9D-2D04-40A1-9EE7-4E6D7A7D7BBB}">
      <dgm:prSet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компенсированные,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субкомпенсированные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декомпенсированные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пороки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90CA9D6-1FC3-4705-B9A5-C3AD59E5C343}" type="parTrans" cxnId="{FD974799-3FAD-451E-A757-0DDA28A1714F}">
      <dgm:prSet/>
      <dgm:spPr/>
      <dgm:t>
        <a:bodyPr/>
        <a:lstStyle/>
        <a:p>
          <a:endParaRPr lang="ru-RU"/>
        </a:p>
      </dgm:t>
    </dgm:pt>
    <dgm:pt modelId="{67BEA2A2-D104-40E8-AF10-0465D7335FF5}" type="sibTrans" cxnId="{FD974799-3FAD-451E-A757-0DDA28A1714F}">
      <dgm:prSet/>
      <dgm:spPr/>
      <dgm:t>
        <a:bodyPr/>
        <a:lstStyle/>
        <a:p>
          <a:endParaRPr lang="ru-RU"/>
        </a:p>
      </dgm:t>
    </dgm:pt>
    <dgm:pt modelId="{90992E04-22B0-4BB4-9BAE-F3FAEA9B6AB2}" type="pres">
      <dgm:prSet presAssocID="{2A3771B8-A0D7-4C95-86DC-28303E8AD7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4436B-D63B-4AF6-830D-F775CD55B1AF}" type="pres">
      <dgm:prSet presAssocID="{C8045EE4-2B88-462B-B91C-0E8CFC36D37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BEDE6-2747-4952-81D4-C8145EFDAA0A}" type="pres">
      <dgm:prSet presAssocID="{C8045EE4-2B88-462B-B91C-0E8CFC36D375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03DAF-0F48-4B7C-AA1D-191AFAF9AF29}" type="pres">
      <dgm:prSet presAssocID="{C969C325-F0EF-4406-87B8-24148F1791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EF84C-7DC7-40E9-B267-C0DC7D970CA9}" type="pres">
      <dgm:prSet presAssocID="{C969C325-F0EF-4406-87B8-24148F17912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D0603-35CF-4D75-8EB4-8AC3E83ED525}" type="pres">
      <dgm:prSet presAssocID="{309676E2-05C2-4D5B-BA18-CEABB0B53A7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7B402-EA93-4FC1-AA18-922B58DC9593}" type="pres">
      <dgm:prSet presAssocID="{309676E2-05C2-4D5B-BA18-CEABB0B53A7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974799-3FAD-451E-A757-0DDA28A1714F}" srcId="{309676E2-05C2-4D5B-BA18-CEABB0B53A7D}" destId="{12464B9D-2D04-40A1-9EE7-4E6D7A7D7BBB}" srcOrd="0" destOrd="0" parTransId="{C90CA9D6-1FC3-4705-B9A5-C3AD59E5C343}" sibTransId="{67BEA2A2-D104-40E8-AF10-0465D7335FF5}"/>
    <dgm:cxn modelId="{9AC1A0E8-A9F5-4DB1-9570-0E99D19F8E2E}" type="presOf" srcId="{309676E2-05C2-4D5B-BA18-CEABB0B53A7D}" destId="{16FD0603-35CF-4D75-8EB4-8AC3E83ED525}" srcOrd="0" destOrd="0" presId="urn:microsoft.com/office/officeart/2005/8/layout/vList2"/>
    <dgm:cxn modelId="{29F48D4B-A2F1-4178-ADF8-6B8F2A19461E}" type="presOf" srcId="{2A3771B8-A0D7-4C95-86DC-28303E8AD745}" destId="{90992E04-22B0-4BB4-9BAE-F3FAEA9B6AB2}" srcOrd="0" destOrd="0" presId="urn:microsoft.com/office/officeart/2005/8/layout/vList2"/>
    <dgm:cxn modelId="{AB22ED08-79B7-4456-8ABE-51462CF22021}" type="presOf" srcId="{C969C325-F0EF-4406-87B8-24148F179122}" destId="{15C03DAF-0F48-4B7C-AA1D-191AFAF9AF29}" srcOrd="0" destOrd="0" presId="urn:microsoft.com/office/officeart/2005/8/layout/vList2"/>
    <dgm:cxn modelId="{BE993FBE-61A0-4047-8D60-A71CE04BA379}" srcId="{C8045EE4-2B88-462B-B91C-0E8CFC36D375}" destId="{EF914162-0D84-42E9-8697-1AF08A8E44C4}" srcOrd="0" destOrd="0" parTransId="{54880EF9-D9C0-4DF3-B840-58321AA802AE}" sibTransId="{F2847FCC-ECA9-4165-9D23-5495C7AFEFA0}"/>
    <dgm:cxn modelId="{E0A281EB-DA1B-4D79-BD23-0DF790BFA516}" srcId="{2A3771B8-A0D7-4C95-86DC-28303E8AD745}" destId="{C969C325-F0EF-4406-87B8-24148F179122}" srcOrd="1" destOrd="0" parTransId="{2C49DDEF-1327-4029-886D-D0D2D592FE13}" sibTransId="{5815C732-9971-44A3-AC6E-1D60EB6B75F5}"/>
    <dgm:cxn modelId="{3AB7FC88-19C8-45BF-94A7-E02198F1B5C0}" srcId="{2A3771B8-A0D7-4C95-86DC-28303E8AD745}" destId="{C8045EE4-2B88-462B-B91C-0E8CFC36D375}" srcOrd="0" destOrd="0" parTransId="{3B5E5321-61DF-48D6-B446-17F4A3B516FD}" sibTransId="{A24C5C40-E583-4970-B016-CA76CAC213B8}"/>
    <dgm:cxn modelId="{5E04C290-6392-4AD4-A119-0B8E96D8D034}" type="presOf" srcId="{C8045EE4-2B88-462B-B91C-0E8CFC36D375}" destId="{A7F4436B-D63B-4AF6-830D-F775CD55B1AF}" srcOrd="0" destOrd="0" presId="urn:microsoft.com/office/officeart/2005/8/layout/vList2"/>
    <dgm:cxn modelId="{49381662-BEF5-40F5-B760-D0D6061E6AE6}" srcId="{C969C325-F0EF-4406-87B8-24148F179122}" destId="{ABE506BA-E7E0-4266-A6AA-A6EC8703DDBC}" srcOrd="0" destOrd="0" parTransId="{337F95DF-7A6B-4E32-9B9D-04C5E9143163}" sibTransId="{E65CBD98-59C9-45F7-88E3-EE4CD3553E2C}"/>
    <dgm:cxn modelId="{A13207A9-5F11-43E2-91BB-DD8BA0A42A78}" type="presOf" srcId="{EF914162-0D84-42E9-8697-1AF08A8E44C4}" destId="{145BEDE6-2747-4952-81D4-C8145EFDAA0A}" srcOrd="0" destOrd="0" presId="urn:microsoft.com/office/officeart/2005/8/layout/vList2"/>
    <dgm:cxn modelId="{2E5B2565-5B60-40B9-90DF-1EF994C799A2}" type="presOf" srcId="{ABE506BA-E7E0-4266-A6AA-A6EC8703DDBC}" destId="{AF5EF84C-7DC7-40E9-B267-C0DC7D970CA9}" srcOrd="0" destOrd="0" presId="urn:microsoft.com/office/officeart/2005/8/layout/vList2"/>
    <dgm:cxn modelId="{90DBED8F-7733-4DE7-B328-D82253D3A1AB}" type="presOf" srcId="{12464B9D-2D04-40A1-9EE7-4E6D7A7D7BBB}" destId="{BFD7B402-EA93-4FC1-AA18-922B58DC9593}" srcOrd="0" destOrd="0" presId="urn:microsoft.com/office/officeart/2005/8/layout/vList2"/>
    <dgm:cxn modelId="{BA486984-9F19-4405-A2B3-A1C1DE56E755}" srcId="{2A3771B8-A0D7-4C95-86DC-28303E8AD745}" destId="{309676E2-05C2-4D5B-BA18-CEABB0B53A7D}" srcOrd="2" destOrd="0" parTransId="{B4D15167-CB1A-43C7-92B2-EC639E1212B7}" sibTransId="{523FFAAC-9080-4604-BD97-C769E47BD40C}"/>
    <dgm:cxn modelId="{E6028075-8687-4590-9532-5C2DCBA35AAB}" type="presParOf" srcId="{90992E04-22B0-4BB4-9BAE-F3FAEA9B6AB2}" destId="{A7F4436B-D63B-4AF6-830D-F775CD55B1AF}" srcOrd="0" destOrd="0" presId="urn:microsoft.com/office/officeart/2005/8/layout/vList2"/>
    <dgm:cxn modelId="{EEF1D234-087C-4CF0-9446-A9CC43673AF0}" type="presParOf" srcId="{90992E04-22B0-4BB4-9BAE-F3FAEA9B6AB2}" destId="{145BEDE6-2747-4952-81D4-C8145EFDAA0A}" srcOrd="1" destOrd="0" presId="urn:microsoft.com/office/officeart/2005/8/layout/vList2"/>
    <dgm:cxn modelId="{7A409B9F-7E37-4734-9DCF-D382C8419E65}" type="presParOf" srcId="{90992E04-22B0-4BB4-9BAE-F3FAEA9B6AB2}" destId="{15C03DAF-0F48-4B7C-AA1D-191AFAF9AF29}" srcOrd="2" destOrd="0" presId="urn:microsoft.com/office/officeart/2005/8/layout/vList2"/>
    <dgm:cxn modelId="{7C2DEA2E-9C4B-4884-9341-DD6CD961CE34}" type="presParOf" srcId="{90992E04-22B0-4BB4-9BAE-F3FAEA9B6AB2}" destId="{AF5EF84C-7DC7-40E9-B267-C0DC7D970CA9}" srcOrd="3" destOrd="0" presId="urn:microsoft.com/office/officeart/2005/8/layout/vList2"/>
    <dgm:cxn modelId="{45ACAB0F-A510-4429-BB8A-A0971CEB59E1}" type="presParOf" srcId="{90992E04-22B0-4BB4-9BAE-F3FAEA9B6AB2}" destId="{16FD0603-35CF-4D75-8EB4-8AC3E83ED525}" srcOrd="4" destOrd="0" presId="urn:microsoft.com/office/officeart/2005/8/layout/vList2"/>
    <dgm:cxn modelId="{46011555-1533-4408-BC73-04990181E4FE}" type="presParOf" srcId="{90992E04-22B0-4BB4-9BAE-F3FAEA9B6AB2}" destId="{BFD7B402-EA93-4FC1-AA18-922B58DC9593}" srcOrd="5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AA26B5-99EF-422C-87B8-F275B62B285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5E650DBB-B2D7-4217-8F06-2606F8F94E00}">
      <dgm:prSet phldrT="[Текст]"/>
      <dgm:spPr/>
      <dgm:t>
        <a:bodyPr/>
        <a:lstStyle/>
        <a:p>
          <a:r>
            <a:rPr lang="ru-RU" b="1" i="0" dirty="0" err="1" smtClean="0">
              <a:latin typeface="Times New Roman" pitchFamily="18" charset="0"/>
              <a:cs typeface="Times New Roman" pitchFamily="18" charset="0"/>
            </a:rPr>
            <a:t>Моноклапанные</a:t>
          </a:r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 пороки (поражён один клапан)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95BF499-E326-4C91-A50D-38B699185FFF}" type="parTrans" cxnId="{DAE829D7-DE53-4287-8B91-EBB200AD3EB4}">
      <dgm:prSet/>
      <dgm:spPr/>
      <dgm:t>
        <a:bodyPr/>
        <a:lstStyle/>
        <a:p>
          <a:endParaRPr lang="ru-RU"/>
        </a:p>
      </dgm:t>
    </dgm:pt>
    <dgm:pt modelId="{10FDC1DA-442D-42F6-BFAC-F05F5320AE55}" type="sibTrans" cxnId="{DAE829D7-DE53-4287-8B91-EBB200AD3EB4}">
      <dgm:prSet/>
      <dgm:spPr/>
      <dgm:t>
        <a:bodyPr/>
        <a:lstStyle/>
        <a:p>
          <a:endParaRPr lang="ru-RU"/>
        </a:p>
      </dgm:t>
    </dgm:pt>
    <dgm:pt modelId="{E225AB52-ECF7-45B3-8FC3-5C21AA895C61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Митральный порок, аортальный порок, </a:t>
          </a:r>
          <a:r>
            <a:rPr lang="ru-RU" b="0" i="0" dirty="0" err="1" smtClean="0">
              <a:latin typeface="Times New Roman" pitchFamily="18" charset="0"/>
              <a:cs typeface="Times New Roman" pitchFamily="18" charset="0"/>
            </a:rPr>
            <a:t>трикуспидальный</a:t>
          </a: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 порок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E727C19-2783-40CC-86A4-EA567DC70B7B}" type="parTrans" cxnId="{961BC30E-40D9-4DF8-A556-55F2E8420B40}">
      <dgm:prSet/>
      <dgm:spPr/>
      <dgm:t>
        <a:bodyPr/>
        <a:lstStyle/>
        <a:p>
          <a:endParaRPr lang="ru-RU"/>
        </a:p>
      </dgm:t>
    </dgm:pt>
    <dgm:pt modelId="{8AABB8B8-CF12-412B-B941-AA0F0AF8A420}" type="sibTrans" cxnId="{961BC30E-40D9-4DF8-A556-55F2E8420B40}">
      <dgm:prSet/>
      <dgm:spPr/>
      <dgm:t>
        <a:bodyPr/>
        <a:lstStyle/>
        <a:p>
          <a:endParaRPr lang="ru-RU"/>
        </a:p>
      </dgm:t>
    </dgm:pt>
    <dgm:pt modelId="{BECCCDB4-D93B-48AF-8C0F-11DB747C1902}">
      <dgm:prSet phldrT="[Текст]"/>
      <dgm:spPr/>
      <dgm:t>
        <a:bodyPr/>
        <a:lstStyle/>
        <a:p>
          <a:r>
            <a:rPr lang="ru-RU" b="1" i="0" dirty="0" smtClean="0">
              <a:latin typeface="Times New Roman" pitchFamily="18" charset="0"/>
              <a:cs typeface="Times New Roman" pitchFamily="18" charset="0"/>
            </a:rPr>
            <a:t>Комбинированные пороки (поражены два клапана и более)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0C16BAF4-F19A-4055-9605-4EE39D020B85}" type="parTrans" cxnId="{8D595DD9-2DA1-41C3-9738-0F446B37359F}">
      <dgm:prSet/>
      <dgm:spPr/>
      <dgm:t>
        <a:bodyPr/>
        <a:lstStyle/>
        <a:p>
          <a:endParaRPr lang="ru-RU"/>
        </a:p>
      </dgm:t>
    </dgm:pt>
    <dgm:pt modelId="{BB9CE946-3369-4E5A-AA57-DB9978F7EE40}" type="sibTrans" cxnId="{8D595DD9-2DA1-41C3-9738-0F446B37359F}">
      <dgm:prSet/>
      <dgm:spPr/>
      <dgm:t>
        <a:bodyPr/>
        <a:lstStyle/>
        <a:p>
          <a:endParaRPr lang="ru-RU"/>
        </a:p>
      </dgm:t>
    </dgm:pt>
    <dgm:pt modelId="{374C6330-80F0-463A-A2F3-1EE95A2ECD04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Двухклапанные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и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трёхклапанные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пороки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AC26587-BF8F-4334-B882-68CA56E9FAF8}" type="parTrans" cxnId="{1A9D1E03-CFC2-42A5-A718-B0126D55E71C}">
      <dgm:prSet/>
      <dgm:spPr/>
      <dgm:t>
        <a:bodyPr/>
        <a:lstStyle/>
        <a:p>
          <a:endParaRPr lang="ru-RU"/>
        </a:p>
      </dgm:t>
    </dgm:pt>
    <dgm:pt modelId="{183316A5-4468-4879-B178-5ABB47499E22}" type="sibTrans" cxnId="{1A9D1E03-CFC2-42A5-A718-B0126D55E71C}">
      <dgm:prSet/>
      <dgm:spPr/>
      <dgm:t>
        <a:bodyPr/>
        <a:lstStyle/>
        <a:p>
          <a:endParaRPr lang="ru-RU"/>
        </a:p>
      </dgm:t>
    </dgm:pt>
    <dgm:pt modelId="{4C69EFBE-67E6-480A-BB40-1EEBEC318839}" type="pres">
      <dgm:prSet presAssocID="{E7AA26B5-99EF-422C-87B8-F275B62B2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1082FB-E9BD-4F39-935F-F1792E9D00DF}" type="pres">
      <dgm:prSet presAssocID="{5E650DBB-B2D7-4217-8F06-2606F8F94E0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0B72A-4473-45D9-B54B-571157836C06}" type="pres">
      <dgm:prSet presAssocID="{5E650DBB-B2D7-4217-8F06-2606F8F94E0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E7843-CC92-4184-822A-D555B07BBDA3}" type="pres">
      <dgm:prSet presAssocID="{BECCCDB4-D93B-48AF-8C0F-11DB747C190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AABF7-DC6D-453D-95E8-6649682410CB}" type="pres">
      <dgm:prSet presAssocID="{BECCCDB4-D93B-48AF-8C0F-11DB747C190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9D1E03-CFC2-42A5-A718-B0126D55E71C}" srcId="{BECCCDB4-D93B-48AF-8C0F-11DB747C1902}" destId="{374C6330-80F0-463A-A2F3-1EE95A2ECD04}" srcOrd="0" destOrd="0" parTransId="{7AC26587-BF8F-4334-B882-68CA56E9FAF8}" sibTransId="{183316A5-4468-4879-B178-5ABB47499E22}"/>
    <dgm:cxn modelId="{D22E50F0-4EB0-42DA-B789-9292322C4CC7}" type="presOf" srcId="{E225AB52-ECF7-45B3-8FC3-5C21AA895C61}" destId="{A5A0B72A-4473-45D9-B54B-571157836C06}" srcOrd="0" destOrd="0" presId="urn:microsoft.com/office/officeart/2005/8/layout/vList2"/>
    <dgm:cxn modelId="{DAE829D7-DE53-4287-8B91-EBB200AD3EB4}" srcId="{E7AA26B5-99EF-422C-87B8-F275B62B2854}" destId="{5E650DBB-B2D7-4217-8F06-2606F8F94E00}" srcOrd="0" destOrd="0" parTransId="{795BF499-E326-4C91-A50D-38B699185FFF}" sibTransId="{10FDC1DA-442D-42F6-BFAC-F05F5320AE55}"/>
    <dgm:cxn modelId="{98A76DF0-EE43-46A6-91DB-5C82E64A6C4D}" type="presOf" srcId="{E7AA26B5-99EF-422C-87B8-F275B62B2854}" destId="{4C69EFBE-67E6-480A-BB40-1EEBEC318839}" srcOrd="0" destOrd="0" presId="urn:microsoft.com/office/officeart/2005/8/layout/vList2"/>
    <dgm:cxn modelId="{DA9E57C5-1BF4-4966-97E2-F436868C19A1}" type="presOf" srcId="{5E650DBB-B2D7-4217-8F06-2606F8F94E00}" destId="{D21082FB-E9BD-4F39-935F-F1792E9D00DF}" srcOrd="0" destOrd="0" presId="urn:microsoft.com/office/officeart/2005/8/layout/vList2"/>
    <dgm:cxn modelId="{961BC30E-40D9-4DF8-A556-55F2E8420B40}" srcId="{5E650DBB-B2D7-4217-8F06-2606F8F94E00}" destId="{E225AB52-ECF7-45B3-8FC3-5C21AA895C61}" srcOrd="0" destOrd="0" parTransId="{FE727C19-2783-40CC-86A4-EA567DC70B7B}" sibTransId="{8AABB8B8-CF12-412B-B941-AA0F0AF8A420}"/>
    <dgm:cxn modelId="{001627D2-D4E0-419B-836B-D968EFFCEA2B}" type="presOf" srcId="{BECCCDB4-D93B-48AF-8C0F-11DB747C1902}" destId="{401E7843-CC92-4184-822A-D555B07BBDA3}" srcOrd="0" destOrd="0" presId="urn:microsoft.com/office/officeart/2005/8/layout/vList2"/>
    <dgm:cxn modelId="{5B8E46A8-BACA-405F-90DD-25C228363EC3}" type="presOf" srcId="{374C6330-80F0-463A-A2F3-1EE95A2ECD04}" destId="{693AABF7-DC6D-453D-95E8-6649682410CB}" srcOrd="0" destOrd="0" presId="urn:microsoft.com/office/officeart/2005/8/layout/vList2"/>
    <dgm:cxn modelId="{8D595DD9-2DA1-41C3-9738-0F446B37359F}" srcId="{E7AA26B5-99EF-422C-87B8-F275B62B2854}" destId="{BECCCDB4-D93B-48AF-8C0F-11DB747C1902}" srcOrd="1" destOrd="0" parTransId="{0C16BAF4-F19A-4055-9605-4EE39D020B85}" sibTransId="{BB9CE946-3369-4E5A-AA57-DB9978F7EE40}"/>
    <dgm:cxn modelId="{4ACC3D16-438A-420F-8864-DCB0033D5D8F}" type="presParOf" srcId="{4C69EFBE-67E6-480A-BB40-1EEBEC318839}" destId="{D21082FB-E9BD-4F39-935F-F1792E9D00DF}" srcOrd="0" destOrd="0" presId="urn:microsoft.com/office/officeart/2005/8/layout/vList2"/>
    <dgm:cxn modelId="{3F9E155D-15FE-44CA-99B0-87F048123B86}" type="presParOf" srcId="{4C69EFBE-67E6-480A-BB40-1EEBEC318839}" destId="{A5A0B72A-4473-45D9-B54B-571157836C06}" srcOrd="1" destOrd="0" presId="urn:microsoft.com/office/officeart/2005/8/layout/vList2"/>
    <dgm:cxn modelId="{0FCBCD12-924F-4D47-9F06-C8D9712D3D19}" type="presParOf" srcId="{4C69EFBE-67E6-480A-BB40-1EEBEC318839}" destId="{401E7843-CC92-4184-822A-D555B07BBDA3}" srcOrd="2" destOrd="0" presId="urn:microsoft.com/office/officeart/2005/8/layout/vList2"/>
    <dgm:cxn modelId="{60DDC7CF-A181-4EBD-AF79-0938A41A1957}" type="presParOf" srcId="{4C69EFBE-67E6-480A-BB40-1EEBEC318839}" destId="{693AABF7-DC6D-453D-95E8-6649682410CB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29.01.26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29.01.26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29.01.26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29.01.26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29.01.26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29.01.26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29.01.26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29.01.26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29.01.26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29.01.26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чт 29.01.26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чт 29.01.26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2357429"/>
            <a:ext cx="6629400" cy="278608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СП в реабилитации больных в хирургии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39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Ранний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послеоперационный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  <a:r>
              <a:rPr lang="uk-UA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uk-UA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осложнений (пневмония, тромбоз, эмболия, атония кишечника)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активизация резервных возможностей оставшейся части легкого;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нормализация деятельности ССС;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межплевральних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спаек;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тугоподвижности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плечевом суставе.</a:t>
            </a:r>
            <a:endParaRPr lang="ru-RU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6354" t="33203" r="28074" b="16015"/>
          <a:stretch>
            <a:fillRect/>
          </a:stretch>
        </p:blipFill>
        <p:spPr bwMode="auto">
          <a:xfrm>
            <a:off x="5072034" y="4306889"/>
            <a:ext cx="4071966" cy="255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142852"/>
            <a:ext cx="8858312" cy="7254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ФР в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раннем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послеоперационном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периоде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9001156" cy="542928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зависимости от объема вмешательства и состояния больного ЛФК назначают через 2 - 4 часа после операции.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целью санации бронхиального дерева больного побуждают к отхаркиванию мокроты. Чтобы сделать откашливание менее болезненным, методист фиксирует руками область послеоперационного шва.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занятия ЛФК включают статические и динамические дыхательные упражнения, для улучшения деятельности ССС - упражнения для дистальных отделов конечности.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предотвратить развитие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тугоподвижности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плечевого сустава уже во 2-й день добавляют активные движения рук в плечевых суставах.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улучшения вентиляционной функции оперированного легкого больным рекомендуют 4 - 5 раз в день ложиться на здоровый бок, надувать резиновые предметы, шары.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эффективный массаж спины и грудной клетки, что способствует отхождению мокроты, повышению тонуса дыхательной мускулатуры. Легкое поколачивание и вибрацию проводят на вдохе и в момент откашливания.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2 - 3-го дня больному разрешают возвращаться на больной бок для активации дыхания в здоровом легком, подтягивать ноги к животу (по очереди), имитировать ходьбу в постели.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Поздний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послеоперационный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периода: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-улучшение функционального состояния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дыхательной системы;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-стимуляции трофических процессов;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-восстановление правильной осанки и полного объема движений в плечевом суставе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-укрепление мышц плечевого пояса, туловища и конечностей;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-адаптация к физическим нагрузкам.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58579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упражнений раннего послеоперационного периода в занятия включают упражнения :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координацию, 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грудного типа дыхания;</a:t>
            </a:r>
          </a:p>
          <a:p>
            <a:pPr>
              <a:buFontTx/>
              <a:buChar char="-"/>
            </a:pP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бщеразвивающие упражнения без и с гимнастическими предметами, 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гимнастической стенки, 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больным можно передвигаться по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територии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отделения, спускаться и подниматься по лестнице, гулять по территории больницы,</a:t>
            </a:r>
          </a:p>
          <a:p>
            <a:pPr>
              <a:buFontTx/>
              <a:buChar char="-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проводятся в гимнастическом зале </a:t>
            </a:r>
            <a:r>
              <a:rPr lang="ru-RU" sz="3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малогрупповых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групповым методами течение 20 мин.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939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Отдаленный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послеоперационный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5829312" cy="51435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функциональных возможностей различных систем организма;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адаптация к трудовым условиям.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занятиях увеличивают время, количество и сложность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упражнений,применяются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дозированная ходьба,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терренкур,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 трусцой,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морские купания (температура воды не ниже 20 °),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рекомендуют подвижные и спортивные игры по упрощенным правилам (волейбол, настольный теннис, бадминтон).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нарушенные функции обычно восстанавливаются через 6 - 8 месяцев.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1357298"/>
            <a:ext cx="2571768" cy="2019300"/>
          </a:xfrm>
          <a:prstGeom prst="rect">
            <a:avLst/>
          </a:prstGeom>
        </p:spPr>
      </p:pic>
      <p:pic>
        <p:nvPicPr>
          <p:cNvPr id="5" name="Рисунок 4" descr="--_1_~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036" y="3571876"/>
            <a:ext cx="2700964" cy="270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Физическая реабилитация после оперативных вмешательств на сердце и крупных сосудах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00240"/>
            <a:ext cx="6072230" cy="485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Операции на сердце выполняются при: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ранениях сердца и кровеносных сосудов,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приобретенных и врожденных пороках сердца,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ишемической болезни сердца, аневризме,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нарушениях сердечного ритма.</a:t>
            </a:r>
          </a:p>
          <a:p>
            <a:endParaRPr lang="ru-RU" dirty="0"/>
          </a:p>
        </p:txBody>
      </p:sp>
      <p:pic>
        <p:nvPicPr>
          <p:cNvPr id="36868" name="Picture 4" descr="http://www.evrika.ru/upload/publication/news/open_heart_surgery_1325442009.jpg"/>
          <p:cNvPicPr>
            <a:picLocks noChangeAspect="1" noChangeArrowheads="1"/>
          </p:cNvPicPr>
          <p:nvPr/>
        </p:nvPicPr>
        <p:blipFill>
          <a:blip r:embed="rId2"/>
          <a:srcRect r="4082" b="9413"/>
          <a:stretch>
            <a:fillRect/>
          </a:stretch>
        </p:blipFill>
        <p:spPr bwMode="auto">
          <a:xfrm>
            <a:off x="5616474" y="1500175"/>
            <a:ext cx="3241806" cy="2000263"/>
          </a:xfrm>
          <a:prstGeom prst="rect">
            <a:avLst/>
          </a:prstGeom>
          <a:noFill/>
        </p:spPr>
      </p:pic>
      <p:pic>
        <p:nvPicPr>
          <p:cNvPr id="36870" name="Picture 6" descr="http://www.nkj.ru/upload/iblock/601889b18747f9139cb2970f12680d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000504"/>
            <a:ext cx="2857500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Врожденные пороки сердца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500042"/>
          <a:ext cx="8858312" cy="596932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429156"/>
                <a:gridCol w="4429156"/>
              </a:tblGrid>
              <a:tr h="1214446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Белые (бледные, без смешивания артериальной и венозной крови). Включают 4 группы: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Синие (со смешиванием артериальной и венозной крови). Включают 2 группы: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57520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800" b="1" i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обогащением малого круга кровообращения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(открытый артериальный проток,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дефект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межпредсердной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перегородки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дефект межжелудочковой перегородки).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800" b="1" i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обеднением малого круга кровообращения 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(изолированный пульмональный стеноз и т. д.).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800" b="1" i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обеднением большого круга кровообращения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(изолированный аортальный стеноз, 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коарктация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аорты).</a:t>
                      </a:r>
                      <a:endParaRPr lang="ru-RU" sz="1800" b="0" i="0" u="non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800" b="1" i="1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Без существенного нарушения системной гемодинамики 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(диспозиции сердца — 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декстро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u="non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синистро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-, мезокардии; </a:t>
                      </a:r>
                      <a:r>
                        <a:rPr lang="ru-RU" sz="1800" b="0" i="0" u="non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дистопии</a:t>
                      </a:r>
                      <a:r>
                        <a:rPr lang="ru-RU" sz="1800" b="0" i="0" u="non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сердца — шейная, грудная, брюшная).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обогащением малого круга кровообращения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(полная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транспозиция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комплекс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Эйзенменгера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 т. д.).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обеднением малого круга кровообращения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триада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Фалло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тетрада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Фалло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 т. д.).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64" y="214290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Приобретенные пороки сердца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28596" y="571480"/>
          <a:ext cx="8429684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14290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По локализации поражения выделяют: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857232"/>
          <a:ext cx="871543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929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 функциональной форме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Простые пороки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Стеноз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Недостаточность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Комбинированные пороки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наличие стеноза и недостаточности на нескольких клапанах.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Сочетанные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наличие стеноза и недостаточности на одном клапане.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 descr="http://ic.pics.livejournal.com/bes_korablya/8669659/9872/987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300568" cy="3071834"/>
          </a:xfrm>
          <a:prstGeom prst="rect">
            <a:avLst/>
          </a:prstGeom>
          <a:noFill/>
        </p:spPr>
      </p:pic>
      <p:pic>
        <p:nvPicPr>
          <p:cNvPr id="66564" name="Picture 4" descr="http://ic.pics.livejournal.com/bes_korablya/8669659/9538/9538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86124"/>
            <a:ext cx="438150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реабилитация после оперативных вмешательств на органах грудной клетки</a:t>
            </a: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300px-Heart-and-lun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071678"/>
            <a:ext cx="3218343" cy="3143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4143380"/>
            <a:ext cx="3721174" cy="2423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0826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Оперативные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вмешательства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крупных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сосудах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28601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Оперативные вмешательства на крупных сосудах сейчас выполняют на сосудах грудной клетки и брюшной полости, почек, нижних конечностей, грудной аорте, сосудах мозга. Чаще всего патология связана с сужением, аневризмой (расширением) сосуды или патологией их развития. Суть операции заключается в резекции сосуда с последующим ее протезированием, шунтированием.</a:t>
            </a:r>
          </a:p>
        </p:txBody>
      </p:sp>
      <p:pic>
        <p:nvPicPr>
          <p:cNvPr id="4" name="Рисунок 3" descr="8-2aortokoronarnoe-shuntirovanie-lechenie-ishemicheskoy-bolezni-serdt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857628"/>
            <a:ext cx="3071834" cy="2286016"/>
          </a:xfrm>
          <a:prstGeom prst="rect">
            <a:avLst/>
          </a:prstGeom>
        </p:spPr>
      </p:pic>
      <p:pic>
        <p:nvPicPr>
          <p:cNvPr id="5" name="Рисунок 4" descr="imagesCAX00TY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786190"/>
            <a:ext cx="400052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nebolet.com/medimg/content/ishemichesksja-bolezn-serdc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090" cy="6800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66"/>
            <a:ext cx="8507412" cy="576262"/>
          </a:xfrm>
        </p:spPr>
        <p:txBody>
          <a:bodyPr>
            <a:normAutofit fontScale="90000"/>
          </a:bodyPr>
          <a:lstStyle/>
          <a:p>
            <a:r>
              <a:rPr lang="ru-RU" sz="40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ИБС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54324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Внезапная коронарная смерть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(первичная остановка сердца)</a:t>
            </a:r>
          </a:p>
          <a:p>
            <a:pPr>
              <a:lnSpc>
                <a:spcPct val="80000"/>
              </a:lnSpc>
            </a:pPr>
            <a:r>
              <a:rPr 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Стенокардия</a:t>
            </a:r>
          </a:p>
          <a:p>
            <a:pPr lvl="1">
              <a:lnSpc>
                <a:spcPct val="80000"/>
              </a:lnSpc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Впервые возникшая стенокардия напряжения (длительность до 1 месяца)</a:t>
            </a:r>
          </a:p>
          <a:p>
            <a:pPr lvl="1">
              <a:lnSpc>
                <a:spcPct val="80000"/>
              </a:lnSpc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Стабильная стенокардия напряжения (длит. 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месяца)</a:t>
            </a:r>
          </a:p>
          <a:p>
            <a:pPr lvl="1">
              <a:lnSpc>
                <a:spcPct val="80000"/>
              </a:lnSpc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Прогрессирующая стенокардия напряжения (внезапное увеличение частоты, тяжести или продолжительности приступов стенокардии)</a:t>
            </a:r>
          </a:p>
          <a:p>
            <a:pPr lvl="1">
              <a:lnSpc>
                <a:spcPct val="80000"/>
              </a:lnSpc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Спонтанная (особая, вариантная) стенокардия </a:t>
            </a:r>
            <a:r>
              <a:rPr lang="ru-RU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Принцметала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Инфаркт миокарда</a:t>
            </a:r>
          </a:p>
          <a:p>
            <a:pPr lvl="1">
              <a:lnSpc>
                <a:spcPct val="80000"/>
              </a:lnSpc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Крупноочаговый инфаркт миокарда</a:t>
            </a:r>
          </a:p>
          <a:p>
            <a:pPr lvl="1">
              <a:lnSpc>
                <a:spcPct val="80000"/>
              </a:lnSpc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Мелкоочаговый инфаркт миокарда</a:t>
            </a:r>
          </a:p>
          <a:p>
            <a:pPr>
              <a:lnSpc>
                <a:spcPct val="80000"/>
              </a:lnSpc>
            </a:pPr>
            <a:r>
              <a:rPr 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Постинфарктный кардиосклероз</a:t>
            </a:r>
          </a:p>
          <a:p>
            <a:pPr>
              <a:lnSpc>
                <a:spcPct val="80000"/>
              </a:lnSpc>
            </a:pPr>
            <a:r>
              <a:rPr 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 сердечного ритма</a:t>
            </a:r>
          </a:p>
          <a:p>
            <a:pPr>
              <a:lnSpc>
                <a:spcPct val="80000"/>
              </a:lnSpc>
            </a:pPr>
            <a:r>
              <a:rPr lang="ru-RU" sz="22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Сердечная недостаточность</a:t>
            </a:r>
          </a:p>
        </p:txBody>
      </p:sp>
      <p:pic>
        <p:nvPicPr>
          <p:cNvPr id="70658" name="Picture 2" descr="http://tattoo-r.ru/wp-content/uploads/12359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572008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ишемической болезни сердца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операция показана пациентам 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выраженной стенокардией, плохо поддается медикаментозному лечению,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резком сужении нескольких коронарных сосудов,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нарушается функция желудочков сердца вследствие ишемии миокарда.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www.likar.info/uploads/disease/%D0%B8%D0%B1%D1%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530476"/>
            <a:ext cx="3548054" cy="2327524"/>
          </a:xfrm>
          <a:prstGeom prst="rect">
            <a:avLst/>
          </a:prstGeom>
          <a:noFill/>
        </p:spPr>
      </p:pic>
      <p:pic>
        <p:nvPicPr>
          <p:cNvPr id="5" name="Рисунок 4" descr="imagesCAS1JV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857604"/>
            <a:ext cx="364333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Предоперационный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6929454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умеренная мобилизация резервов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кардиореспираторной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системы;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облегчения работы сердца с помощью мобилизации экстракардиальных факторов кровообращения;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борьба с проявлением невроза, беспокойства;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уверенности в результате операции;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овладения упражнениями раннего послеоперационного периода (обучение диафрагмального типа дыхания; приемов безболезненного откашливания, приподнимания таза).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CA4LML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3000372"/>
            <a:ext cx="228601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 тяжелое состояние больного,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дыхательная недостаточность,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нарушения ритма сердца;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активный ревматический процесс.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ogemorroe.com/wp-content/uploads/2015/03/protivopokazanija-pri-gemorro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876"/>
            <a:ext cx="5886440" cy="3035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7863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ЛГ назначают в течение нескольких недель до операции индивидуальным или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малогрупповым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методом.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ЛГ предусматривает выполнение статических и динамических дыхательных упражнений для всех мышечных групп с полной амплитудой движений и акцентом на тренировку дыхания вместе с динамическими упражнениями.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 средний и медленный, физическая нагрузка определяется степенью недостаточности кровообращения, формой порока сердца, общим состоянием больного.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xn--80aaadngudabmt8azad2b7d1i.xn--p1ai/wp-content/uploads/2015/11/90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14818"/>
            <a:ext cx="3714713" cy="2472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Послеоперационный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372476" cy="59293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осложнений (пневмонии, ателектаза, плевральных,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плеврокардиальних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спаек, флебитов, атонии кишечника, тромбозов, эмболии и др.);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облегчения работы сердца за счет мобилизации экстракардиальных факторов кровообращения;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нарушений осанки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тугоподвижности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левом плечевом суставе;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адаптация сердца к новым условиям гемодинамики;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нормализация деятельности основных систем организма.</a:t>
            </a: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Противопоказания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-тяжелое состояние больного,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-кровотечение или его опасность;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-состояние острой сердечной недостаточности,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аритмия.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CARVET1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350" y="4857760"/>
            <a:ext cx="2533650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операциях на сердце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 поводу врожденных и приобретенных пороков сердца методика лечебной гимнастики делится на 3 периода с 5 двигательными режимами: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А;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Б;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А;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 и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CANNND9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286124"/>
            <a:ext cx="2824164" cy="242889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1877" t="9208" r="21244" b="23346"/>
          <a:stretch>
            <a:fillRect/>
          </a:stretch>
        </p:blipFill>
        <p:spPr bwMode="auto">
          <a:xfrm>
            <a:off x="714348" y="3000372"/>
            <a:ext cx="460775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ЛГ проводят в первые сутки после операции.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важно проводить очистку трахеобронхиального дерева, чтобы вывести как можно больше слизи.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ЛГ проводят ежечасно, больной делает 3 - 4 дыхательных движения, и несколько последовательных кашлевых толчков.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 сочетаются с движениями пальцев стоп и рук. С помощью методиста больной выполняет повороты на бок. В положении на боку методист массирует спину оперированного. Больные несколько раз в день надувают полиэтиленовые шары, игрушки.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b="1" u="sng" dirty="0" err="1" smtClean="0"/>
              <a:t>Классификация</a:t>
            </a:r>
            <a:r>
              <a:rPr lang="uk-UA" b="1" u="sng" dirty="0" smtClean="0"/>
              <a:t> травм </a:t>
            </a:r>
            <a:r>
              <a:rPr lang="uk-UA" b="1" u="sng" dirty="0" err="1" smtClean="0"/>
              <a:t>органов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грудной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клетки</a:t>
            </a:r>
            <a:endParaRPr lang="ru-RU" b="1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2382597"/>
              </p:ext>
            </p:extLst>
          </p:nvPr>
        </p:nvGraphicFramePr>
        <p:xfrm>
          <a:off x="142844" y="1214422"/>
          <a:ext cx="8786874" cy="551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8958"/>
                <a:gridCol w="2928958"/>
                <a:gridCol w="2928958"/>
              </a:tblGrid>
              <a:tr h="1214446">
                <a:tc>
                  <a:txBody>
                    <a:bodyPr/>
                    <a:lstStyle/>
                    <a:p>
                      <a:r>
                        <a:rPr lang="uk-UA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1.По характеру </a:t>
                      </a:r>
                      <a:r>
                        <a:rPr lang="uk-UA" sz="20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анатомических</a:t>
                      </a:r>
                      <a:r>
                        <a:rPr lang="uk-UA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повреждений</a:t>
                      </a:r>
                      <a:r>
                        <a:rPr lang="uk-UA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грудной</a:t>
                      </a:r>
                      <a:r>
                        <a:rPr lang="uk-UA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клетки</a:t>
                      </a:r>
                      <a:r>
                        <a:rPr lang="uk-UA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2.По характеру </a:t>
                      </a:r>
                      <a:r>
                        <a:rPr lang="uk-UA" sz="20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повреждения</a:t>
                      </a:r>
                      <a:r>
                        <a:rPr lang="uk-UA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органов</a:t>
                      </a:r>
                      <a:r>
                        <a:rPr lang="uk-UA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грудной</a:t>
                      </a:r>
                      <a:r>
                        <a:rPr lang="uk-UA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клетки</a:t>
                      </a:r>
                      <a:r>
                        <a:rPr lang="uk-UA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endParaRPr lang="ru-RU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latin typeface="Times New Roman" pitchFamily="18" charset="0"/>
                          <a:cs typeface="Times New Roman" pitchFamily="18" charset="0"/>
                        </a:rPr>
                        <a:t>3. По характеру осложнений:</a:t>
                      </a:r>
                      <a:endParaRPr lang="ru-RU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6213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1.1 Без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нарушения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целостности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закрытая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травма),</a:t>
                      </a:r>
                    </a:p>
                    <a:p>
                      <a:pPr>
                        <a:buNone/>
                      </a:pP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1.2 С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нарушением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целостности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ребер и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грудины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открытая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травма).</a:t>
                      </a:r>
                    </a:p>
                    <a:p>
                      <a:endParaRPr lang="ru-RU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514350">
                        <a:buNone/>
                      </a:pP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2.1 Без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повреждений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внутренних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органов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indent="-514350">
                        <a:buNone/>
                      </a:pP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2.2 С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повреждением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внутренних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органов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легкие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,трахея, бронхи,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пищевод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сосуды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сердце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диафрагма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endParaRPr lang="ru-RU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1.Неосложненные,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2.Осложнённые:</a:t>
                      </a:r>
                    </a:p>
                    <a:p>
                      <a:pPr marL="0" indent="-180000">
                        <a:buFont typeface="Arial" pitchFamily="34" charset="0"/>
                        <a:buChar char="•"/>
                      </a:pP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Ранние</a:t>
                      </a:r>
                      <a:r>
                        <a:rPr lang="uk-UA" sz="18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пневмотокакс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, гемоторакс,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подкожная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медиастенальная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эмфизема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флотирующие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ребра,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травматический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шок,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асфиксия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),</a:t>
                      </a:r>
                    </a:p>
                    <a:p>
                      <a:pPr marL="0" indent="-180000">
                        <a:buFont typeface="Arial" pitchFamily="34" charset="0"/>
                        <a:buChar char="•"/>
                      </a:pP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Поздние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посттравматическая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пневмония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, плеврит,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гнойные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заболевания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 легких и </a:t>
                      </a:r>
                      <a:r>
                        <a:rPr lang="uk-UA" sz="1800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плевры</a:t>
                      </a:r>
                      <a:r>
                        <a:rPr lang="uk-UA" sz="1800" i="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 marL="514350" indent="-514350">
                        <a:buNone/>
                      </a:pPr>
                      <a:endParaRPr lang="uk-UA" sz="18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І Б.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процедуры ЛГ больного постепенно переходят в положении сидя в постели, с опущенными ногами.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Статические дыхательные упражнения дополняют динамическими с движениями мелких, средних и крупных мышечных групп.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 медленный, занятия проводят 2 - 3 раза в день индивидуально. Продолжается надувание игрушек.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29600" cy="32861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ІІ 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Больной выполняет упражнения сидя на стуле, включая движения, охватывает очень многие группы мышц, вставания.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проводят индивидуально или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малогрупповых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методом в палате;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включает 12 - 15 упражнений.</a:t>
            </a:r>
          </a:p>
          <a:p>
            <a:endParaRPr lang="ru-RU" dirty="0"/>
          </a:p>
        </p:txBody>
      </p:sp>
      <p:pic>
        <p:nvPicPr>
          <p:cNvPr id="4" name="Рисунок 3" descr="serdts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78" y="3857628"/>
            <a:ext cx="4369122" cy="3000372"/>
          </a:xfrm>
          <a:prstGeom prst="rect">
            <a:avLst/>
          </a:prstGeom>
        </p:spPr>
      </p:pic>
      <p:pic>
        <p:nvPicPr>
          <p:cNvPr id="13314" name="Picture 2" descr="http://dr-rosso.com/wp-content/uploads/2014/12/reabilitaciya-v-izra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3"/>
            <a:ext cx="3857652" cy="2841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ІІ Б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проводят более активно,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малогрупповым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методом.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Больным разрешается вставать и с помощью медперсонала 2 - 3 раза в день проходить расстояние 15 - 20 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azdelSta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714752"/>
            <a:ext cx="3667124" cy="2443221"/>
          </a:xfrm>
          <a:prstGeom prst="rect">
            <a:avLst/>
          </a:prstGeom>
        </p:spPr>
      </p:pic>
      <p:pic>
        <p:nvPicPr>
          <p:cNvPr id="12290" name="Picture 2" descr="http://takpro100.ru/wp-content/uploads/2013/05/doziriovannaja-hod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7" y="3714752"/>
            <a:ext cx="375049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ІІІ – тренировочный.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Процедуры проводят, объединяя больных в группы сначала по 3 - 5, перед выпиской - по 8 - 10 человек.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Занятия проводятся в исходном положении сидя на стуле и стоя, продолжительность их 20 - 25 мин 1 раз в день.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Широко применяются корригирующие упражнения, укрепляющие мышцы-разгибатели позвоночного столба, преимущественно в исходном положении стоя и во время ходьбы.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Корригирующее воздействие упражнений усиливает применение снарядов (гимнастические палки, мячи).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занятия включают приседания, держась за опору, а также упражнения на развитие координации с осложнением согласованности движений.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 упражнений разный: медленный и средний, для упражнений с небольшими мышечными группами - быстрый.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Ходьба в медленном, среднем и быстром темпе с кратковременным ускорением и замедлением.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7498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C00000"/>
                </a:solidFill>
              </a:rPr>
              <a:t>Эффективность реабилитации больных хирургического профиля, определяется обязательной комплексностью различных реабилитационных мероприятий, таких, как лечебная физкультура, медикаментозная терапия, физиотерапия.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3136"/>
            <a:ext cx="2415694" cy="1908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653136"/>
            <a:ext cx="2387660" cy="1908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067" y="4653137"/>
            <a:ext cx="2712589" cy="1807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72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 тяжести ожога зависит от его площади и глубины, а также особенностей действия факторов, вызвавших ожог.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2428867"/>
            <a:ext cx="6629400" cy="201736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Реабилитационные мероприятия при ожогах и отморожениях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жоги  </a:t>
            </a:r>
            <a:r>
              <a:rPr lang="ru-RU" sz="22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повреждения, вызываемые действием пламени, горячих жидкостей, пара, расплавленного металла, некоторых химических веществ, электрического тока, световой и лучевой энергии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s://www.studentlibrary.ru/cgi-bin/mb4x?usr_data=gd-image(doc,ISBN9785970449479-0008,pic_0084.jpg,-1,,00000000,)&amp;hide_Cookie=y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14393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2"/>
            <a:ext cx="8543956" cy="5715040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степень 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легкий ожог, при котором развивается воспаление кожи. Кожа краснеет, отекает и болит. Эти симптомы наблюдаются около недели, затем поверхностный слой кожи отмирает. На месте ожога остаются пигментные пятна. Кожа при этом шелушится.</a:t>
            </a:r>
          </a:p>
          <a:p>
            <a:pPr fontAlgn="base"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 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возникают пузыри с прозрачной или мутной, слегка желтоватой жидкостью. Место ожога сильно болит, кожа красная, воспаленная. Рана самопроизвольно закрывается через 10-15 дней без рубцов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степень 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 этой стадии клетки тканей отмирают. III степень разделяют на IIIA и ШБ.</a:t>
            </a:r>
          </a:p>
          <a:p>
            <a:pPr fontAlgn="base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■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IIIА 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отмирает поверхность кожи, клетки потовых, сальных желез, волосяных луковиц сохраняются.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■ 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IIIБ 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отмирают все слои кожи, образуется плотный, толстый струп из свернутых белков и крови. Развивается зернистая, легко кровоточащая грануляционная ткань, защищающая рану от внешних воздействий. Постепенно она заменяется соединительной тканью. Образуется глубокий звездчатый рубец. 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степень. 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Тяжелейшая форма ожога. Под воздействием высоких температур ткани обугливаются. В процесс вовлекаются все слои кожи, нервные окончания, сухожилия, кости, мышцы. Вследствие продуктов распада страдают и теряют функциональность внутренние органы, меняется состав крови. Развивается и продолжается до 3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ожоговый шок. Сначала он проявляется повышенным давлением и возбудимостью пострадавшего. Эти процессы сменяются заторможенностью, безразличием. Кожа больного бледная, с землистым оттенком. Возможен летальный исход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305984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ru-RU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ожогов </a:t>
            </a:r>
            <a:endParaRPr lang="ru-RU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chemeClr val="tx1"/>
                </a:solidFill>
              </a:rPr>
              <a:t>К</a:t>
            </a:r>
            <a:r>
              <a:rPr lang="ru-RU" cap="none" dirty="0" smtClean="0">
                <a:solidFill>
                  <a:schemeClr val="tx1"/>
                </a:solidFill>
              </a:rPr>
              <a:t>лассификация ожогов по глубине поражения</a:t>
            </a:r>
            <a:endParaRPr lang="ru-RU" cap="none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s://www.studentlibrary.ru/cgi-bin/mb4x?usr_data=gd-image(doc,ISBN9785970449479-0008,pic_0085.jpg,-1,,00000000,)&amp;hide_Cookie=ye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80010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Ожоги I-IIIA степени заживают самостоятельно,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ШБ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IV степени - требуют хирургического вмешательства.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небольшой площади поражения наблюдаются только местные проявления ожога.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пораженная поверхность превышает 10% поверхности тела, развивается ожоговая болезнь с выраженными общими проявлениями.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Ожоги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занимающие более 50% поверхности тела, угрожают жизни пострадавшего.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3457575" cy="3676650"/>
          </a:xfrm>
        </p:spPr>
      </p:pic>
      <p:pic>
        <p:nvPicPr>
          <p:cNvPr id="5" name="Рисунок 4" descr="atelektaz-legk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642918"/>
            <a:ext cx="2200275" cy="2438400"/>
          </a:xfrm>
          <a:prstGeom prst="rect">
            <a:avLst/>
          </a:prstGeom>
        </p:spPr>
      </p:pic>
      <p:pic>
        <p:nvPicPr>
          <p:cNvPr id="6" name="Рисунок 5" descr="1_1_~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429000"/>
            <a:ext cx="4071966" cy="3143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7950" y="28572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Ателектаз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72132" y="307181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Гемоторакс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142852"/>
            <a:ext cx="514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cap="all" dirty="0" err="1" smtClean="0"/>
              <a:t>ОСЛожнениЯ</a:t>
            </a:r>
            <a:r>
              <a:rPr lang="uk-UA" sz="3200" b="1" cap="all" dirty="0" smtClean="0"/>
              <a:t> ТРАВМ  </a:t>
            </a:r>
            <a:r>
              <a:rPr lang="uk-UA" sz="3200" b="1" cap="all" dirty="0" err="1" smtClean="0"/>
              <a:t>ГРУДНОй</a:t>
            </a:r>
            <a:r>
              <a:rPr lang="uk-UA" sz="3200" b="1" cap="all" dirty="0" smtClean="0"/>
              <a:t> </a:t>
            </a:r>
            <a:r>
              <a:rPr lang="uk-UA" sz="3200" b="1" cap="all" dirty="0" err="1" smtClean="0"/>
              <a:t>клетки</a:t>
            </a:r>
            <a:endParaRPr lang="ru-RU" sz="3200" b="1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оценке степени тяжести ожогового поражения ведущее место занимает 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площади ожога</a:t>
            </a:r>
            <a:r>
              <a:rPr lang="ru-RU" b="1" dirty="0" smtClean="0"/>
              <a:t>.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Правило ладони 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 на том, что площадь ладони взрослого человека составляет примерно 1% общей площади поверхности тела, то есть сколько ладоней уложится в область ожога, столько и составляет процент поражения. Измеряющий должен соотносить размер своей руки с рукой пострадавшего.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6289012" cy="87748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Правило девяток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6128" y="1214422"/>
            <a:ext cx="4860252" cy="5643577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подсчете тело человека разделяют на анатомические области, каждая из которых составляет 9% общей площади либо кратна девятке:</a:t>
            </a:r>
          </a:p>
          <a:p>
            <a:pPr fontAlgn="base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голова и шея - 9%;</a:t>
            </a:r>
          </a:p>
          <a:p>
            <a:pPr fontAlgn="base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одна рука - 9%;</a:t>
            </a:r>
          </a:p>
          <a:p>
            <a:pPr fontAlgn="base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одно бедро - 9%;</a:t>
            </a:r>
          </a:p>
          <a:p>
            <a:pPr fontAlgn="base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одна голень и одна стопа - 9%;</a:t>
            </a:r>
          </a:p>
          <a:p>
            <a:pPr fontAlgn="base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туловище спереди - 18% (по 9% на грудь и живот);</a:t>
            </a:r>
          </a:p>
          <a:p>
            <a:pPr fontAlgn="base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туловище сзади - 18%;</a:t>
            </a:r>
          </a:p>
          <a:p>
            <a:pPr fontAlgn="base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область промежности принимают за 1%.</a:t>
            </a:r>
          </a:p>
          <a:p>
            <a:pPr fontAlgn="base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детских ожогах учитывается, что голова и шея ребенка составляют примерно 21%.</a:t>
            </a:r>
          </a:p>
          <a:p>
            <a:endParaRPr lang="ru-RU" dirty="0"/>
          </a:p>
        </p:txBody>
      </p:sp>
      <p:pic>
        <p:nvPicPr>
          <p:cNvPr id="5" name="Содержимое 4" descr="https://www.studentlibrary.ru/cgi-bin/mb4x?usr_data=gd-image(doc,ISBN9785970449479-0008,pic_0087.jpg,-1,,00000000,)&amp;hide_Cookie=ye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071546"/>
            <a:ext cx="328611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chemeClr val="tx1"/>
                </a:solidFill>
              </a:rPr>
              <a:t>О</a:t>
            </a:r>
            <a:r>
              <a:rPr lang="ru-RU" cap="none" dirty="0" smtClean="0">
                <a:solidFill>
                  <a:schemeClr val="tx1"/>
                </a:solidFill>
              </a:rPr>
              <a:t>сновным методом лечения ожогов </a:t>
            </a:r>
            <a:r>
              <a:rPr lang="en-US" cap="none" dirty="0" smtClean="0">
                <a:solidFill>
                  <a:schemeClr val="tx1"/>
                </a:solidFill>
              </a:rPr>
              <a:t/>
            </a:r>
            <a:br>
              <a:rPr lang="en-US" cap="none" dirty="0" smtClean="0">
                <a:solidFill>
                  <a:schemeClr val="tx1"/>
                </a:solidFill>
              </a:rPr>
            </a:br>
            <a:r>
              <a:rPr lang="en-US" cap="none" dirty="0" smtClean="0">
                <a:solidFill>
                  <a:schemeClr val="tx1"/>
                </a:solidFill>
              </a:rPr>
              <a:t>III </a:t>
            </a:r>
            <a:r>
              <a:rPr lang="ru-RU" cap="none" dirty="0" smtClean="0">
                <a:solidFill>
                  <a:schemeClr val="tx1"/>
                </a:solidFill>
              </a:rPr>
              <a:t>и </a:t>
            </a:r>
            <a:r>
              <a:rPr lang="en-US" cap="none" dirty="0" smtClean="0">
                <a:solidFill>
                  <a:schemeClr val="tx1"/>
                </a:solidFill>
              </a:rPr>
              <a:t>IV</a:t>
            </a:r>
            <a:r>
              <a:rPr lang="ru-RU" cap="none" dirty="0" smtClean="0">
                <a:solidFill>
                  <a:schemeClr val="tx1"/>
                </a:solidFill>
              </a:rPr>
              <a:t> степени служит свободная пересадка кожи</a:t>
            </a:r>
            <a:endParaRPr lang="ru-RU" cap="none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1764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Своевременное применение физических упражнений помогает сохранить подвижность за счет растяжения тканей в зоне пересадки и содействия формированию меньших по размерам эластичных рубцов между «марками» кожи.</a:t>
            </a:r>
          </a:p>
          <a:p>
            <a:endParaRPr lang="ru-RU" dirty="0"/>
          </a:p>
        </p:txBody>
      </p:sp>
      <p:pic>
        <p:nvPicPr>
          <p:cNvPr id="4" name="Рисунок 3" descr="https://www.studentlibrary.ru/cgi-bin/mb4x?usr_data=gd-image(doc,ISBN9785970449479-0008,pic_0088.jpg,-1,,00000000,)&amp;hide_Cookie=ye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429000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768997"/>
          </a:xfrm>
        </p:spPr>
        <p:txBody>
          <a:bodyPr/>
          <a:lstStyle/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глубоких ожогах в области суставов и тяжелых контрактурах особенно необходимы интенсивные, многократно проводимые в течение дня занятия ЛГ. Следует в отдельных случаях сочетать физические упражнения с использованием различных шин, валиков, подушек, которые закрепляют достигнутые в ходе занятия результаты.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занятий ЛГ используют гимнастические, идеомоторные, спортивно-прикладные упражнения.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с локальным и дозированным мышечным напряжением избирательно воздействуют на ткани и сегменты, пораженные ожогом, позволяют выключать из движений те или иные сегменты (в связи с проведенной пересадкой, наложенной шиной или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ортезом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способствуют замещению погибших тканей функционально приспособленной рубцовой тканью, уменьшают выраженность вторичных изменений в тканях, выключенных из движений в связи с болевыми контрактурами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иммобилизацией, вызывают смещение сухожилий по всей длине и препятствуют образованию или способствуют ликвидации спаек их с сухожильными влагалищами и тканями, имеющими рубцовые изменения.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solidFill>
                  <a:schemeClr val="tx1"/>
                </a:solidFill>
              </a:rPr>
              <a:t>Показания к их применению </a:t>
            </a:r>
            <a:endParaRPr lang="ru-RU" cap="none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тяжесть ожога, характер оперативного вмешательства не позволяют выполнять активные движения, показано изометрическое напряжение мышц (экспозиция - 5-7 с).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Активные движения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зоне ожога выполняют с амплитудой, вызывающей лишь небольшую болезненность.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активным движениям относятся упражнения на растягивание, с дозированным сопротивлением, с гимнастическими снарядами и приспособлениями (губками, мячами разного объема и плотности, амортизаторами и др.). Последние применяют на более поздних стадиях ожоговой болезни, при нарастающем сопротивлении формирующихся рубцов, когда становится недостаточным воздействие только активных движений.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Пассивные движения применяют, когда активные движения невозможны (повреждение при ожоге мышц, сухожилий и нервов, участвующих в движении) или когда они оказывают недостаточное воздействие на формирующуюся рубцовую ткань. Пассивные движения больной выполняет самостоятельно или с методистом ЛФК.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осложнении ожогов парезами пассивные упражнения следует сочетать с посылкой импульсов к напряжению мышц.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контрактурах необходимо уделять большое внимание активным упражнениям для групп мышц, находящихся постоянно в растянутом положении, и упражнениям на расслабление для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контрагированных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мышц.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подвижности в суставах и силы мышц, необходимо восстановление координации движений, нарушенной в связи с ожогом.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Следует широко применять прикладные движения (захватывание различных предметов, надевание одежды, письмо, бытовые навыки и др.) и спортивные упражнения (ходьбу, элементы спортивных игр).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глубоких ожогах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грудной клетки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месте ран в первые дни образуется струп, который, оказывая стягивающее действие, резко уменьшает экскурсию грудной клетки, снижает жизненную емкость легких, приводит к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гиповентиляции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гипоксии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мере заживления ран образуются рубцы, а когда ожоговые раны опоясывают грудную клетку, - рубцовый панцирь.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связи с инспираторным положением грудной клетки уменьшается дыхательная экскурсия, затрудняется вдох. Частично грудное дыхание компенсируется брюшным, но жизненная емкость легких остается пониженной.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первые дни после операции необходимо выполнять дыхательные упражнения (статические и динамические), которые способствуют улучшению легочной вентиляции, снижению или полной ликвидации гипоксии, увеличению подвижности грудной клетки, растягиванию спаек и рубцов. Если на поверхности грудной клетки проведена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пересадка кожи, то в первые 4-7 дней после операции активизация грудного дыхания противопоказана из-за опасности смещения лоскутов. В этих случаях необходимо компенсировать грудное дыхание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диафрагмальным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Трахеотомия при отеке верхних дыхательных путей не является противопоказанием к применению дыхательных упражнений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35004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тяжелых травмах грудной клетки (разрыв крупных сосудов, ранения легкие) применяется экстренное хирургическое вмешательство, во время операции проводят удаление сегмента легкого 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сегментэктомия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доли 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лобэктомия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или даже целого легкого 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пульмонэктомия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9154" name="Picture 2" descr="http://www.rak-legkih.ru/wp-content/uploads/2015/11/segmentektomiy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429000"/>
            <a:ext cx="2053473" cy="3038472"/>
          </a:xfrm>
          <a:prstGeom prst="rect">
            <a:avLst/>
          </a:prstGeom>
          <a:noFill/>
        </p:spPr>
      </p:pic>
      <p:pic>
        <p:nvPicPr>
          <p:cNvPr id="49156" name="Picture 4" descr="http://www.assutahospital.ru/images/stories/a6723b581157a9c657eff2b640b70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429000"/>
            <a:ext cx="4500594" cy="3048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глубоких ожогах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шеи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рубцы не позволяют смыкать глазную щель (а в последующем приводят к заболеванию глаз), деформируют ротовую щель, затрудняют прием пищи, нарушают речь и функцию внешнего дыхания. С лечебной целью применяют специальные упражнения для мимической мускулатуры, упражнения, способствующие сохранению подвижности в шейном отделе позвоночника (при ожогах шеи), профилактике образования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рубцов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растягиванию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пластических операций на лице и шее занятия физическими упражнениями необходимо начинать в первые же дни. Упражнения, связанные с натяжением и смещением кожи в области пересаженных лоскутов, следует включать на 6-7-й день.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программу реабилитационных мероприятий входят и занятия в кабинете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эрготерапии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(на горизонтальных и вертикальных стендах), в которых инструктор ЛФК в индивидуальном порядке подбирает трудовые и бытовые операции исходя из локализации ожога, общего состояния больного и его активности.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1163240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 заживления ран в соответствии с фазой раневого процесса применяют следующие физические методы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/>
              <a:t>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Анальгетические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методы (локальная воздушная криотерапия, локальная криотерапия).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Бактерицидные методы 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КУФ-облучение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Антигипоксические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методы 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оксигенобаротерапия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Лимфодренирующие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методы (низкочастотная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магнитотерапия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прессотерапия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Противовоспалительные методы (УВЧ-терапия).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Иммуностимулирующие методы (лазерное облучение крови, гелиотерапия).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Репаративно-регенеративные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методы 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низкоинтенсивная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ЛТ,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ультратонотерапия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неселективная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хромотерапия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Радоновые, сероводородные ванны.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Санаторно-курортное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8686800" cy="43735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со Стандартом санаторно-курортной помощи больным с болезнями костно-мышечной системы и соединительной ткани 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артропатиями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другими поражениями суставов) (Приказ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Минздравсоцразвития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 от 22.11.2004 № 227) пациентов с послеожоговыми контрактурами, в том числе после реконструктивных операций, послеожоговыми язвами и келоидными рубцами при условии самостоятельного передвижения и самообслуживания направляют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бальнеолечебные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грязелечебные курорты с сероводородными, радоновыми, азотно-термальными,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йодобромными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хлоридно-натриевыми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тморожение </a:t>
            </a:r>
            <a:r>
              <a:rPr lang="ru-RU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термическое поражение от действия холода и длительного понижения тканевой температуры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Содержимое 3" descr="https://www.studentlibrary.ru/cgi-bin/mb4x?usr_data=gd-image(doc,ISBN9785970449479-0008,pic_0089.jpg,-1,,00000000,)&amp;hide_Cookie=ye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57242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отморожении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степени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появляются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цианотичная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окраска кожи и ее отек.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степени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образуются пузыри. При отморожении I и II степени гибнут только поверхностные слои кожи. В короткие сроки (2-3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в результате лечения происходит полное заживление, хотя надолго остается повышенной чувствительность отмороженных участков к переменам температуры.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Отморожение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степени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характеризуется омертвлением глубоких слоев кожи. Раны лечат консервативно. При замедленном заживлении применяют свободную кожную пластику.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отморожении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 степени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поражаются не только мягкие ткани, но и кости.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229600" cy="131921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Погибшие ткани удаляют, дефект закрывают кожными трансплантатами. При отморожении периферических отделов конечностей иногда проводят их ампутацию.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2720" t="20362" r="35127" b="16289"/>
          <a:stretch>
            <a:fillRect/>
          </a:stretch>
        </p:blipFill>
        <p:spPr bwMode="auto">
          <a:xfrm>
            <a:off x="1142976" y="1928802"/>
            <a:ext cx="6493204" cy="443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адачи ЛФК</a:t>
            </a:r>
            <a:endParaRPr lang="ru-RU" sz="36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9111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повышение общего тонуса организма;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профилактика различных осложнений со стороны внутренних органов;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улучшение трофических процессов в тканях;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 нормализация двигательных функций или компенсация их при необратимой утрате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Физические упражнения способствуют полноценному восстановлению кровоснабжения, рассасыванию отека и обратному развитию изменений в тканях в зоне отморожения, ускорению процессов демаркации при некрозе тканей.</a:t>
            </a:r>
          </a:p>
          <a:p>
            <a:pPr fontAlgn="base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проведения занятий ЛГ (как и при ожогах) зависит от степени, площади и локализации отморожения, а также от особенностей протекания патологического процесса </a:t>
            </a:r>
            <a:endParaRPr lang="ru-RU" sz="28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2480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с предметами из различных материалов, различной формы, температуры (пластмассовые, деревянные, металлические, мягкие и твердые, гладкие и шероховатые, теплые и холодные и т.п.)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 в кабинете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эрготерапии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(восстановление бытовых навыков, улучшение объема движений в суставах и т.п.).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Закаливание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3575" t="27594" r="36005" b="22392"/>
          <a:stretch>
            <a:fillRect/>
          </a:stretch>
        </p:blipFill>
        <p:spPr bwMode="auto">
          <a:xfrm>
            <a:off x="3929058" y="4214818"/>
            <a:ext cx="4357718" cy="243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Физические методы: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25336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пресные ванны,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УФЧ-терапия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КУФ-облучение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дарсонвализация,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низкоинтенсивная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ЛТ,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ультратонотерапия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низкочастотная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магнитотерапия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ультрафонофорез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дефиброзирующих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препаратов,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пелоидотерапия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радоновые ванны, сероводородные ванны.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0812" t="19231" r="33162" b="14335"/>
          <a:stretch>
            <a:fillRect/>
          </a:stretch>
        </p:blipFill>
        <p:spPr bwMode="auto">
          <a:xfrm>
            <a:off x="4357686" y="4143356"/>
            <a:ext cx="40719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Оперативное лечение заболеваний легких применяется при безуспешном консервативном лечении :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71612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Бронхоэктатической болезни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хронический нагноительный процесс в необратимо измененных (расширенных, деформированных) и функционально неполноценных бронхах, преимущественно нижних отделов легких.</a:t>
            </a:r>
          </a:p>
          <a:p>
            <a:pPr marL="342900" indent="-342900">
              <a:buAutoNum type="arabicPeriod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Абсцесса легких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отграниченная полость, формирующаяся в результате гнойного расплавления легочной паренхимы.</a:t>
            </a:r>
          </a:p>
          <a:p>
            <a:pPr marL="342900" indent="-342900">
              <a:buAutoNum type="arabicPeriod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Туберкулёза легких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инфекционное заболевание человека, вызываемое несколькими разновидностями кислотоустойчивых микобактерий.</a:t>
            </a:r>
          </a:p>
          <a:p>
            <a:pPr marL="342900" indent="-342900">
              <a:buAutoNum type="arabicPeriod"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Опухоли легкого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злокачественное или доброкачественное образование в легких, также может быть метастатическим.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imcs-4u.com/media/upload/images/zabolevaniya/bronhoektaticheskaya-bolez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643446"/>
            <a:ext cx="1953696" cy="1857388"/>
          </a:xfrm>
          <a:prstGeom prst="rect">
            <a:avLst/>
          </a:prstGeom>
          <a:noFill/>
        </p:spPr>
      </p:pic>
      <p:pic>
        <p:nvPicPr>
          <p:cNvPr id="1028" name="Picture 4" descr="http://nebolet.com/medimg/content/abscess-legk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572008"/>
            <a:ext cx="1974146" cy="2062983"/>
          </a:xfrm>
          <a:prstGeom prst="rect">
            <a:avLst/>
          </a:prstGeom>
          <a:noFill/>
        </p:spPr>
      </p:pic>
      <p:pic>
        <p:nvPicPr>
          <p:cNvPr id="1030" name="Picture 6" descr="http://www.clinicday.ru/wp-content/uploads/clinicday_ru/2011/08/tuberkule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643446"/>
            <a:ext cx="1951948" cy="1847844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опухоли лёгки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1350" y="4572008"/>
            <a:ext cx="215265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Противопоказание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Отморожение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период выраженной интоксикации с гнойно-резорбтивной лихорадкой (&gt;39-40 °С).</a:t>
            </a:r>
          </a:p>
          <a:p>
            <a:pPr fontAlgn="base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отморожений, несмотря на восстановленный кожный покров и кажущееся благополучие, обычно надолго сохраняются изменения в глубоколежащих тканях, особенно околосуставных. В частности, остаются ограниченными двигательные функции. Именно поэтому занятия ЛФК необходимо проводить систематически, длительно, до полного выздоровления.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143000"/>
          </a:xfrm>
        </p:spPr>
        <p:txBody>
          <a:bodyPr>
            <a:noAutofit/>
          </a:bodyPr>
          <a:lstStyle/>
          <a:p>
            <a:r>
              <a:rPr lang="ru-RU" sz="2800" b="1" u="sng" dirty="0" smtClean="0"/>
              <a:t>Периодизация процесса физической реабилитации при хирургических вмешательствах на легких:</a:t>
            </a:r>
            <a:endParaRPr lang="ru-RU" sz="2800" b="1" u="sng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129008492"/>
              </p:ext>
            </p:extLst>
          </p:nvPr>
        </p:nvGraphicFramePr>
        <p:xfrm>
          <a:off x="214282" y="1397000"/>
          <a:ext cx="8715436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/>
              <a:t>Предоперационный период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снижение гнойной интоксикации;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функции внешнего дыхания и функционального состояния ССС;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резервных возможностей здорового легкого;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овладение упражнениями, необходимыми больному в раннем послеоперационном периоде.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4000504"/>
            <a:ext cx="9001156" cy="2357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>
              <a:spcBef>
                <a:spcPct val="2000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Противопоказания для реабилитационных мероприятий: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легочное кровотечение;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сердечно-сосудистая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недостаточность ІІІ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повышение температуры до 38 – 39, не обусловленное скоплением мокроты.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ФР в </a:t>
            </a:r>
            <a:r>
              <a:rPr lang="uk-UA" dirty="0" err="1" smtClean="0"/>
              <a:t>передоперационном</a:t>
            </a:r>
            <a:r>
              <a:rPr lang="uk-UA" dirty="0" smtClean="0"/>
              <a:t> </a:t>
            </a:r>
            <a:r>
              <a:rPr lang="uk-UA" dirty="0" err="1" smtClean="0"/>
              <a:t>периоде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321471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наличии мокроты начинают с упражнений, способствующих выведению мокроты: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применяют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постуральный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дренаж;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дренирующие упражнения и их сочетание.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выделении большого количества мокроты больным рекомендуют выполнять упражнения, дренирующие бронхи 8 - 10 раз в день: утром до завтрака в течение 20 - 25 мин, через 2 часа после завтрака, обеда, за час до ужина и за час перед сном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 descr="http://kashelb.com/images/kartinki/posturalnyj-drenaz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929042"/>
            <a:ext cx="525710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530</TotalTime>
  <Words>2602</Words>
  <Application>Microsoft Office PowerPoint</Application>
  <PresentationFormat>Экран (4:3)</PresentationFormat>
  <Paragraphs>285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Аптека</vt:lpstr>
      <vt:lpstr>Особенности СП в реабилитации больных в хирургии </vt:lpstr>
      <vt:lpstr>«Физическая реабилитация после оперативных вмешательств на органах грудной клетки» </vt:lpstr>
      <vt:lpstr>Классификация травм органов грудной клетки</vt:lpstr>
      <vt:lpstr>Слайд 4</vt:lpstr>
      <vt:lpstr>Слайд 5</vt:lpstr>
      <vt:lpstr>Слайд 6</vt:lpstr>
      <vt:lpstr>Периодизация процесса физической реабилитации при хирургических вмешательствах на легких:</vt:lpstr>
      <vt:lpstr>Предоперационный период</vt:lpstr>
      <vt:lpstr>ФР в передоперационном периоде</vt:lpstr>
      <vt:lpstr>Ранний послеоперационный период</vt:lpstr>
      <vt:lpstr>ФР в раннем послеоперационном периоде</vt:lpstr>
      <vt:lpstr>Поздний послеоперационный период</vt:lpstr>
      <vt:lpstr>Слайд 13</vt:lpstr>
      <vt:lpstr>Отдаленный послеоперационный период</vt:lpstr>
      <vt:lpstr>Физическая реабилитация после оперативных вмешательств на сердце и крупных сосудах</vt:lpstr>
      <vt:lpstr>Слайд 16</vt:lpstr>
      <vt:lpstr>Слайд 17</vt:lpstr>
      <vt:lpstr>Слайд 18</vt:lpstr>
      <vt:lpstr>Слайд 19</vt:lpstr>
      <vt:lpstr>Оперативные вмешательства на крупных сосудах</vt:lpstr>
      <vt:lpstr>Слайд 21</vt:lpstr>
      <vt:lpstr>Классификация ИБС </vt:lpstr>
      <vt:lpstr>Слайд 23</vt:lpstr>
      <vt:lpstr>Предоперационный период</vt:lpstr>
      <vt:lpstr>Слайд 25</vt:lpstr>
      <vt:lpstr>Слайд 26</vt:lpstr>
      <vt:lpstr>Послеоперационный период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Реабилитационные мероприятия при ожогах и отморожениях</vt:lpstr>
      <vt:lpstr>Ожоги  - повреждения, вызываемые действием пламени, горячих жидкостей, пара, расплавленного металла, некоторых химических веществ, электрического тока, световой и лучевой энергии.</vt:lpstr>
      <vt:lpstr>Классификация ожогов </vt:lpstr>
      <vt:lpstr>Классификация ожогов по глубине поражения</vt:lpstr>
      <vt:lpstr>Слайд 39</vt:lpstr>
      <vt:lpstr>В оценке степени тяжести ожогового поражения ведущее место занимает определение площади ожога. </vt:lpstr>
      <vt:lpstr>Правило девяток </vt:lpstr>
      <vt:lpstr>Основным методом лечения ожогов  III и IV степени служит свободная пересадка кожи</vt:lpstr>
      <vt:lpstr>Слайд 43</vt:lpstr>
      <vt:lpstr>Слайд 44</vt:lpstr>
      <vt:lpstr>Показания к их применению </vt:lpstr>
      <vt:lpstr>Слайд 46</vt:lpstr>
      <vt:lpstr>Слайд 47</vt:lpstr>
      <vt:lpstr>Слайд 48</vt:lpstr>
      <vt:lpstr>Слайд 49</vt:lpstr>
      <vt:lpstr>Слайд 50</vt:lpstr>
      <vt:lpstr>Слайд 51</vt:lpstr>
      <vt:lpstr>Для заживления ран в соответствии с фазой раневого процесса применяют следующие физические методы </vt:lpstr>
      <vt:lpstr>Санаторно-курортное лечение</vt:lpstr>
      <vt:lpstr>Отморожение - термическое поражение от действия холода и длительного понижения тканевой температуры. </vt:lpstr>
      <vt:lpstr>Слайд 55</vt:lpstr>
      <vt:lpstr>Слайд 56</vt:lpstr>
      <vt:lpstr>Задачи ЛФК</vt:lpstr>
      <vt:lpstr>Методика проведения занятий ЛГ (как и при ожогах) зависит от степени, площади и локализации отморожения, а также от особенностей протекания патологического процесса </vt:lpstr>
      <vt:lpstr>Физические методы: </vt:lpstr>
      <vt:lpstr>Противопоказание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МДК 02.02. Основы реабилитации</dc:title>
  <dc:creator>Home</dc:creator>
  <cp:lastModifiedBy>Ольга</cp:lastModifiedBy>
  <cp:revision>56</cp:revision>
  <dcterms:created xsi:type="dcterms:W3CDTF">2016-09-08T02:49:58Z</dcterms:created>
  <dcterms:modified xsi:type="dcterms:W3CDTF">2026-01-29T17:21:37Z</dcterms:modified>
</cp:coreProperties>
</file>