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7" r:id="rId2"/>
    <p:sldMasterId id="2147484024" r:id="rId3"/>
  </p:sldMasterIdLst>
  <p:notesMasterIdLst>
    <p:notesMasterId r:id="rId36"/>
  </p:notesMasterIdLst>
  <p:sldIdLst>
    <p:sldId id="256" r:id="rId4"/>
    <p:sldId id="281" r:id="rId5"/>
    <p:sldId id="257" r:id="rId6"/>
    <p:sldId id="282" r:id="rId7"/>
    <p:sldId id="289" r:id="rId8"/>
    <p:sldId id="290" r:id="rId9"/>
    <p:sldId id="291" r:id="rId10"/>
    <p:sldId id="264" r:id="rId11"/>
    <p:sldId id="307" r:id="rId12"/>
    <p:sldId id="283" r:id="rId13"/>
    <p:sldId id="284" r:id="rId14"/>
    <p:sldId id="266" r:id="rId15"/>
    <p:sldId id="292" r:id="rId16"/>
    <p:sldId id="265" r:id="rId17"/>
    <p:sldId id="270" r:id="rId18"/>
    <p:sldId id="308" r:id="rId19"/>
    <p:sldId id="309" r:id="rId20"/>
    <p:sldId id="295" r:id="rId21"/>
    <p:sldId id="296" r:id="rId22"/>
    <p:sldId id="297" r:id="rId23"/>
    <p:sldId id="311" r:id="rId24"/>
    <p:sldId id="298" r:id="rId25"/>
    <p:sldId id="300" r:id="rId26"/>
    <p:sldId id="302" r:id="rId27"/>
    <p:sldId id="260" r:id="rId28"/>
    <p:sldId id="310" r:id="rId29"/>
    <p:sldId id="312" r:id="rId30"/>
    <p:sldId id="303" r:id="rId31"/>
    <p:sldId id="285" r:id="rId32"/>
    <p:sldId id="301" r:id="rId33"/>
    <p:sldId id="305" r:id="rId34"/>
    <p:sldId id="304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33CCFF"/>
    <a:srgbClr val="0000FF"/>
    <a:srgbClr val="66FF66"/>
    <a:srgbClr val="48A861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2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0169A18F-CD94-4664-848D-120494C54964}" type="datetimeFigureOut">
              <a:rPr lang="ru-RU"/>
              <a:pPr>
                <a:defRPr/>
              </a:pPr>
              <a:t>20.10.2025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09C8AA36-1861-43EF-8615-69D2F9FEF1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8145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</p:grpSp>
      <p:sp>
        <p:nvSpPr>
          <p:cNvPr id="3686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F3214-68DF-4CB7-AE3F-E99651C6C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3B05F-782A-44A0-940B-FDF61F273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9BE4E-165C-45B5-84EE-5E97DE6D5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E41CB-3085-4808-ADCC-C324E1276B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67C97-28E8-44CF-96AC-E96A3BA433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C1881-125A-4CF1-B907-3C435CF47F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3F40C-618B-4051-B9DE-BA0261F20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DC2AC-A919-4A8C-B3CD-F0FB774B4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39C03-B7F5-43E8-AAC8-4B6CCFA93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3BE68-AF49-408F-BCA0-B0E55CF52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C650A-0964-42F3-B502-F3C56D3F8F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75958-A0E1-47DE-B276-5D843D4B0E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790A0-AE47-4A5A-9E8D-96F86362F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D3D2B-F26D-48E0-B5CF-F4D83915A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5FB1-1032-450D-86F9-C007D846D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38B61-A8FF-462A-8510-0F28DA2CE7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56AE7A-9020-48EC-882D-6EF700AFEE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5D8327-D849-46B9-A594-A7633DD5B0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492DB6-7EE1-4019-A346-9498735CC1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6A52B4-563C-4A26-A24D-30B2E005DF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9102F9-245E-4C78-ABA0-4FD1649ED4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EF8BDE-1A09-45F1-BEFC-3B74F5E072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9D37E-36D7-497D-825F-885C1A7B11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7BC842-A255-431C-B69A-A97AB8EC15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33043B-70BF-494E-A290-0E69CD3EFE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DA01E5-A819-45D3-8A43-116A649AE0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BCF045-494F-4948-9828-8F535B7467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8C3E0-6CED-4D3C-8DFB-FF6BBC166E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961F3-E8D6-41C6-A787-DE62773B5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529C7-9338-4FA1-A75F-CF5E89A53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8741D-B0AC-4F3F-B2B0-8830BAECF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4470F-05F9-4D82-B4AA-DC57324BD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986CA-350D-41FD-8D4D-1A3FBE2AD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D212B-4A1A-4820-861D-6B8246075F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3584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3584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</p:grpSp>
      <p:sp>
        <p:nvSpPr>
          <p:cNvPr id="3584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513970B1-753F-4008-858E-323CD4FE0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19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CBE1109F-074C-4A39-8107-39BEF1AF49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3970B1-753F-4008-858E-323CD4FE0E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14938" y="1214438"/>
            <a:ext cx="3786187" cy="300037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Индустриализация и коллективизация в СССР</a:t>
            </a:r>
          </a:p>
        </p:txBody>
      </p:sp>
      <p:pic>
        <p:nvPicPr>
          <p:cNvPr id="12292" name="Picture 4" descr="C:\Users\Галинка\Desktop\10-lyet-soviet-industrial-movement-propaganda-poster-limited-c1011248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4" cy="6880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286375" y="5072063"/>
            <a:ext cx="3857625" cy="15716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Соотношение производства в СССР и крупнейших капиталистических странах</a:t>
            </a:r>
          </a:p>
        </p:txBody>
      </p:sp>
      <p:graphicFrame>
        <p:nvGraphicFramePr>
          <p:cNvPr id="97358" name="Group 78"/>
          <p:cNvGraphicFramePr>
            <a:graphicFrameLocks noGrp="1"/>
          </p:cNvGraphicFramePr>
          <p:nvPr>
            <p:ph type="tbl" idx="1"/>
          </p:nvPr>
        </p:nvGraphicFramePr>
        <p:xfrm>
          <a:off x="1692275" y="1989138"/>
          <a:ext cx="7056438" cy="4034663"/>
        </p:xfrm>
        <a:graphic>
          <a:graphicData uri="http://schemas.openxmlformats.org/drawingml/2006/table">
            <a:tbl>
              <a:tblPr/>
              <a:tblGrid>
                <a:gridCol w="1820863"/>
                <a:gridCol w="938212"/>
                <a:gridCol w="866775"/>
                <a:gridCol w="866775"/>
                <a:gridCol w="938213"/>
                <a:gridCol w="822325"/>
                <a:gridCol w="803275"/>
              </a:tblGrid>
              <a:tr h="5111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Страны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1928 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Конец 30-х гг.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4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Электро-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энергия,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млрд.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кВт-ч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Сталь,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млн 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Чугун,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млн 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Электро-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энергия,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млрд.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кВт-ч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Сталь,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млн 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Чугун,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млн 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СССР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Германия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Англия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Франция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США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4" descr="Отсканировано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6275"/>
            <a:ext cx="10680700" cy="753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600" b="1" smtClean="0"/>
              <a:t>1935 г. – стахановское движение (А. Стаханов, 30-31 августа 1935 г. Донецк – 102 т. (7т.)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Char char="-"/>
            </a:pPr>
            <a:r>
              <a:rPr lang="ru-RU" sz="2000" smtClean="0"/>
              <a:t>Большую роль для быстрого осуществления индустриализации сыграл трудовой энтузиазм народа</a:t>
            </a:r>
          </a:p>
          <a:p>
            <a:pPr marL="609600" indent="-609600" eaLnBrk="1" hangingPunct="1">
              <a:buFontTx/>
              <a:buChar char="-"/>
            </a:pPr>
            <a:r>
              <a:rPr lang="ru-RU" sz="2000" smtClean="0"/>
              <a:t>Развивались </a:t>
            </a:r>
            <a:r>
              <a:rPr lang="ru-RU" sz="2000" i="1" smtClean="0"/>
              <a:t>социалистические соревнования </a:t>
            </a:r>
          </a:p>
          <a:p>
            <a:pPr marL="609600" indent="-609600" eaLnBrk="1" hangingPunct="1">
              <a:buFontTx/>
              <a:buChar char="-"/>
            </a:pPr>
            <a:r>
              <a:rPr lang="ru-RU" sz="2000" smtClean="0"/>
              <a:t>Движение </a:t>
            </a:r>
            <a:r>
              <a:rPr lang="ru-RU" sz="2000" i="1" smtClean="0"/>
              <a:t>ударников</a:t>
            </a:r>
            <a:r>
              <a:rPr lang="ru-RU" sz="2000" smtClean="0"/>
              <a:t> и </a:t>
            </a:r>
            <a:r>
              <a:rPr lang="ru-RU" sz="2000" i="1" smtClean="0"/>
              <a:t>стахановцев </a:t>
            </a:r>
            <a:r>
              <a:rPr lang="ru-RU" sz="2000" smtClean="0"/>
              <a:t>за перевыполнение производственных планов</a:t>
            </a:r>
          </a:p>
          <a:p>
            <a:pPr marL="609600" indent="-609600" eaLnBrk="1" hangingPunct="1">
              <a:buFontTx/>
              <a:buChar char="-"/>
            </a:pPr>
            <a:r>
              <a:rPr lang="ru-RU" sz="2000" smtClean="0"/>
              <a:t>Удалось пробудить патриотические чувства народа</a:t>
            </a:r>
          </a:p>
          <a:p>
            <a:pPr marL="609600" indent="-609600" eaLnBrk="1" hangingPunct="1">
              <a:buFontTx/>
              <a:buChar char="-"/>
            </a:pPr>
            <a:endParaRPr lang="ru-RU" sz="2000" smtClean="0"/>
          </a:p>
          <a:p>
            <a:pPr marL="609600" indent="-609600" eaLnBrk="1" hangingPunct="1">
              <a:buFontTx/>
              <a:buChar char="-"/>
            </a:pPr>
            <a:endParaRPr lang="ru-RU" sz="2000" smtClean="0"/>
          </a:p>
        </p:txBody>
      </p:sp>
      <p:pic>
        <p:nvPicPr>
          <p:cNvPr id="21508" name="Picture 4" descr="Отсканировано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714752"/>
            <a:ext cx="2001841" cy="2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IM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692150"/>
            <a:ext cx="36004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428625" y="1785938"/>
            <a:ext cx="4103688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В августе 1935 г. беспартийный горняк Алексей Стаханов вырубил за смену 102 т угля вместо 7 т по норме. Почин Стаханова подхватили другие шахтёры, он распространился во многих отраслях промышленности.</a:t>
            </a:r>
          </a:p>
        </p:txBody>
      </p:sp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5786438" y="5715000"/>
            <a:ext cx="2663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А. Г. Стаханов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14546" y="457200"/>
            <a:ext cx="6472254" cy="614346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Итоги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14422"/>
            <a:ext cx="8643998" cy="54107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По выплавке чугуна и стали, производству машиностроения СССР вышел на 2 место в мире.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Было построено 6 тыс. крупных предприятий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Мощные объекты электроэнергетики: Днепрогэс и ряд других, </a:t>
            </a:r>
            <a:r>
              <a:rPr lang="ru-RU" sz="2400" dirty="0" err="1" smtClean="0">
                <a:solidFill>
                  <a:schemeClr val="accent6">
                    <a:lumMod val="10000"/>
                  </a:schemeClr>
                </a:solidFill>
              </a:rPr>
              <a:t>гидро</a:t>
            </a: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 и теплоэлектростанций;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Появились новые отрасли промышленности: цветной металлургии, тяжелого машиностроения, тракторостроения и производства сельхозмашин, авиационной и автомобильной, химической, и др.;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Новые линии железных дорог (Турксиб, Новосибирск - Ленинск, Караганда-Балхаш, Курган -Свердловск и др.)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Построены Магнитогорский и Кузнецкий металлургические комбинаты;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Выросли новые города – Магнитогорск, Новокузнецк, Кировск, Комсомольск-на-Амуре;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В Москве развернулось строительство метрополитена - </a:t>
            </a:r>
            <a:r>
              <a:rPr lang="ru-RU" sz="2400" b="1" dirty="0" smtClean="0">
                <a:solidFill>
                  <a:schemeClr val="accent6">
                    <a:lumMod val="10000"/>
                  </a:schemeClr>
                </a:solidFill>
              </a:rPr>
              <a:t>15 мая 1935 года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2400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04813"/>
            <a:ext cx="7010400" cy="890587"/>
          </a:xfrm>
        </p:spPr>
        <p:txBody>
          <a:bodyPr/>
          <a:lstStyle/>
          <a:p>
            <a:pPr eaLnBrk="1" hangingPunct="1"/>
            <a:r>
              <a:rPr lang="ru-RU" smtClean="0"/>
              <a:t>Итоги индустриализации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1285860"/>
          <a:ext cx="8929750" cy="5214974"/>
        </p:xfrm>
        <a:graphic>
          <a:graphicData uri="http://schemas.openxmlformats.org/drawingml/2006/table">
            <a:tbl>
              <a:tblPr/>
              <a:tblGrid>
                <a:gridCol w="2278141"/>
                <a:gridCol w="3290648"/>
                <a:gridCol w="3360961"/>
              </a:tblGrid>
              <a:tr h="772589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Цели индустриализации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Положительные экономические и социальные последствия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Отрицательные экономические и социальные последствия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90000"/>
                      </a:schemeClr>
                    </a:solidFill>
                  </a:tcPr>
                </a:tc>
              </a:tr>
              <a:tr h="4442385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-преодоление технико-экономической отсталости;</a:t>
                      </a:r>
                      <a:b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-обеспечение экономической самостоятельности;</a:t>
                      </a:r>
                      <a:b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-укрепление обороноспособности;</a:t>
                      </a:r>
                      <a:b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-развитие отраслей на новой технической основе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-СССР - индустриально-аграрная держава;</a:t>
                      </a:r>
                      <a:b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-Экономическая независимость страны;</a:t>
                      </a:r>
                      <a:b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 Мощный производственный комплекс;</a:t>
                      </a:r>
                      <a:b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 Ликвидация безработицы;</a:t>
                      </a:r>
                      <a:b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реконструкция материально-технической базы;</a:t>
                      </a:r>
                      <a:b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 Развитие соревнований, трудовой героизм</a:t>
                      </a:r>
                      <a:br>
                        <a:rPr lang="ru-RU" sz="14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 Неравномерность экономического развития;</a:t>
                      </a:r>
                      <a:b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 Снижение жизненного уровня населения;</a:t>
                      </a:r>
                      <a:b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 Развитие внеэкономического принуждения;</a:t>
                      </a:r>
                      <a:b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 Вывоз продуктов питания, сырья;</a:t>
                      </a:r>
                      <a:b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</a:br>
                      <a:endParaRPr lang="ru-RU" sz="1400" b="1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- Отставание легкой промышленности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Стройки 1 пятилетки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Турксиб, </a:t>
            </a:r>
          </a:p>
          <a:p>
            <a:pPr>
              <a:buNone/>
            </a:pPr>
            <a:r>
              <a:rPr lang="ru-RU" dirty="0" err="1" smtClean="0"/>
              <a:t>ДнепроГЭС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 металлургические заводы в Магнитогорске, Липецке и Челябинске, Новокузнецке, Норильске,</a:t>
            </a:r>
          </a:p>
          <a:p>
            <a:pPr>
              <a:buNone/>
            </a:pPr>
            <a:r>
              <a:rPr lang="ru-RU" dirty="0" err="1" smtClean="0"/>
              <a:t>Уралмаш</a:t>
            </a:r>
            <a:r>
              <a:rPr lang="ru-RU" dirty="0" smtClean="0"/>
              <a:t>, тракторные заводы в Сталинграде, Челябинске, Харькове, </a:t>
            </a:r>
          </a:p>
          <a:p>
            <a:pPr>
              <a:buNone/>
            </a:pPr>
            <a:r>
              <a:rPr lang="ru-RU" dirty="0" err="1" smtClean="0"/>
              <a:t>Уралвагонзавод</a:t>
            </a:r>
            <a:r>
              <a:rPr lang="ru-RU" dirty="0" smtClean="0"/>
              <a:t>, ГАЗ, ЗИС (современный ЗИЛ)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9001156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/>
              <a:t>Вторая пятилетка</a:t>
            </a:r>
            <a:r>
              <a:rPr lang="ru-RU" sz="2800" dirty="0" smtClean="0"/>
              <a:t> — 2 </a:t>
            </a:r>
            <a:r>
              <a:rPr lang="ru-RU" sz="2800" dirty="0" err="1" smtClean="0"/>
              <a:t>й</a:t>
            </a:r>
            <a:r>
              <a:rPr lang="ru-RU" sz="2800" dirty="0" smtClean="0"/>
              <a:t> пятилетний план развития народного хозяйства</a:t>
            </a:r>
            <a:r>
              <a:rPr lang="ru-RU" sz="2800" dirty="0"/>
              <a:t> </a:t>
            </a:r>
            <a:r>
              <a:rPr lang="ru-RU" sz="2800" dirty="0" smtClean="0"/>
              <a:t>СССР. Утвержден XVII съездом ВКП(б) в 1934, на пятилетний период с 1933 по 1937 гг.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Autofit/>
          </a:bodyPr>
          <a:lstStyle/>
          <a:p>
            <a:r>
              <a:rPr lang="ru-RU" sz="1900" b="1" dirty="0" smtClean="0"/>
              <a:t>Уральский завод тяжёлого машиностроения</a:t>
            </a:r>
          </a:p>
          <a:p>
            <a:r>
              <a:rPr lang="ru-RU" sz="1900" b="1" dirty="0" err="1" smtClean="0"/>
              <a:t>Краматорский</a:t>
            </a:r>
            <a:r>
              <a:rPr lang="ru-RU" sz="1900" b="1" dirty="0" smtClean="0"/>
              <a:t> завод тяжёлого машиностроения,</a:t>
            </a:r>
          </a:p>
          <a:p>
            <a:r>
              <a:rPr lang="ru-RU" sz="1900" b="1" dirty="0" smtClean="0"/>
              <a:t>Уральский вагоностроительный завод</a:t>
            </a:r>
          </a:p>
          <a:p>
            <a:r>
              <a:rPr lang="ru-RU" sz="1900" b="1" dirty="0" smtClean="0"/>
              <a:t>Челябинский тракторный завод</a:t>
            </a:r>
          </a:p>
          <a:p>
            <a:r>
              <a:rPr lang="ru-RU" sz="1900" b="1" dirty="0" smtClean="0"/>
              <a:t>Криворожский металлургический завод,</a:t>
            </a:r>
          </a:p>
          <a:p>
            <a:r>
              <a:rPr lang="ru-RU" sz="1900" b="1" dirty="0" err="1" smtClean="0"/>
              <a:t>Новолипецкий</a:t>
            </a:r>
            <a:r>
              <a:rPr lang="ru-RU" sz="1900" b="1" dirty="0" smtClean="0"/>
              <a:t> металлургический завод,</a:t>
            </a:r>
          </a:p>
          <a:p>
            <a:r>
              <a:rPr lang="ru-RU" sz="1900" b="1" dirty="0" err="1" smtClean="0"/>
              <a:t>Новотульский</a:t>
            </a:r>
            <a:r>
              <a:rPr lang="ru-RU" sz="1900" b="1" dirty="0" smtClean="0"/>
              <a:t> металлургический завод,</a:t>
            </a:r>
          </a:p>
          <a:p>
            <a:r>
              <a:rPr lang="ru-RU" sz="1900" b="1" dirty="0" smtClean="0"/>
              <a:t>Металлургический завод «</a:t>
            </a:r>
            <a:r>
              <a:rPr lang="ru-RU" sz="1900" b="1" dirty="0" err="1" smtClean="0"/>
              <a:t>Азовсталь</a:t>
            </a:r>
            <a:r>
              <a:rPr lang="ru-RU" sz="1900" b="1" dirty="0" smtClean="0"/>
              <a:t>»</a:t>
            </a:r>
          </a:p>
          <a:p>
            <a:r>
              <a:rPr lang="ru-RU" sz="1900" b="1" dirty="0" smtClean="0"/>
              <a:t>Металлургический завод «</a:t>
            </a:r>
            <a:r>
              <a:rPr lang="ru-RU" sz="1900" b="1" dirty="0" err="1" smtClean="0"/>
              <a:t>Запорожсталь</a:t>
            </a:r>
            <a:r>
              <a:rPr lang="ru-RU" sz="1900" b="1" dirty="0" smtClean="0"/>
              <a:t>»,</a:t>
            </a:r>
          </a:p>
          <a:p>
            <a:r>
              <a:rPr lang="ru-RU" sz="1900" b="1" dirty="0" smtClean="0"/>
              <a:t>Ташкентский текстильный комбинат</a:t>
            </a:r>
          </a:p>
          <a:p>
            <a:r>
              <a:rPr lang="ru-RU" sz="1900" b="1" dirty="0" err="1" smtClean="0"/>
              <a:t>Беломорско-Балтийский</a:t>
            </a:r>
            <a:r>
              <a:rPr lang="ru-RU" sz="1900" b="1" dirty="0" smtClean="0"/>
              <a:t> канал</a:t>
            </a:r>
          </a:p>
          <a:p>
            <a:r>
              <a:rPr lang="ru-RU" sz="1900" b="1" dirty="0" smtClean="0"/>
              <a:t>Канал им. Москвы.</a:t>
            </a:r>
          </a:p>
          <a:p>
            <a:r>
              <a:rPr lang="ru-RU" sz="1900" b="1" dirty="0" smtClean="0"/>
              <a:t>В 1935 введена в эксплуатацию первая очередь Московского метрополитена.</a:t>
            </a:r>
          </a:p>
          <a:p>
            <a:pPr>
              <a:buNone/>
            </a:pPr>
            <a:endParaRPr lang="ru-RU" sz="1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C:\Users\Галинка\Desktop\белом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358246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348" y="5643578"/>
            <a:ext cx="7758112" cy="10001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i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Беломорканал имени Сталина, соединивший Белое и Балтийское моря, 227 км</a:t>
            </a:r>
            <a:br>
              <a:rPr lang="ru-RU" sz="2400" b="1" i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1931-1933 </a:t>
            </a:r>
            <a:r>
              <a:rPr lang="ru-RU" sz="2400" b="1" i="1" dirty="0" err="1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2400" b="1" i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Его строили 71 </a:t>
            </a:r>
            <a:r>
              <a:rPr lang="ru-RU" sz="2400" b="1" i="1" dirty="0" err="1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400" b="1" i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заключенных</a:t>
            </a:r>
            <a:endParaRPr lang="ru-RU" sz="2400" b="1" i="1" dirty="0">
              <a:solidFill>
                <a:schemeClr val="bg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Галинка\Desktop\dniprog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Заголовок 2"/>
          <p:cNvSpPr>
            <a:spLocks noGrp="1"/>
          </p:cNvSpPr>
          <p:nvPr>
            <p:ph type="title"/>
          </p:nvPr>
        </p:nvSpPr>
        <p:spPr>
          <a:xfrm>
            <a:off x="4357687" y="214313"/>
            <a:ext cx="4324352" cy="11811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Днепрогэс строили с 1927 по 1932 г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C:\Users\Галинка\Desktop\6019235-znak-minus-3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2928938"/>
            <a:ext cx="2946400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4" descr="C:\Users\Галинка\Desktop\homep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2962275"/>
            <a:ext cx="2462213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/>
              <a:t>ПРИЧИНЫ ОТКАЗА ОТ </a:t>
            </a:r>
            <a:r>
              <a:rPr lang="ru-RU" sz="2400" b="1" dirty="0" err="1" smtClean="0"/>
              <a:t>НЭПа</a:t>
            </a:r>
            <a:endParaRPr lang="ru-RU" sz="2400" b="1" dirty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14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</a:t>
            </a: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ПЛЮСЫ                                                               МИНУСЫ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- По  производству зерновых и развитию            - В деревне растет слой средних и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 животноводства удалось превзойти                     зажиточных крестьян (кулаков)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 довоенный уровень                                           - Одновременно растет число </a:t>
            </a:r>
            <a:r>
              <a:rPr lang="ru-RU" sz="1600" b="1" dirty="0" smtClean="0"/>
              <a:t>бед</a:t>
            </a:r>
            <a:r>
              <a:rPr lang="ru-RU" sz="1600" dirty="0" smtClean="0"/>
              <a:t>-</a:t>
            </a:r>
          </a:p>
          <a:p>
            <a:pPr eaLnBrk="1" hangingPunct="1">
              <a:buFontTx/>
              <a:buNone/>
              <a:defRPr/>
            </a:pPr>
            <a:r>
              <a:rPr lang="ru-RU" sz="1600" dirty="0" smtClean="0"/>
              <a:t>- В 3 раза сократилась численность                     </a:t>
            </a:r>
            <a:r>
              <a:rPr lang="ru-RU" sz="1600" b="1" dirty="0" err="1" smtClean="0"/>
              <a:t>няков</a:t>
            </a:r>
            <a:endParaRPr lang="ru-RU" sz="1600" b="1" dirty="0" smtClean="0"/>
          </a:p>
          <a:p>
            <a:pPr eaLnBrk="1" hangingPunct="1">
              <a:buFontTx/>
              <a:buNone/>
              <a:defRPr/>
            </a:pPr>
            <a:r>
              <a:rPr lang="ru-RU" sz="1600" dirty="0" smtClean="0"/>
              <a:t>  аппарата управления экономикой                    - В стране ширится безработица</a:t>
            </a:r>
          </a:p>
          <a:p>
            <a:pPr eaLnBrk="1" hangingPunct="1">
              <a:buFontTx/>
              <a:buNone/>
              <a:defRPr/>
            </a:pPr>
            <a:r>
              <a:rPr lang="ru-RU" sz="1600" dirty="0" smtClean="0"/>
              <a:t>- Восстановлены системы </a:t>
            </a:r>
            <a:r>
              <a:rPr lang="ru-RU" sz="1600" dirty="0" err="1" smtClean="0"/>
              <a:t>здравоох</a:t>
            </a:r>
            <a:r>
              <a:rPr lang="ru-RU" sz="1600" dirty="0" smtClean="0"/>
              <a:t>-</a:t>
            </a:r>
          </a:p>
          <a:p>
            <a:pPr eaLnBrk="1" hangingPunct="1">
              <a:buFontTx/>
              <a:buNone/>
              <a:defRPr/>
            </a:pPr>
            <a:r>
              <a:rPr lang="ru-RU" sz="1600" dirty="0" smtClean="0"/>
              <a:t>  ранения и образования</a:t>
            </a:r>
          </a:p>
          <a:p>
            <a:pPr eaLnBrk="1" hangingPunct="1">
              <a:buFontTx/>
              <a:buNone/>
              <a:defRPr/>
            </a:pPr>
            <a:r>
              <a:rPr lang="ru-RU" sz="1600" dirty="0" smtClean="0"/>
              <a:t>   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Галинка\Desktop\87BF58C5-55EC-49BB-8B04-F478B6D8355C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42876" y="142875"/>
            <a:ext cx="9072593" cy="1295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Магнитогорский металлургический комбинат</a:t>
            </a:r>
            <a:r>
              <a:rPr lang="ru-RU" sz="3200" b="1" i="1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/>
              <a:t>1929 (начало строительства),</a:t>
            </a:r>
            <a:br>
              <a:rPr lang="ru-RU" sz="2800" b="1" dirty="0" smtClean="0"/>
            </a:br>
            <a:r>
              <a:rPr lang="ru-RU" sz="2800" b="1" dirty="0" smtClean="0"/>
              <a:t>1932 (начало производства)</a:t>
            </a:r>
            <a:endParaRPr lang="ru-RU" sz="2800" b="1" i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357166"/>
            <a:ext cx="3257544" cy="2071702"/>
          </a:xfrm>
        </p:spPr>
        <p:txBody>
          <a:bodyPr>
            <a:normAutofit fontScale="90000"/>
          </a:bodyPr>
          <a:lstStyle/>
          <a:p>
            <a:r>
              <a:rPr lang="ru-RU" dirty="0"/>
              <a:t>Рельсовая смычка на </a:t>
            </a:r>
            <a:r>
              <a:rPr lang="ru-RU" dirty="0" err="1"/>
              <a:t>Турксибе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4450" name="Picture 2" descr="http://xxenia.users.photofile.ru/photo/xxenia/150710212/xlarge/1644396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5493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Галинка\Desktop\kuz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9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50" y="0"/>
            <a:ext cx="8715406" cy="1295400"/>
          </a:xfrm>
        </p:spPr>
        <p:txBody>
          <a:bodyPr/>
          <a:lstStyle/>
          <a:p>
            <a:pPr>
              <a:defRPr/>
            </a:pP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Кузнецкий металлургический </a:t>
            </a:r>
            <a:r>
              <a:rPr lang="ru-RU" sz="2800" b="1" i="1" dirty="0" smtClean="0">
                <a:solidFill>
                  <a:schemeClr val="accent6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комбинат </a:t>
            </a:r>
            <a:br>
              <a:rPr lang="ru-RU" sz="2800" b="1" i="1" dirty="0" smtClean="0">
                <a:solidFill>
                  <a:schemeClr val="accent6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</a:rPr>
              <a:t>Вступил в строй в 1932 г. Он был построен за 1000 дней. </a:t>
            </a:r>
            <a:endParaRPr lang="ru-RU" sz="2800" b="1" i="1" dirty="0">
              <a:solidFill>
                <a:schemeClr val="accent6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88" y="2214563"/>
            <a:ext cx="4214812" cy="1295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Коллективизация сельского хозяйства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5" name="Picture 2" descr="C:\Users\Галинка\Desktop\442px-Kolkhozian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75"/>
            <a:ext cx="5072063" cy="6873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1928813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ru-RU" sz="3200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Кооперация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- совокупность организационно оформленных самодеятельных добровольных объединений взаимопомощи рабочих, мелких производителей, служащих для достижения общих целей в различных областях экономической деятельности.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73138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b="1" smtClean="0">
                <a:solidFill>
                  <a:srgbClr val="FF0000"/>
                </a:solidFill>
              </a:rPr>
              <a:t>XV</a:t>
            </a:r>
            <a:r>
              <a:rPr lang="ru-RU" sz="2000" b="1" smtClean="0">
                <a:solidFill>
                  <a:srgbClr val="FF0000"/>
                </a:solidFill>
              </a:rPr>
              <a:t> съезд партии (1927 г.) определил, что коллективизация должна стать основной задачей партии в деревне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857375"/>
            <a:ext cx="8229600" cy="4538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0000FF"/>
                </a:solidFill>
              </a:rPr>
              <a:t>В 1928 г. колхозам были расширены льготы по получению в пользование земли, кредитованию и налогообложению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0000FF"/>
                </a:solidFill>
              </a:rPr>
              <a:t>В помощь колхозам создаются МТС (машинно-тракторные станции)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0000FF"/>
                </a:solidFill>
              </a:rPr>
              <a:t>В сельские районы направляются рабочие активисты для сплочения бедноты и поддержки колхозного строительства– </a:t>
            </a:r>
            <a:r>
              <a:rPr lang="ru-RU" sz="2400" dirty="0" err="1" smtClean="0">
                <a:solidFill>
                  <a:srgbClr val="0000FF"/>
                </a:solidFill>
              </a:rPr>
              <a:t>двадцатипятитысячники</a:t>
            </a:r>
            <a:endParaRPr lang="ru-RU" sz="24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sz="24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sz="2000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sz="2000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sz="20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02" name="Picture 2" descr="http://xxenia.users.photofile.ru/photo/xxenia/150710212/xlarge/1644428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167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633478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Первые ясли в колхозе "Новая жизнь" 1931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5474" name="Picture 2" descr="http://xxenia.users.photofile.ru/photo/xxenia/150710212/xlarge/1644394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842337"/>
            <a:ext cx="900115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10000"/>
                  </a:schemeClr>
                </a:solidFill>
              </a:rPr>
              <a:t>Крестьянский курорт в Ливадии. Утренняя зарядка, 1926 </a:t>
            </a:r>
            <a:br>
              <a:rPr lang="ru-RU" sz="2000" dirty="0" smtClean="0">
                <a:solidFill>
                  <a:schemeClr val="accent6">
                    <a:lumMod val="1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10000"/>
                  </a:schemeClr>
                </a:solidFill>
              </a:rPr>
              <a:t>(по воспоминаниям современников, на курорт рабочих и крестьян провожали, как на войну, потому что не знали что такое - курорт)</a:t>
            </a:r>
            <a:endParaRPr lang="ru-RU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071813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ru-RU" sz="3200" b="1" i="1" u="sng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Декабрь 1929 г </a:t>
            </a:r>
            <a:r>
              <a:rPr lang="ru-RU" sz="32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– выходит статья </a:t>
            </a:r>
            <a:br>
              <a:rPr lang="ru-RU" sz="32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И.В. Сталина «Год великого перелома» в которой он заявил, что крестьяне добровольно пошли в колхозы</a:t>
            </a:r>
            <a:br>
              <a:rPr lang="ru-RU" sz="32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Это означало переход правительства к сплошной коллективизации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</a:rPr>
              <a:t/>
            </a:r>
            <a:br>
              <a:rPr lang="ru-RU" dirty="0" smtClean="0">
                <a:solidFill>
                  <a:srgbClr val="0000FF"/>
                </a:solidFill>
              </a:rPr>
            </a:b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445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FF0000"/>
                </a:solidFill>
              </a:rPr>
              <a:t>«Великий перелом»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27587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>
                <a:solidFill>
                  <a:srgbClr val="0000FF"/>
                </a:solidFill>
              </a:rPr>
              <a:t>5 января 1930 г – принято постановление ЦК ВКП(б) «О темпе коллективизации и мерах помощи колхозному строительству»   (</a:t>
            </a:r>
            <a:r>
              <a:rPr lang="ru-RU" sz="1800" dirty="0" smtClean="0">
                <a:solidFill>
                  <a:srgbClr val="0000FF"/>
                </a:solidFill>
              </a:rPr>
              <a:t>страна делилась на районы с определенными сроками коллективизации)</a:t>
            </a:r>
          </a:p>
          <a:p>
            <a:pPr eaLnBrk="1" hangingPunct="1">
              <a:defRPr/>
            </a:pPr>
            <a:endParaRPr lang="ru-RU" sz="2400" dirty="0" smtClean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0000FF"/>
                </a:solidFill>
              </a:rPr>
              <a:t>Март 1930 г – И.В.Сталин опубликовал статью «Головокружение от успехов», </a:t>
            </a:r>
            <a:r>
              <a:rPr lang="ru-RU" sz="1800" dirty="0" smtClean="0">
                <a:solidFill>
                  <a:srgbClr val="0000FF"/>
                </a:solidFill>
              </a:rPr>
              <a:t>где осудил «перегибы» местного руководства и подчеркнул соблюдение «принципа добровольности» вхождения крестьян в колхозы</a:t>
            </a: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0000FF"/>
                </a:solidFill>
              </a:rPr>
              <a:t>Но уже осенью 1930 г власти продолжили колхозное строительство</a:t>
            </a:r>
          </a:p>
          <a:p>
            <a:pPr eaLnBrk="1" hangingPunct="1">
              <a:defRPr/>
            </a:pPr>
            <a:endParaRPr lang="ru-RU" sz="2000" dirty="0" smtClean="0">
              <a:solidFill>
                <a:srgbClr val="0000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0" y="457200"/>
            <a:ext cx="6686550" cy="1295400"/>
          </a:xfrm>
        </p:spPr>
        <p:txBody>
          <a:bodyPr/>
          <a:lstStyle/>
          <a:p>
            <a:pPr eaLnBrk="1" hangingPunct="1"/>
            <a:r>
              <a:rPr lang="ru-RU" sz="2800" b="1" smtClean="0"/>
              <a:t>Кризис конца 20-х годов</a:t>
            </a:r>
          </a:p>
        </p:txBody>
      </p:sp>
      <p:sp>
        <p:nvSpPr>
          <p:cNvPr id="12291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ru-RU" sz="2000" smtClean="0"/>
              <a:t>Медленное развитие промышленности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Товарооборот между городом и деревней иссякал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В деревне преобладало натуральное хозяйство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Нехватка сельскохозяйственной техники</a:t>
            </a:r>
          </a:p>
          <a:p>
            <a:pPr eaLnBrk="1" hangingPunct="1">
              <a:buFontTx/>
              <a:buChar char="-"/>
            </a:pPr>
            <a:endParaRPr lang="ru-RU" sz="2000" smtClean="0"/>
          </a:p>
          <a:p>
            <a:pPr eaLnBrk="1" hangingPunct="1">
              <a:buFontTx/>
              <a:buChar char="-"/>
            </a:pPr>
            <a:endParaRPr lang="ru-RU" sz="2000" smtClean="0"/>
          </a:p>
          <a:p>
            <a:pPr eaLnBrk="1" hangingPunct="1">
              <a:buFontTx/>
              <a:buChar char="-"/>
            </a:pPr>
            <a:r>
              <a:rPr lang="ru-RU" sz="2000" smtClean="0"/>
              <a:t>1927-1928гг. хлебозаготовительный кризис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Насильственный метод изъятия зерна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Всплеск крестьянских бунтов и восстаний</a:t>
            </a:r>
          </a:p>
          <a:p>
            <a:pPr eaLnBrk="1" hangingPunct="1">
              <a:buFontTx/>
              <a:buChar char="-"/>
            </a:pPr>
            <a:endParaRPr lang="ru-RU" sz="2000" smtClean="0"/>
          </a:p>
          <a:p>
            <a:pPr algn="ctr" eaLnBrk="1" hangingPunct="1">
              <a:buFontTx/>
              <a:buNone/>
            </a:pPr>
            <a:r>
              <a:rPr lang="ru-RU" sz="2000" b="1" smtClean="0">
                <a:solidFill>
                  <a:srgbClr val="C00000"/>
                </a:solidFill>
              </a:rPr>
              <a:t>Поиск антикризисных мер</a:t>
            </a:r>
          </a:p>
          <a:p>
            <a:pPr eaLnBrk="1" hangingPunct="1">
              <a:buFontTx/>
              <a:buChar char="-"/>
            </a:pPr>
            <a:endParaRPr lang="ru-RU" sz="2000" smtClean="0">
              <a:solidFill>
                <a:srgbClr val="FF0000"/>
              </a:solidFill>
            </a:endParaRPr>
          </a:p>
          <a:p>
            <a:pPr eaLnBrk="1" hangingPunct="1">
              <a:buFontTx/>
              <a:buChar char="-"/>
            </a:pPr>
            <a:endParaRPr lang="ru-RU" sz="2000" smtClean="0"/>
          </a:p>
          <a:p>
            <a:pPr eaLnBrk="1" hangingPunct="1">
              <a:buFontTx/>
              <a:buChar char="-"/>
            </a:pPr>
            <a:endParaRPr lang="ru-RU" sz="2000" smtClean="0"/>
          </a:p>
          <a:p>
            <a:pPr eaLnBrk="1" hangingPunct="1">
              <a:buFontTx/>
              <a:buChar char="-"/>
            </a:pPr>
            <a:endParaRPr lang="ru-RU" sz="2000" smtClean="0"/>
          </a:p>
          <a:p>
            <a:pPr eaLnBrk="1" hangingPunct="1">
              <a:buFontTx/>
              <a:buChar char="-"/>
            </a:pPr>
            <a:endParaRPr lang="ru-RU" sz="2000" smtClean="0"/>
          </a:p>
        </p:txBody>
      </p:sp>
      <p:sp>
        <p:nvSpPr>
          <p:cNvPr id="6" name="Стрелка вниз 5"/>
          <p:cNvSpPr/>
          <p:nvPr/>
        </p:nvSpPr>
        <p:spPr>
          <a:xfrm>
            <a:off x="4357688" y="3500438"/>
            <a:ext cx="428625" cy="571500"/>
          </a:xfrm>
          <a:prstGeom prst="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88" y="2643188"/>
            <a:ext cx="3400425" cy="1371600"/>
          </a:xfrm>
        </p:spPr>
        <p:txBody>
          <a:bodyPr/>
          <a:lstStyle/>
          <a:p>
            <a:pPr>
              <a:defRPr/>
            </a:pPr>
            <a:r>
              <a:rPr lang="ru-RU" sz="2400" b="1" i="1" u="sng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Февраль 1930 г </a:t>
            </a:r>
            <a:r>
              <a:rPr lang="ru-RU" sz="24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– приняты постановления о «ликвидации кулачества как класса» их имущество конфисковалось и передавалось колхозам. Начинается волна сопротивления (более 2 тыс. вооруженных выступлений)</a:t>
            </a:r>
            <a:r>
              <a:rPr lang="ru-RU" dirty="0" smtClean="0">
                <a:solidFill>
                  <a:srgbClr val="0000FF"/>
                </a:solidFill>
              </a:rPr>
              <a:t/>
            </a:r>
            <a:br>
              <a:rPr lang="ru-RU" dirty="0" smtClean="0">
                <a:solidFill>
                  <a:srgbClr val="0000FF"/>
                </a:solidFill>
              </a:rPr>
            </a:br>
            <a:endParaRPr lang="ru-RU" dirty="0"/>
          </a:p>
        </p:txBody>
      </p:sp>
      <p:pic>
        <p:nvPicPr>
          <p:cNvPr id="33795" name="Picture 2" descr="C:\Users\Галинка\Desktop\post-3-130077688048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6735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976312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1932 г.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411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вводилась паспортная система</a:t>
            </a:r>
          </a:p>
          <a:p>
            <a:pPr>
              <a:defRPr/>
            </a:pPr>
            <a:r>
              <a:rPr lang="ru-RU" dirty="0" smtClean="0"/>
              <a:t>принят закон предусматривавший меру наказания – от 10 лет заключения (с конфискацией) до </a:t>
            </a:r>
            <a:r>
              <a:rPr lang="ru-RU" dirty="0" smtClean="0">
                <a:solidFill>
                  <a:srgbClr val="FF0000"/>
                </a:solidFill>
              </a:rPr>
              <a:t>расстрела – за хищение колхозной собственности (за «колоски») Менее чем за два года по статье осуждено более 100 тыс. человек.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C00000"/>
                </a:solidFill>
              </a:rPr>
              <a:t>Последствия сплошной коллективизации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Крестьяне не желавшие вступать в колхозы уничтожали скот и инвентарь</a:t>
            </a:r>
          </a:p>
          <a:p>
            <a:pPr>
              <a:defRPr/>
            </a:pPr>
            <a:r>
              <a:rPr lang="ru-RU" dirty="0" smtClean="0"/>
              <a:t>Общая урожайность упала на 10%</a:t>
            </a:r>
          </a:p>
          <a:p>
            <a:pPr>
              <a:defRPr/>
            </a:pPr>
            <a:r>
              <a:rPr lang="ru-RU" dirty="0" smtClean="0"/>
              <a:t>Сопротивление крестьян приняло массовый характер на Кавказе, Украине и Средней Азии</a:t>
            </a:r>
          </a:p>
          <a:p>
            <a:pPr>
              <a:defRPr/>
            </a:pPr>
            <a:r>
              <a:rPr lang="ru-RU" dirty="0" smtClean="0"/>
              <a:t>Голод 1932-1933 гг. унес около 10 млн. жизней.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010400" cy="739775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Пути выхода из кризиса</a:t>
            </a:r>
          </a:p>
        </p:txBody>
      </p:sp>
      <p:graphicFrame>
        <p:nvGraphicFramePr>
          <p:cNvPr id="77884" name="Group 60"/>
          <p:cNvGraphicFramePr>
            <a:graphicFrameLocks noGrp="1"/>
          </p:cNvGraphicFramePr>
          <p:nvPr>
            <p:ph sz="half" idx="1"/>
          </p:nvPr>
        </p:nvGraphicFramePr>
        <p:xfrm>
          <a:off x="1331913" y="1196975"/>
          <a:ext cx="3429000" cy="4864608"/>
        </p:xfrm>
        <a:graphic>
          <a:graphicData uri="http://schemas.openxmlformats.org/drawingml/2006/table">
            <a:tbl>
              <a:tblPr/>
              <a:tblGrid>
                <a:gridCol w="342900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Бухарин Н.И.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Рыков А.И.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Томский М.П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922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Помощь из-за рубежа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Введение более гибких закупочных цен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Развитие легкой промышленности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Производство товаров широкого потребления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- Налаживание товарообмена       между городом и деревней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- Подъем сельского хозяйства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Индустриализация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«правый уклон»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7888" name="Group 64"/>
          <p:cNvGraphicFramePr>
            <a:graphicFrameLocks noGrp="1"/>
          </p:cNvGraphicFramePr>
          <p:nvPr>
            <p:ph sz="half" idx="2"/>
          </p:nvPr>
        </p:nvGraphicFramePr>
        <p:xfrm>
          <a:off x="5219700" y="1196975"/>
          <a:ext cx="3429000" cy="4895850"/>
        </p:xfrm>
        <a:graphic>
          <a:graphicData uri="http://schemas.openxmlformats.org/drawingml/2006/table">
            <a:tbl>
              <a:tblPr/>
              <a:tblGrid>
                <a:gridCol w="342900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Сталин И.В.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8A861"/>
                    </a:solidFill>
                  </a:tcPr>
                </a:tc>
              </a:tr>
              <a:tr h="3959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Курс на ускоренную индустриализацию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«ликвидация кулачества как класса»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Создание в деревне крупных социалистических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коллективных хозяйств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(колхозов)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81200"/>
            <a:ext cx="3429000" cy="4114800"/>
          </a:xfrm>
        </p:spPr>
        <p:txBody>
          <a:bodyPr/>
          <a:lstStyle/>
          <a:p>
            <a:pPr eaLnBrk="1" hangingPunct="1"/>
            <a:r>
              <a:rPr lang="ru-RU" sz="1600" b="1" smtClean="0"/>
              <a:t>.</a:t>
            </a:r>
          </a:p>
        </p:txBody>
      </p:sp>
      <p:sp>
        <p:nvSpPr>
          <p:cNvPr id="13332" name="AutoShape 42"/>
          <p:cNvSpPr>
            <a:spLocks noChangeArrowheads="1"/>
          </p:cNvSpPr>
          <p:nvPr/>
        </p:nvSpPr>
        <p:spPr bwMode="auto">
          <a:xfrm>
            <a:off x="3059113" y="4076700"/>
            <a:ext cx="288925" cy="28733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13333" name="AutoShape 58"/>
          <p:cNvSpPr>
            <a:spLocks noChangeArrowheads="1"/>
          </p:cNvSpPr>
          <p:nvPr/>
        </p:nvSpPr>
        <p:spPr bwMode="auto">
          <a:xfrm>
            <a:off x="2195513" y="5500688"/>
            <a:ext cx="2159000" cy="303212"/>
          </a:xfrm>
          <a:prstGeom prst="downArrowCallout">
            <a:avLst>
              <a:gd name="adj1" fmla="val 271961"/>
              <a:gd name="adj2" fmla="val 377745"/>
              <a:gd name="adj3" fmla="val 9139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00063"/>
            <a:ext cx="8229600" cy="55959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               </a:t>
            </a:r>
          </a:p>
          <a:p>
            <a:pPr eaLnBrk="1" hangingPunct="1">
              <a:buFontTx/>
              <a:buNone/>
              <a:defRPr/>
            </a:pPr>
            <a:r>
              <a:rPr lang="ru-RU" sz="2400" dirty="0" smtClean="0"/>
              <a:t>В 1925 году правящая партия провозгласила курс на </a:t>
            </a:r>
            <a:r>
              <a:rPr lang="ru-RU" sz="2400" i="1" dirty="0" smtClean="0">
                <a:solidFill>
                  <a:srgbClr val="0000FF"/>
                </a:solidFill>
              </a:rPr>
              <a:t>индустриализацию</a:t>
            </a:r>
            <a:r>
              <a:rPr lang="ru-RU" sz="2400" i="1" dirty="0" smtClean="0"/>
              <a:t> </a:t>
            </a:r>
            <a:r>
              <a:rPr lang="ru-RU" sz="2400" dirty="0" smtClean="0"/>
              <a:t>страны.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6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16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16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16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Индустриализация – </a:t>
            </a:r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создание тяжелой промышленности, крупного машинного производства.    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6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                                                       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Стрелка вправо 3"/>
          <p:cNvGrpSpPr>
            <a:grpSpLocks/>
          </p:cNvGrpSpPr>
          <p:nvPr/>
        </p:nvGrpSpPr>
        <p:grpSpPr bwMode="auto">
          <a:xfrm rot="-1322704">
            <a:off x="3132138" y="1412875"/>
            <a:ext cx="2063750" cy="847725"/>
            <a:chOff x="2124" y="1152"/>
            <a:chExt cx="975" cy="534"/>
          </a:xfrm>
        </p:grpSpPr>
        <p:pic>
          <p:nvPicPr>
            <p:cNvPr id="15379" name="Стрелка вправо 3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24" y="1152"/>
              <a:ext cx="975" cy="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80" name="Text Box 3"/>
            <p:cNvSpPr txBox="1">
              <a:spLocks noChangeArrowheads="1"/>
            </p:cNvSpPr>
            <p:nvPr/>
          </p:nvSpPr>
          <p:spPr bwMode="auto">
            <a:xfrm rot="-1045323">
              <a:off x="2149" y="1363"/>
              <a:ext cx="863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sz="1800">
                <a:latin typeface="Constantia" pitchFamily="18" charset="0"/>
              </a:endParaRPr>
            </a:p>
          </p:txBody>
        </p:sp>
      </p:grpSp>
      <p:grpSp>
        <p:nvGrpSpPr>
          <p:cNvPr id="3" name="Стрелка вправо 6"/>
          <p:cNvGrpSpPr>
            <a:grpSpLocks/>
          </p:cNvGrpSpPr>
          <p:nvPr/>
        </p:nvGrpSpPr>
        <p:grpSpPr bwMode="auto">
          <a:xfrm rot="-1023236">
            <a:off x="3563938" y="2276475"/>
            <a:ext cx="1727200" cy="676275"/>
            <a:chOff x="2273" y="1897"/>
            <a:chExt cx="945" cy="426"/>
          </a:xfrm>
        </p:grpSpPr>
        <p:pic>
          <p:nvPicPr>
            <p:cNvPr id="15377" name="Стрелка вправо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73" y="1897"/>
              <a:ext cx="945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8" name="Text Box 7"/>
            <p:cNvSpPr txBox="1">
              <a:spLocks noChangeArrowheads="1"/>
            </p:cNvSpPr>
            <p:nvPr/>
          </p:nvSpPr>
          <p:spPr bwMode="auto">
            <a:xfrm rot="-217245">
              <a:off x="2294" y="2040"/>
              <a:ext cx="814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sz="1800">
                <a:latin typeface="Constantia" pitchFamily="18" charset="0"/>
              </a:endParaRPr>
            </a:p>
          </p:txBody>
        </p:sp>
      </p:grpSp>
      <p:sp>
        <p:nvSpPr>
          <p:cNvPr id="8" name="Стрелка вправо 7"/>
          <p:cNvSpPr/>
          <p:nvPr/>
        </p:nvSpPr>
        <p:spPr>
          <a:xfrm rot="538777">
            <a:off x="3818086" y="3286388"/>
            <a:ext cx="1553468" cy="571504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42000">
                <a:schemeClr val="accent1">
                  <a:tint val="66000"/>
                  <a:satMod val="160000"/>
                  <a:alpha val="48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cmpd="thickThin">
            <a:solidFill>
              <a:schemeClr val="accent1">
                <a:shade val="50000"/>
                <a:alpha val="4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schemeClr val="tx1"/>
              </a:solidFill>
            </a:endParaRPr>
          </a:p>
        </p:txBody>
      </p:sp>
      <p:grpSp>
        <p:nvGrpSpPr>
          <p:cNvPr id="4" name="Стрелка вправо 7"/>
          <p:cNvGrpSpPr>
            <a:grpSpLocks/>
          </p:cNvGrpSpPr>
          <p:nvPr/>
        </p:nvGrpSpPr>
        <p:grpSpPr bwMode="auto">
          <a:xfrm rot="1319748">
            <a:off x="3327400" y="4251325"/>
            <a:ext cx="2160588" cy="695325"/>
            <a:chOff x="2158" y="2638"/>
            <a:chExt cx="1018" cy="438"/>
          </a:xfrm>
        </p:grpSpPr>
        <p:pic>
          <p:nvPicPr>
            <p:cNvPr id="15375" name="Стрелка вправо 7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58" y="2638"/>
              <a:ext cx="1018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6" name="Text Box 19"/>
            <p:cNvSpPr txBox="1">
              <a:spLocks noChangeArrowheads="1"/>
            </p:cNvSpPr>
            <p:nvPr/>
          </p:nvSpPr>
          <p:spPr bwMode="auto">
            <a:xfrm rot="538777">
              <a:off x="2183" y="2722"/>
              <a:ext cx="888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sz="1800">
                <a:latin typeface="Constantia" pitchFamily="18" charset="0"/>
              </a:endParaRPr>
            </a:p>
          </p:txBody>
        </p:sp>
      </p:grpSp>
      <p:sp>
        <p:nvSpPr>
          <p:cNvPr id="15368" name="Text Box 20"/>
          <p:cNvSpPr txBox="1">
            <a:spLocks noChangeArrowheads="1"/>
          </p:cNvSpPr>
          <p:nvPr/>
        </p:nvSpPr>
        <p:spPr bwMode="auto">
          <a:xfrm>
            <a:off x="5651500" y="11969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15369" name="Text Box 21"/>
          <p:cNvSpPr txBox="1">
            <a:spLocks noChangeArrowheads="1"/>
          </p:cNvSpPr>
          <p:nvPr/>
        </p:nvSpPr>
        <p:spPr bwMode="auto">
          <a:xfrm>
            <a:off x="5148263" y="765175"/>
            <a:ext cx="37449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 </a:t>
            </a:r>
            <a:r>
              <a:rPr lang="ru-RU" sz="1800" b="1"/>
              <a:t>Ликвидация технико-экономической отсталости страны;</a:t>
            </a:r>
          </a:p>
        </p:txBody>
      </p:sp>
      <p:sp>
        <p:nvSpPr>
          <p:cNvPr id="15370" name="Text Box 22"/>
          <p:cNvSpPr txBox="1">
            <a:spLocks noChangeArrowheads="1"/>
          </p:cNvSpPr>
          <p:nvPr/>
        </p:nvSpPr>
        <p:spPr bwMode="auto">
          <a:xfrm>
            <a:off x="5292725" y="2060575"/>
            <a:ext cx="33115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/>
              <a:t>достижение экономической независимости;</a:t>
            </a:r>
          </a:p>
        </p:txBody>
      </p:sp>
      <p:sp>
        <p:nvSpPr>
          <p:cNvPr id="15371" name="Text Box 23"/>
          <p:cNvSpPr txBox="1">
            <a:spLocks noChangeArrowheads="1"/>
          </p:cNvSpPr>
          <p:nvPr/>
        </p:nvSpPr>
        <p:spPr bwMode="auto">
          <a:xfrm>
            <a:off x="5364163" y="3357563"/>
            <a:ext cx="352901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/>
              <a:t>создание мощной оборонной промышленности;</a:t>
            </a:r>
          </a:p>
        </p:txBody>
      </p:sp>
      <p:sp>
        <p:nvSpPr>
          <p:cNvPr id="15372" name="Text Box 24"/>
          <p:cNvSpPr txBox="1">
            <a:spLocks noChangeArrowheads="1"/>
          </p:cNvSpPr>
          <p:nvPr/>
        </p:nvSpPr>
        <p:spPr bwMode="auto">
          <a:xfrm>
            <a:off x="5435600" y="4581525"/>
            <a:ext cx="3529013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/>
              <a:t>развитие базовых отраслей промышленности (топливной,             металлургической и химической).</a:t>
            </a:r>
          </a:p>
        </p:txBody>
      </p:sp>
      <p:sp>
        <p:nvSpPr>
          <p:cNvPr id="10265" name="WordArt 25"/>
          <p:cNvSpPr>
            <a:spLocks noChangeArrowheads="1" noChangeShapeType="1" noTextEdit="1"/>
          </p:cNvSpPr>
          <p:nvPr/>
        </p:nvSpPr>
        <p:spPr bwMode="auto">
          <a:xfrm>
            <a:off x="611188" y="2349500"/>
            <a:ext cx="25209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цели</a:t>
            </a:r>
          </a:p>
        </p:txBody>
      </p:sp>
      <p:sp>
        <p:nvSpPr>
          <p:cNvPr id="10266" name="WordArt 26"/>
          <p:cNvSpPr>
            <a:spLocks noChangeArrowheads="1" noChangeShapeType="1" noTextEdit="1"/>
          </p:cNvSpPr>
          <p:nvPr/>
        </p:nvSpPr>
        <p:spPr bwMode="auto">
          <a:xfrm>
            <a:off x="250825" y="3213100"/>
            <a:ext cx="3313113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индустриализации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5" grpId="0" animBg="1"/>
      <p:bldP spid="102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с вырезом 7"/>
          <p:cNvSpPr/>
          <p:nvPr/>
        </p:nvSpPr>
        <p:spPr>
          <a:xfrm rot="20653486">
            <a:off x="3235325" y="636588"/>
            <a:ext cx="1928813" cy="571500"/>
          </a:xfrm>
          <a:prstGeom prst="notchedRightArrow">
            <a:avLst>
              <a:gd name="adj1" fmla="val 50000"/>
              <a:gd name="adj2" fmla="val 477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9" name="Стрелка вправо с вырезом 8"/>
          <p:cNvSpPr/>
          <p:nvPr/>
        </p:nvSpPr>
        <p:spPr>
          <a:xfrm rot="3434108">
            <a:off x="2104231" y="3291682"/>
            <a:ext cx="2036763" cy="571500"/>
          </a:xfrm>
          <a:prstGeom prst="notchedRightArrow">
            <a:avLst>
              <a:gd name="adj1" fmla="val 50000"/>
              <a:gd name="adj2" fmla="val 477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0" name="Стрелка вправо с вырезом 9"/>
          <p:cNvSpPr/>
          <p:nvPr/>
        </p:nvSpPr>
        <p:spPr>
          <a:xfrm rot="512715">
            <a:off x="3700463" y="1925638"/>
            <a:ext cx="1863725" cy="706437"/>
          </a:xfrm>
          <a:prstGeom prst="notchedRightArrow">
            <a:avLst>
              <a:gd name="adj1" fmla="val 50000"/>
              <a:gd name="adj2" fmla="val 477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940425" y="765175"/>
            <a:ext cx="2592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6084888" y="4797425"/>
            <a:ext cx="23034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2" name="Стрелка вправо с вырезом 9"/>
          <p:cNvSpPr>
            <a:spLocks noChangeArrowheads="1"/>
          </p:cNvSpPr>
          <p:nvPr/>
        </p:nvSpPr>
        <p:spPr bwMode="auto">
          <a:xfrm rot="1542713">
            <a:off x="3600450" y="3105150"/>
            <a:ext cx="1928813" cy="571500"/>
          </a:xfrm>
          <a:prstGeom prst="notchedRightArrow">
            <a:avLst>
              <a:gd name="adj1" fmla="val 50000"/>
              <a:gd name="adj2" fmla="val 47719"/>
            </a:avLst>
          </a:prstGeom>
          <a:solidFill>
            <a:schemeClr val="accent1"/>
          </a:solidFill>
          <a:ln w="38100" algn="ctr">
            <a:solidFill>
              <a:srgbClr val="6B859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>
            <a:off x="5214938" y="214313"/>
            <a:ext cx="37147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/>
              <a:t>Введение карточной системы и подписка на государственные займы привели к уменьшению зарплаты вдвое</a:t>
            </a:r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auto">
          <a:xfrm>
            <a:off x="5857875" y="2643188"/>
            <a:ext cx="2303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6394" name="Text Box 11"/>
          <p:cNvSpPr txBox="1">
            <a:spLocks noChangeArrowheads="1"/>
          </p:cNvSpPr>
          <p:nvPr/>
        </p:nvSpPr>
        <p:spPr bwMode="auto">
          <a:xfrm>
            <a:off x="5651500" y="2286000"/>
            <a:ext cx="3492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Доходы легкой промышленности и с</a:t>
            </a:r>
            <a:r>
              <a:rPr lang="en-US" b="1"/>
              <a:t>/</a:t>
            </a:r>
            <a:r>
              <a:rPr lang="ru-RU" b="1"/>
              <a:t>х;</a:t>
            </a:r>
          </a:p>
        </p:txBody>
      </p:sp>
      <p:sp>
        <p:nvSpPr>
          <p:cNvPr id="16395" name="Text Box 12"/>
          <p:cNvSpPr txBox="1">
            <a:spLocks noChangeArrowheads="1"/>
          </p:cNvSpPr>
          <p:nvPr/>
        </p:nvSpPr>
        <p:spPr bwMode="auto">
          <a:xfrm>
            <a:off x="5857875" y="4286250"/>
            <a:ext cx="30241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Доходы от внешней торговли</a:t>
            </a:r>
          </a:p>
        </p:txBody>
      </p:sp>
      <p:sp>
        <p:nvSpPr>
          <p:cNvPr id="16396" name="Text Box 13"/>
          <p:cNvSpPr txBox="1">
            <a:spLocks noChangeArrowheads="1"/>
          </p:cNvSpPr>
          <p:nvPr/>
        </p:nvSpPr>
        <p:spPr bwMode="auto">
          <a:xfrm>
            <a:off x="3143250" y="4357688"/>
            <a:ext cx="24479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Вывоз нефти, золота, леса, распродажа сокровищ музеев и храмов</a:t>
            </a:r>
          </a:p>
        </p:txBody>
      </p:sp>
      <p:sp>
        <p:nvSpPr>
          <p:cNvPr id="50194" name="WordArt 18"/>
          <p:cNvSpPr>
            <a:spLocks noChangeArrowheads="1" noChangeShapeType="1" noTextEdit="1"/>
          </p:cNvSpPr>
          <p:nvPr/>
        </p:nvSpPr>
        <p:spPr bwMode="auto">
          <a:xfrm>
            <a:off x="1071563" y="1143000"/>
            <a:ext cx="21621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источники</a:t>
            </a:r>
          </a:p>
        </p:txBody>
      </p:sp>
      <p:sp>
        <p:nvSpPr>
          <p:cNvPr id="50195" name="WordArt 19"/>
          <p:cNvSpPr>
            <a:spLocks noChangeArrowheads="1" noChangeShapeType="1" noTextEdit="1"/>
          </p:cNvSpPr>
          <p:nvPr/>
        </p:nvSpPr>
        <p:spPr bwMode="auto">
          <a:xfrm>
            <a:off x="214313" y="2071688"/>
            <a:ext cx="3505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финансирования</a:t>
            </a:r>
          </a:p>
        </p:txBody>
      </p:sp>
      <p:sp>
        <p:nvSpPr>
          <p:cNvPr id="15" name="Стрелка вправо с вырезом 9"/>
          <p:cNvSpPr>
            <a:spLocks noChangeArrowheads="1"/>
          </p:cNvSpPr>
          <p:nvPr/>
        </p:nvSpPr>
        <p:spPr bwMode="auto">
          <a:xfrm rot="5400000">
            <a:off x="1035844" y="3178969"/>
            <a:ext cx="1357312" cy="571500"/>
          </a:xfrm>
          <a:prstGeom prst="notchedRightArrow">
            <a:avLst>
              <a:gd name="adj1" fmla="val 50000"/>
              <a:gd name="adj2" fmla="val 47719"/>
            </a:avLst>
          </a:prstGeom>
          <a:solidFill>
            <a:schemeClr val="accent1"/>
          </a:solidFill>
          <a:ln w="38100" algn="ctr">
            <a:solidFill>
              <a:srgbClr val="6B859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400" name="Прямоугольник 15"/>
          <p:cNvSpPr>
            <a:spLocks noChangeArrowheads="1"/>
          </p:cNvSpPr>
          <p:nvPr/>
        </p:nvSpPr>
        <p:spPr bwMode="auto">
          <a:xfrm>
            <a:off x="214313" y="4286250"/>
            <a:ext cx="25717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Использование принудительного труда ГУЛАГа (главное управление лагерей)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8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8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50182" grpId="0"/>
      <p:bldP spid="50183" grpId="0"/>
      <p:bldP spid="2" grpId="0" animBg="1"/>
      <p:bldP spid="50194" grpId="0" animBg="1"/>
      <p:bldP spid="50195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010400" cy="450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smtClean="0"/>
              <a:t>Ход индустриализации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1785926"/>
            <a:ext cx="7697816" cy="42354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dirty="0" smtClean="0"/>
              <a:t>      </a:t>
            </a:r>
            <a:r>
              <a:rPr lang="ru-RU" sz="2400" b="1" dirty="0" smtClean="0"/>
              <a:t>В апреле 1929 г. </a:t>
            </a:r>
            <a:r>
              <a:rPr lang="en-US" sz="2400" b="1" dirty="0" smtClean="0"/>
              <a:t>XVI </a:t>
            </a:r>
            <a:r>
              <a:rPr lang="ru-RU" sz="2400" b="1" dirty="0" smtClean="0"/>
              <a:t>партийная конференция одобрила </a:t>
            </a:r>
            <a:r>
              <a:rPr lang="ru-RU" sz="2400" b="1" i="1" dirty="0" smtClean="0"/>
              <a:t>первый пятилетний план, </a:t>
            </a:r>
            <a:r>
              <a:rPr lang="ru-RU" sz="2400" b="1" dirty="0" smtClean="0"/>
              <a:t>предполагающий прежде всего развитие тяжелой индустрии и оборонной промышленности.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dirty="0" smtClean="0">
                <a:solidFill>
                  <a:srgbClr val="FF0000"/>
                </a:solidFill>
              </a:rPr>
              <a:t>    - Первый пятилетний план 1928 -1932 гг.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dirty="0" smtClean="0">
                <a:solidFill>
                  <a:srgbClr val="FF0000"/>
                </a:solidFill>
              </a:rPr>
              <a:t>    - Второй пятилетний план 1933 -1937 гг.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dirty="0" smtClean="0">
                <a:solidFill>
                  <a:srgbClr val="FF0000"/>
                </a:solidFill>
              </a:rPr>
              <a:t>    - Третий пятилетний план 1937 – 1941 гг.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14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428602"/>
          <a:ext cx="9000000" cy="633939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250000"/>
                <a:gridCol w="2250000"/>
                <a:gridCol w="2250000"/>
                <a:gridCol w="2250000"/>
              </a:tblGrid>
              <a:tr h="4876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Вид продукции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Произведено </a:t>
                      </a:r>
                      <a:r>
                        <a:rPr lang="ru-RU" sz="1400" b="1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в 1928 г </a:t>
                      </a: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План на </a:t>
                      </a:r>
                      <a:r>
                        <a:rPr lang="ru-RU" sz="1400" b="1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1932 г.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Произведено </a:t>
                      </a:r>
                      <a:r>
                        <a:rPr lang="ru-RU" sz="1400" b="1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в 1932 г </a:t>
                      </a: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9752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Электроэнергия, </a:t>
                      </a:r>
                      <a:r>
                        <a:rPr lang="ru-RU" sz="1400" b="1" dirty="0" err="1">
                          <a:solidFill>
                            <a:schemeClr val="bg1"/>
                          </a:solidFill>
                        </a:rPr>
                        <a:t>млрд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 кВт ч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13,5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</a:tr>
              <a:tr h="4876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Уголь,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млн</a:t>
                      </a: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т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35,5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75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64,4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9752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Нефть, </a:t>
                      </a:r>
                      <a:r>
                        <a:rPr lang="ru-RU" sz="1400" b="1" dirty="0" err="1">
                          <a:solidFill>
                            <a:schemeClr val="bg1"/>
                          </a:solidFill>
                        </a:rPr>
                        <a:t>млн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 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11,6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22(будет добыто в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 1934 г.)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21,4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</a:tr>
              <a:tr h="9752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Чугун, </a:t>
                      </a:r>
                      <a:r>
                        <a:rPr lang="ru-RU" sz="1400" b="1" dirty="0" err="1">
                          <a:solidFill>
                            <a:schemeClr val="bg1"/>
                          </a:solidFill>
                        </a:rPr>
                        <a:t>млн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 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3,3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10(будет выплавлено в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1934 г.)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6,2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876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Сталь, </a:t>
                      </a:r>
                      <a:r>
                        <a:rPr lang="ru-RU" sz="1400" b="1" dirty="0" err="1">
                          <a:solidFill>
                            <a:schemeClr val="bg1"/>
                          </a:solidFill>
                        </a:rPr>
                        <a:t>млн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 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4,3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10,4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5,2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</a:tr>
              <a:tr h="9752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Трактора, штук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1300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53000(будет произведено  </a:t>
                      </a:r>
                      <a:r>
                        <a:rPr lang="ru-RU" sz="1400" b="1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в 1933 г </a:t>
                      </a: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.)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48900</a:t>
                      </a:r>
                      <a:endParaRPr lang="ru-RU" sz="12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9752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Автомобили, штук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840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100000(будет произведено в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1953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</a:rPr>
                        <a:t> г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.)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23900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826" marR="67826" marT="0" marB="0" anchor="ctr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61729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«Промышленное производство в годы первой пятилетки»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1100</TotalTime>
  <Words>1188</Words>
  <Application>Microsoft Office PowerPoint</Application>
  <PresentationFormat>Экран (4:3)</PresentationFormat>
  <Paragraphs>254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Arial</vt:lpstr>
      <vt:lpstr>Calibri</vt:lpstr>
      <vt:lpstr>Constantia</vt:lpstr>
      <vt:lpstr>Impact</vt:lpstr>
      <vt:lpstr>Tahoma</vt:lpstr>
      <vt:lpstr>Times New Roman</vt:lpstr>
      <vt:lpstr>Wingdings</vt:lpstr>
      <vt:lpstr>Разрез</vt:lpstr>
      <vt:lpstr>Текстура</vt:lpstr>
      <vt:lpstr>Тема Office</vt:lpstr>
      <vt:lpstr>Индустриализация и коллективизация в СССР</vt:lpstr>
      <vt:lpstr>ПРИЧИНЫ ОТКАЗА ОТ НЭПа</vt:lpstr>
      <vt:lpstr>Кризис конца 20-х годов</vt:lpstr>
      <vt:lpstr>Пути выхода из кризиса</vt:lpstr>
      <vt:lpstr>Презентация PowerPoint</vt:lpstr>
      <vt:lpstr>Презентация PowerPoint</vt:lpstr>
      <vt:lpstr>Презентация PowerPoint</vt:lpstr>
      <vt:lpstr>Ход индустриализации</vt:lpstr>
      <vt:lpstr>Презентация PowerPoint</vt:lpstr>
      <vt:lpstr>Соотношение производства в СССР и крупнейших капиталистических странах</vt:lpstr>
      <vt:lpstr>Презентация PowerPoint</vt:lpstr>
      <vt:lpstr>1935 г. – стахановское движение (А. Стаханов, 30-31 августа 1935 г. Донецк – 102 т. (7т.)</vt:lpstr>
      <vt:lpstr>Презентация PowerPoint</vt:lpstr>
      <vt:lpstr>Итоги</vt:lpstr>
      <vt:lpstr>Итоги индустриализации</vt:lpstr>
      <vt:lpstr>Стройки 1 пятилетки</vt:lpstr>
      <vt:lpstr>Вторая пятилетка — 2 й пятилетний план развития народного хозяйства СССР. Утвержден XVII съездом ВКП(б) в 1934, на пятилетний период с 1933 по 1937 гг.</vt:lpstr>
      <vt:lpstr>Беломорканал имени Сталина, соединивший Белое и Балтийское моря, 227 км 1931-1933 гг Его строили 71 тыс заключенных</vt:lpstr>
      <vt:lpstr>Днепрогэс строили с 1927 по 1932 г</vt:lpstr>
      <vt:lpstr>Магнитогорский металлургический комбинат 1929 (начало строительства), 1932 (начало производства)</vt:lpstr>
      <vt:lpstr>Рельсовая смычка на Турксибе </vt:lpstr>
      <vt:lpstr>Кузнецкий металлургический комбинат  Вступил в строй в 1932 г. Он был построен за 1000 дней. </vt:lpstr>
      <vt:lpstr>Коллективизация сельского хозяйства</vt:lpstr>
      <vt:lpstr>Кооперация - совокупность организационно оформленных самодеятельных добровольных объединений взаимопомощи рабочих, мелких производителей, служащих для достижения общих целей в различных областях экономической деятельности.</vt:lpstr>
      <vt:lpstr>XV съезд партии (1927 г.) определил, что коллективизация должна стать основной задачей партии в деревне</vt:lpstr>
      <vt:lpstr>Презентация PowerPoint</vt:lpstr>
      <vt:lpstr>Презентация PowerPoint</vt:lpstr>
      <vt:lpstr>Декабрь 1929 г – выходит статья  И.В. Сталина «Год великого перелома» в которой он заявил, что крестьяне добровольно пошли в колхозы   Это означало переход правительства к сплошной коллективизации    </vt:lpstr>
      <vt:lpstr>«Великий перелом»</vt:lpstr>
      <vt:lpstr>Февраль 1930 г – приняты постановления о «ликвидации кулачества как класса» их имущество конфисковалось и передавалось колхозам. Начинается волна сопротивления (более 2 тыс. вооруженных выступлений) </vt:lpstr>
      <vt:lpstr>1932 г. </vt:lpstr>
      <vt:lpstr>Последствия сплошной коллективизации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Преподаватель</cp:lastModifiedBy>
  <cp:revision>85</cp:revision>
  <dcterms:created xsi:type="dcterms:W3CDTF">1601-01-01T00:00:00Z</dcterms:created>
  <dcterms:modified xsi:type="dcterms:W3CDTF">2025-10-20T09:54:12Z</dcterms:modified>
</cp:coreProperties>
</file>