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8" r:id="rId11"/>
    <p:sldId id="276" r:id="rId12"/>
    <p:sldId id="26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25.01.26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video/096e9e0277afc4111a537e39e0b75f86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093922"/>
            <a:ext cx="6172200" cy="5359413"/>
          </a:xfrm>
        </p:spPr>
        <p:txBody>
          <a:bodyPr>
            <a:normAutofit/>
          </a:bodyPr>
          <a:lstStyle/>
          <a:p>
            <a:r>
              <a:rPr lang="ru-RU" b="0" dirty="0"/>
              <a:t>«</a:t>
            </a:r>
            <a:r>
              <a:rPr lang="ru-RU" sz="4400" dirty="0"/>
              <a:t>Медицинская и психосоциальная реабилитация пациентов </a:t>
            </a:r>
            <a:r>
              <a:rPr lang="ru-RU" sz="4400" dirty="0" smtClean="0"/>
              <a:t>в акушерстве и гинеколо</a:t>
            </a:r>
            <a:r>
              <a:rPr lang="ru-RU" sz="4400" b="0" dirty="0" smtClean="0"/>
              <a:t>гии</a:t>
            </a:r>
            <a:endParaRPr lang="ru-RU" sz="4400" b="0" dirty="0"/>
          </a:p>
        </p:txBody>
      </p:sp>
      <p:pic>
        <p:nvPicPr>
          <p:cNvPr id="4098" name="Picture 2" descr="Телефоны службы спасения. 03. 01. - Картинка 34 - Поведение в общественных местах - Поведение - Картинки по псих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7560"/>
            <a:ext cx="2699792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968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58204" cy="611678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Упражнения Кегеля</a:t>
            </a:r>
          </a:p>
          <a:p>
            <a:r>
              <a:rPr lang="ru-RU" dirty="0" smtClean="0"/>
              <a:t>Направлены на тренировку мышц тазового дна, которые поддерживают мочевой пузырь, прямую кишку, матку и другие тазовые органы. Некоторые упражнения: </a:t>
            </a:r>
            <a:r>
              <a:rPr lang="ru-RU" dirty="0" err="1" smtClean="0"/>
              <a:t>invitro.ru</a:t>
            </a:r>
            <a:endParaRPr lang="ru-RU" dirty="0" smtClean="0"/>
          </a:p>
          <a:p>
            <a:r>
              <a:rPr lang="ru-RU" b="1" dirty="0" smtClean="0"/>
              <a:t>Статическое удержание</a:t>
            </a:r>
            <a:r>
              <a:rPr lang="ru-RU" dirty="0" smtClean="0"/>
              <a:t> — плавно напрячь мышцы тазового дна, как будто поднимаешь их вверх и внутрь, и удерживать в таком положении в течение 5–10 секунд. Затем так же плавно расслабиться на такой же промежуток времени. Повторить упражнение 10–15 раз.</a:t>
            </a:r>
          </a:p>
          <a:p>
            <a:r>
              <a:rPr lang="ru-RU" b="1" dirty="0" smtClean="0"/>
              <a:t>«Лифт»</a:t>
            </a:r>
            <a:r>
              <a:rPr lang="ru-RU" dirty="0" smtClean="0"/>
              <a:t> — на вдохе плавно «поднять» мышцы, ступенчато увеличивая напряжение, на выдохе постепенно расслаблять мышцы тазового дна, «спуская лифт» вниз. Мысленно можно представлять 3–4 «этажа», задерживаясь на каждом на 2–3 секунды.</a:t>
            </a:r>
          </a:p>
          <a:p>
            <a:r>
              <a:rPr lang="ru-RU" b="1" dirty="0" smtClean="0"/>
              <a:t>«Пульсации»</a:t>
            </a:r>
            <a:r>
              <a:rPr lang="ru-RU" dirty="0" smtClean="0"/>
              <a:t> — быстро напрягать и тут же расслаблять мышцы тазового дна. Это упражнение создаёт полезный стресс в мышцах и тренирует скорость их «ответа», что позволяет сохранять контроль при повышении внутрибрюшного давления. Выполнять серию из 10–20 таких движений.</a:t>
            </a:r>
          </a:p>
          <a:p>
            <a:r>
              <a:rPr lang="ru-RU" b="1" dirty="0" smtClean="0"/>
              <a:t>Асимметричные сокращения</a:t>
            </a:r>
            <a:r>
              <a:rPr lang="ru-RU" dirty="0" smtClean="0"/>
              <a:t> — работа ведётся мышцами левой и правой стороны поочерёдно. Упражнение позволяет установить более тонкий контроль над разными участками мускулатуры.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https://rutube.ru/video/096e9e0277afc4111a537e39e0b75f86/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назначении средств реабилитации учитывают следующие факторы: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 lvl="0" fontAlgn="base"/>
            <a:r>
              <a:rPr lang="ru-RU" dirty="0" smtClean="0"/>
              <a:t>характер патологического состояния, наличие спаечного процесса, его локализацию, период заболевания (острый, хронический, </a:t>
            </a:r>
            <a:r>
              <a:rPr lang="ru-RU" dirty="0" err="1" smtClean="0"/>
              <a:t>подострый</a:t>
            </a:r>
            <a:r>
              <a:rPr lang="ru-RU" dirty="0" smtClean="0"/>
              <a:t>);</a:t>
            </a:r>
          </a:p>
          <a:p>
            <a:pPr lvl="0" fontAlgn="base"/>
            <a:r>
              <a:rPr lang="ru-RU" dirty="0" smtClean="0"/>
              <a:t>возраст пациентки;</a:t>
            </a:r>
          </a:p>
          <a:p>
            <a:pPr lvl="0" fontAlgn="base"/>
            <a:r>
              <a:rPr lang="ru-RU" dirty="0" smtClean="0"/>
              <a:t>состояние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системы;</a:t>
            </a:r>
          </a:p>
          <a:p>
            <a:pPr lvl="0" fontAlgn="base"/>
            <a:r>
              <a:rPr lang="ru-RU" dirty="0" smtClean="0"/>
              <a:t>выраженность гиподинамических проявлений.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Менструация без обильных </a:t>
            </a:r>
            <a:r>
              <a:rPr lang="ru-RU" dirty="0" err="1" smtClean="0">
                <a:solidFill>
                  <a:srgbClr val="FF0000"/>
                </a:solidFill>
              </a:rPr>
              <a:t>крововыделений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fontAlgn="base">
              <a:buNone/>
            </a:pPr>
            <a:r>
              <a:rPr lang="ru-RU" dirty="0" smtClean="0">
                <a:solidFill>
                  <a:srgbClr val="FF0000"/>
                </a:solidFill>
              </a:rPr>
              <a:t>не является противопоказанием для занятий ЛГ, </a:t>
            </a:r>
            <a:r>
              <a:rPr lang="ru-RU" dirty="0" smtClean="0"/>
              <a:t>тем не менее, акцент в нагрузке должен быть перенесен на упражнения для мышц верхних и нижних конечностей, растяжки, релаксацию.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/>
              <a:t>Методика проведения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групповым (8–10 человек), </a:t>
            </a:r>
            <a:r>
              <a:rPr lang="ru-RU" dirty="0" err="1" smtClean="0"/>
              <a:t>малогрупповым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3–4) методами 2 раза в день — один раз в зале ЛФК под руководством инструктора, затем дома или в палате самостоятельно.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неправильном положении матки, болевых синдромах, особенно значительной выраженности, или плохом функциональном состоянии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 предпочтительно проводить занятия индивидуально.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исчезновении болей и улучшении функционального состояния </a:t>
            </a:r>
            <a:r>
              <a:rPr lang="ru-RU" dirty="0" err="1" smtClean="0"/>
              <a:t>кардиореспираторной</a:t>
            </a:r>
            <a:r>
              <a:rPr lang="ru-RU" dirty="0" smtClean="0"/>
              <a:t> системы пациент может быть переведен на групповую форму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160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Принципы физиотерапии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585789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Максимально раннее начало физиотерапии.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начала лечения в зависимости от дня менструального цикла.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Оптимальный срок начала курса физиотерапии гинекологических заболеваний — 5–7-й день менструального цикла, т.е. практически сразу по окончании менструации.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применения физических факторов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наличии кровяных выделений из влагалища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(современные технологии обработки и дезинфекции полостных электродов позволяют их использовать без увеличения риска восходящего инфицирования).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Суточный ритм лечения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(соблюдение периодичности выполнения процедур).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периода последействия физических факторов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продолжительности применения физиотерапевтических процедур.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ответных реакций.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Психогенный компонент физиотерапевтической процедуры может вызвать определенные ответные реакции.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Предпочтительность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монофакторных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воздействий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Комбинация физиотерапии с медикаментозными методами лечения.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исходной гормональной функции яичников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один из принципов рациональной физиотерапии в гинекологии.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Интенсификация лечения.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b="1" dirty="0" smtClean="0"/>
              <a:t>особенностей</a:t>
            </a:r>
            <a:r>
              <a:rPr lang="ru-RU" dirty="0" smtClean="0"/>
              <a:t> для проведения физиотерапевтических процедур.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Противопоказания для использования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преформированных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физических факторов.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для физиотерапии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1" fontAlgn="base"/>
            <a:r>
              <a:rPr lang="ru-RU" sz="2400" dirty="0" smtClean="0"/>
              <a:t>тяжелое состояние;</a:t>
            </a:r>
            <a:endParaRPr lang="ru-RU" sz="1800" dirty="0" smtClean="0"/>
          </a:p>
          <a:p>
            <a:pPr lvl="1" fontAlgn="base"/>
            <a:r>
              <a:rPr lang="ru-RU" sz="2400" dirty="0" smtClean="0"/>
              <a:t>температура выше 38 °С;</a:t>
            </a:r>
            <a:endParaRPr lang="ru-RU" sz="1800" dirty="0" smtClean="0"/>
          </a:p>
          <a:p>
            <a:pPr lvl="1" fontAlgn="base"/>
            <a:r>
              <a:rPr lang="ru-RU" sz="2400" dirty="0" smtClean="0"/>
              <a:t>острые инфекционные и венерические заболевания; активный туберкулез;</a:t>
            </a:r>
            <a:endParaRPr lang="ru-RU" sz="1800" dirty="0" smtClean="0"/>
          </a:p>
          <a:p>
            <a:pPr fontAlgn="base"/>
            <a:r>
              <a:rPr lang="ru-RU" dirty="0" smtClean="0"/>
              <a:t>обострение вирусных инфекций, передаваемых половым путем (герпес, вирус иммунодефицита человека, синдром приобретенного иммунодефицита, гепатиты,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инфекция);</a:t>
            </a:r>
            <a:endParaRPr lang="ru-RU" sz="1800" dirty="0" smtClean="0"/>
          </a:p>
          <a:p>
            <a:pPr fontAlgn="base"/>
            <a:r>
              <a:rPr lang="ru-RU" dirty="0" smtClean="0"/>
              <a:t>острая почечная и печеночная недостаточность;</a:t>
            </a:r>
            <a:endParaRPr lang="ru-RU" sz="1800" dirty="0" smtClean="0"/>
          </a:p>
          <a:p>
            <a:pPr fontAlgn="base"/>
            <a:r>
              <a:rPr lang="ru-RU" dirty="0" smtClean="0"/>
              <a:t>недостаточность кровообращения;</a:t>
            </a:r>
            <a:endParaRPr lang="ru-RU" sz="1800" dirty="0" smtClean="0"/>
          </a:p>
          <a:p>
            <a:pPr fontAlgn="base"/>
            <a:r>
              <a:rPr lang="ru-RU" dirty="0" smtClean="0"/>
              <a:t>сопутствующие заболевания в стадии декомпенсации;</a:t>
            </a:r>
            <a:endParaRPr lang="ru-RU" sz="1800" dirty="0" smtClean="0"/>
          </a:p>
          <a:p>
            <a:pPr fontAlgn="base"/>
            <a:r>
              <a:rPr lang="ru-RU" dirty="0" smtClean="0"/>
              <a:t>злокачественные новообразования;</a:t>
            </a:r>
            <a:endParaRPr lang="ru-RU" sz="1800" dirty="0" smtClean="0"/>
          </a:p>
          <a:p>
            <a:pPr fontAlgn="base"/>
            <a:r>
              <a:rPr lang="ru-RU" dirty="0" smtClean="0"/>
              <a:t>болезни крови;</a:t>
            </a:r>
            <a:endParaRPr lang="ru-RU" sz="1800" dirty="0" smtClean="0"/>
          </a:p>
          <a:p>
            <a:pPr fontAlgn="base"/>
            <a:r>
              <a:rPr lang="ru-RU" dirty="0" smtClean="0"/>
              <a:t>психические заболевания.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Специальные</a:t>
            </a:r>
            <a:r>
              <a:rPr lang="ru-RU" dirty="0" smtClean="0"/>
              <a:t> (патология половых органов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86766" cy="5857892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объемные образования яичников (кисты, </a:t>
            </a:r>
            <a:r>
              <a:rPr lang="ru-RU" dirty="0" err="1" smtClean="0"/>
              <a:t>кистомы</a:t>
            </a:r>
            <a:r>
              <a:rPr lang="ru-RU" dirty="0" smtClean="0"/>
              <a:t>, тератомы, фибромы);</a:t>
            </a:r>
          </a:p>
          <a:p>
            <a:pPr lvl="0" fontAlgn="base"/>
            <a:r>
              <a:rPr lang="ru-RU" dirty="0" smtClean="0"/>
              <a:t> злокачественные образования яичников и матки и состояния после их удаления;</a:t>
            </a:r>
          </a:p>
          <a:p>
            <a:pPr lvl="0" fontAlgn="base"/>
            <a:r>
              <a:rPr lang="ru-RU" dirty="0" smtClean="0"/>
              <a:t>нарушения менструального цикла, обусловленные хромосомными аберрациями и генными мутациями;</a:t>
            </a:r>
          </a:p>
          <a:p>
            <a:pPr lvl="0" fontAlgn="base"/>
            <a:r>
              <a:rPr lang="ru-RU" dirty="0" smtClean="0"/>
              <a:t>генитальный туберкулез;</a:t>
            </a:r>
          </a:p>
          <a:p>
            <a:pPr lvl="0" fontAlgn="base"/>
            <a:r>
              <a:rPr lang="ru-RU" dirty="0" smtClean="0"/>
              <a:t>гнойные воспалительные процессы матки, придатков, брюшины и клетчатки (при отсутствии оттока);</a:t>
            </a:r>
          </a:p>
          <a:p>
            <a:pPr lvl="0" fontAlgn="base"/>
            <a:r>
              <a:rPr lang="ru-RU" dirty="0" smtClean="0"/>
              <a:t>острые воспалительные процессы влагалища (</a:t>
            </a:r>
            <a:r>
              <a:rPr lang="ru-RU" dirty="0" err="1" smtClean="0"/>
              <a:t>кольпит</a:t>
            </a:r>
            <a:r>
              <a:rPr lang="ru-RU" dirty="0" smtClean="0"/>
              <a:t>), кондиломы вульвы и влагалища, лейкоплакия и </a:t>
            </a:r>
            <a:r>
              <a:rPr lang="ru-RU" dirty="0" err="1" smtClean="0"/>
              <a:t>крауроз</a:t>
            </a:r>
            <a:r>
              <a:rPr lang="ru-RU" dirty="0" smtClean="0"/>
              <a:t> вульвы и влагалища;</a:t>
            </a:r>
          </a:p>
          <a:p>
            <a:pPr lvl="0" fontAlgn="base"/>
            <a:r>
              <a:rPr lang="ru-RU" dirty="0" smtClean="0"/>
              <a:t>патологические изменения шейки матки (лейкоплакия, </a:t>
            </a:r>
            <a:r>
              <a:rPr lang="ru-RU" dirty="0" err="1" smtClean="0"/>
              <a:t>эритроплакия</a:t>
            </a:r>
            <a:r>
              <a:rPr lang="ru-RU" dirty="0" smtClean="0"/>
              <a:t>, дисплазия, вирус папилломы человека).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Реабилитация при гинекологических операциях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Показания к назначению ЛФК</a:t>
            </a:r>
            <a:r>
              <a:rPr lang="ru-RU" i="1" dirty="0" smtClean="0"/>
              <a:t>:</a:t>
            </a:r>
            <a:endParaRPr lang="ru-RU" dirty="0" smtClean="0"/>
          </a:p>
          <a:p>
            <a:pPr lvl="0" fontAlgn="base"/>
            <a:r>
              <a:rPr lang="ru-RU" dirty="0" smtClean="0"/>
              <a:t>обширный спаечный процесс в малом тазу и брюшной полости после предыдущих чревосечений;</a:t>
            </a:r>
          </a:p>
          <a:p>
            <a:pPr lvl="0" fontAlgn="base"/>
            <a:r>
              <a:rPr lang="ru-RU" dirty="0" smtClean="0"/>
              <a:t>сопутствующая патология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, мочевой, пищеварительной и эндокринной систем;</a:t>
            </a:r>
          </a:p>
          <a:p>
            <a:pPr lvl="0" fontAlgn="base"/>
            <a:r>
              <a:rPr lang="ru-RU" dirty="0" smtClean="0"/>
              <a:t>ожирение;</a:t>
            </a:r>
          </a:p>
          <a:p>
            <a:pPr lvl="0" fontAlgn="base"/>
            <a:r>
              <a:rPr lang="ru-RU" dirty="0" smtClean="0"/>
              <a:t>наличие очагов хронической инфекции;</a:t>
            </a:r>
          </a:p>
          <a:p>
            <a:pPr lvl="0" fontAlgn="base"/>
            <a:r>
              <a:rPr lang="ru-RU" dirty="0" smtClean="0"/>
              <a:t>большие объем и </a:t>
            </a:r>
            <a:r>
              <a:rPr lang="ru-RU" dirty="0" err="1" smtClean="0"/>
              <a:t>травматичность</a:t>
            </a:r>
            <a:r>
              <a:rPr lang="ru-RU" dirty="0" smtClean="0"/>
              <a:t> оперативного вмешательства.</a:t>
            </a:r>
          </a:p>
          <a:p>
            <a:pPr fontAlgn="base"/>
            <a:r>
              <a:rPr lang="ru-RU" dirty="0" smtClean="0"/>
              <a:t>При злокачественных новообразованиях ЛФК назначают только после оперативного лечения.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восстановительного лечения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Задачи, средства и методы ЛФК при операциях на органах малого таза зависят от периода лечения, возраста больной, сопутствующей патологии и объема оперативного вмешательства.</a:t>
            </a:r>
          </a:p>
          <a:p>
            <a:pPr fontAlgn="base"/>
            <a:r>
              <a:rPr lang="ru-RU" dirty="0" smtClean="0"/>
              <a:t>Различают: предоперационный, ранний и поздний послеоперационный периоды.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Предоперационный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78645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В предоперационном периоде средства ЛФК назначают с целью предоперационной подготовки больной при плановых операциях.</a:t>
            </a:r>
            <a:endParaRPr lang="ru-RU" sz="1800" dirty="0" smtClean="0"/>
          </a:p>
          <a:p>
            <a:pPr fontAlgn="base"/>
            <a:r>
              <a:rPr lang="ru-RU" b="1" dirty="0" smtClean="0"/>
              <a:t>Задачи ЛФК</a:t>
            </a:r>
            <a:r>
              <a:rPr lang="ru-RU" dirty="0" smtClean="0"/>
              <a:t>:</a:t>
            </a:r>
            <a:endParaRPr lang="ru-RU" sz="1800" dirty="0" smtClean="0"/>
          </a:p>
          <a:p>
            <a:pPr lvl="0" fontAlgn="base"/>
            <a:r>
              <a:rPr lang="ru-RU" dirty="0" smtClean="0"/>
              <a:t>общеукрепляющее, </a:t>
            </a:r>
            <a:r>
              <a:rPr lang="ru-RU" dirty="0" err="1" smtClean="0"/>
              <a:t>общетонизирующее</a:t>
            </a:r>
            <a:r>
              <a:rPr lang="ru-RU" dirty="0" smtClean="0"/>
              <a:t> воздействия, повышение иммунитета в рамках общей подготовки к операции;</a:t>
            </a:r>
            <a:endParaRPr lang="ru-RU" sz="1800" dirty="0" smtClean="0"/>
          </a:p>
          <a:p>
            <a:pPr lvl="0" fontAlgn="base"/>
            <a:r>
              <a:rPr lang="ru-RU" dirty="0" smtClean="0"/>
              <a:t>улучшение функции важнейших систем организма (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дыхательной);</a:t>
            </a:r>
            <a:endParaRPr lang="ru-RU" sz="1800" dirty="0" smtClean="0"/>
          </a:p>
          <a:p>
            <a:pPr lvl="0" fontAlgn="base"/>
            <a:r>
              <a:rPr lang="ru-RU" dirty="0" smtClean="0"/>
              <a:t>подготовка операционного поля к хирургическому вмешательству:</a:t>
            </a:r>
            <a:endParaRPr lang="ru-RU" sz="1800" dirty="0" smtClean="0"/>
          </a:p>
          <a:p>
            <a:pPr lvl="1" fontAlgn="base"/>
            <a:r>
              <a:rPr lang="ru-RU" sz="2400" dirty="0" smtClean="0"/>
              <a:t>повышение эластичности кожи и мышц;</a:t>
            </a:r>
            <a:endParaRPr lang="ru-RU" sz="1800" dirty="0" smtClean="0"/>
          </a:p>
          <a:p>
            <a:pPr lvl="1" fontAlgn="base"/>
            <a:r>
              <a:rPr lang="ru-RU" sz="2400" dirty="0" smtClean="0"/>
              <a:t>улучшение </a:t>
            </a:r>
            <a:r>
              <a:rPr lang="ru-RU" sz="2400" dirty="0" err="1" smtClean="0"/>
              <a:t>крово</a:t>
            </a:r>
            <a:r>
              <a:rPr lang="ru-RU" sz="2400" dirty="0" smtClean="0"/>
              <a:t>- и </a:t>
            </a:r>
            <a:r>
              <a:rPr lang="ru-RU" sz="2400" dirty="0" err="1" smtClean="0"/>
              <a:t>лимфообращения</a:t>
            </a:r>
            <a:r>
              <a:rPr lang="ru-RU" sz="2400" dirty="0" smtClean="0"/>
              <a:t> в органах малого таза;</a:t>
            </a:r>
            <a:endParaRPr lang="ru-RU" sz="1800" dirty="0" smtClean="0"/>
          </a:p>
          <a:p>
            <a:pPr lvl="1" fontAlgn="base"/>
            <a:r>
              <a:rPr lang="ru-RU" sz="2400" dirty="0" smtClean="0"/>
              <a:t>уменьшение застойных явлений в малом тазу;</a:t>
            </a:r>
            <a:endParaRPr lang="ru-RU" sz="1800" dirty="0" smtClean="0"/>
          </a:p>
          <a:p>
            <a:pPr lvl="0" fontAlgn="base"/>
            <a:r>
              <a:rPr lang="ru-RU" dirty="0" smtClean="0"/>
              <a:t>улучшение периферического кровообращения, в основном в сосудах нижних конечностей (профилактика тромбофлебита);</a:t>
            </a:r>
            <a:endParaRPr lang="ru-RU" sz="1800" dirty="0" smtClean="0"/>
          </a:p>
          <a:p>
            <a:pPr lvl="0" fontAlgn="base"/>
            <a:r>
              <a:rPr lang="ru-RU" dirty="0" smtClean="0"/>
              <a:t>обучение упражнениям раннего послеоперационного периода и самообслуживанию, опорожнению мочевого пузыря и кишечника в положении лежа (при соблюдении постельного режима);</a:t>
            </a:r>
            <a:endParaRPr lang="ru-RU" sz="1800" dirty="0" smtClean="0"/>
          </a:p>
          <a:p>
            <a:pPr lvl="0" fontAlgn="base"/>
            <a:r>
              <a:rPr lang="ru-RU" dirty="0" smtClean="0"/>
              <a:t>обучение управляемому локализованному дыханию, безболезненному откашливанию, расслаблению;</a:t>
            </a:r>
            <a:endParaRPr lang="ru-RU" sz="1800" dirty="0" smtClean="0"/>
          </a:p>
          <a:p>
            <a:pPr lvl="0" fontAlgn="base"/>
            <a:r>
              <a:rPr lang="ru-RU" dirty="0" smtClean="0"/>
              <a:t>предупреждение запоров и задержки мочеиспускания;</a:t>
            </a:r>
            <a:endParaRPr lang="ru-RU" sz="1800" dirty="0" smtClean="0"/>
          </a:p>
          <a:p>
            <a:pPr lvl="0" fontAlgn="base"/>
            <a:r>
              <a:rPr lang="ru-RU" dirty="0" smtClean="0"/>
              <a:t>нормализация </a:t>
            </a:r>
            <a:r>
              <a:rPr lang="ru-RU" dirty="0" err="1" smtClean="0"/>
              <a:t>психоэмоциональной</a:t>
            </a:r>
            <a:r>
              <a:rPr lang="ru-RU" dirty="0" smtClean="0"/>
              <a:t> сферы.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 к назначению ЛФК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/>
          </a:bodyPr>
          <a:lstStyle/>
          <a:p>
            <a:pPr lvl="0" fontAlgn="base"/>
            <a:r>
              <a:rPr lang="ru-RU" dirty="0" smtClean="0"/>
              <a:t>тяжелое состояние больной;</a:t>
            </a:r>
          </a:p>
          <a:p>
            <a:pPr lvl="0" fontAlgn="base"/>
            <a:r>
              <a:rPr lang="ru-RU" dirty="0" smtClean="0"/>
              <a:t>острый гнойный или воспалительный процесс;</a:t>
            </a:r>
          </a:p>
          <a:p>
            <a:pPr lvl="0" fontAlgn="base"/>
            <a:r>
              <a:rPr lang="ru-RU" dirty="0" smtClean="0"/>
              <a:t>повышенная температура тела, выраженные явления интоксикации;</a:t>
            </a:r>
          </a:p>
          <a:p>
            <a:pPr lvl="0" fontAlgn="base"/>
            <a:r>
              <a:rPr lang="ru-RU" dirty="0" smtClean="0"/>
              <a:t>выраженный болевой синдром;</a:t>
            </a:r>
          </a:p>
          <a:p>
            <a:pPr lvl="0" fontAlgn="base"/>
            <a:r>
              <a:rPr lang="ru-RU" dirty="0" smtClean="0"/>
              <a:t>кровотечение или угроза кровотечения;</a:t>
            </a:r>
          </a:p>
          <a:p>
            <a:pPr lvl="0" fontAlgn="base"/>
            <a:r>
              <a:rPr lang="ru-RU" dirty="0" smtClean="0"/>
              <a:t>подвижная киста на ножке;</a:t>
            </a:r>
          </a:p>
          <a:p>
            <a:pPr lvl="0" fontAlgn="base"/>
            <a:r>
              <a:rPr lang="ru-RU" dirty="0" smtClean="0"/>
              <a:t>внематочная беременность;</a:t>
            </a:r>
          </a:p>
          <a:p>
            <a:pPr lvl="0" fontAlgn="base"/>
            <a:r>
              <a:rPr lang="ru-RU" dirty="0" smtClean="0"/>
              <a:t>злокачественные новообразования;</a:t>
            </a:r>
          </a:p>
          <a:p>
            <a:pPr lvl="0" fontAlgn="base"/>
            <a:r>
              <a:rPr lang="ru-RU" dirty="0" smtClean="0"/>
              <a:t>тромбофлебит.</a:t>
            </a:r>
          </a:p>
          <a:p>
            <a:pPr fontAlgn="base"/>
            <a:r>
              <a:rPr lang="ru-RU" dirty="0" smtClean="0"/>
              <a:t>Нормальная менструация не является противопоказанием к занятиям ЛГ.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медицинской реабилитации в гинекологии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58204" cy="557214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Лечебная физическая культура</a:t>
            </a:r>
          </a:p>
          <a:p>
            <a:pPr fontAlgn="base"/>
            <a:r>
              <a:rPr lang="ru-RU" sz="2900" b="1" dirty="0" smtClean="0">
                <a:solidFill>
                  <a:srgbClr val="FF0000"/>
                </a:solidFill>
              </a:rPr>
              <a:t>Показания для занятий ЛФК</a:t>
            </a:r>
            <a:r>
              <a:rPr lang="ru-RU" dirty="0" smtClean="0"/>
              <a:t> при гинекологических заболеваниях:</a:t>
            </a:r>
          </a:p>
          <a:p>
            <a:pPr lvl="0" fontAlgn="base"/>
            <a:r>
              <a:rPr lang="ru-RU" dirty="0" smtClean="0"/>
              <a:t>остаточные явления воспалительного процесса;</a:t>
            </a:r>
          </a:p>
          <a:p>
            <a:pPr lvl="0" fontAlgn="base"/>
            <a:r>
              <a:rPr lang="ru-RU" dirty="0" err="1" smtClean="0"/>
              <a:t>сальпингоофорит</a:t>
            </a:r>
            <a:r>
              <a:rPr lang="ru-RU" dirty="0" smtClean="0"/>
              <a:t> хронический;</a:t>
            </a:r>
          </a:p>
          <a:p>
            <a:pPr lvl="0" fontAlgn="base"/>
            <a:r>
              <a:rPr lang="ru-RU" dirty="0" smtClean="0"/>
              <a:t>неправильное положение матки, дисфункция яичников вследствие тазовых </a:t>
            </a:r>
            <a:r>
              <a:rPr lang="ru-RU" dirty="0" err="1" smtClean="0"/>
              <a:t>перитонеальных</a:t>
            </a:r>
            <a:r>
              <a:rPr lang="ru-RU" dirty="0" smtClean="0"/>
              <a:t> спаек после перенесенного воспалительного процесса или операции на матке и придатках;</a:t>
            </a:r>
          </a:p>
          <a:p>
            <a:pPr lvl="0" fontAlgn="base"/>
            <a:r>
              <a:rPr lang="ru-RU" dirty="0" smtClean="0"/>
              <a:t>генитальный инфантилизм, гипоплазия матки;</a:t>
            </a:r>
          </a:p>
          <a:p>
            <a:pPr lvl="0" fontAlgn="base"/>
            <a:r>
              <a:rPr lang="ru-RU" dirty="0" smtClean="0"/>
              <a:t>слабость мышц тазового дна;</a:t>
            </a:r>
          </a:p>
          <a:p>
            <a:pPr lvl="0" fontAlgn="base"/>
            <a:r>
              <a:rPr lang="ru-RU" dirty="0" smtClean="0"/>
              <a:t>недержание мочи при напряжении;</a:t>
            </a:r>
          </a:p>
          <a:p>
            <a:pPr lvl="0" fontAlgn="base"/>
            <a:r>
              <a:rPr lang="ru-RU" dirty="0" smtClean="0"/>
              <a:t>сопутствующие расстройства функции толстого кишечника и мочевого пузыря, болевые синдромы;</a:t>
            </a:r>
          </a:p>
          <a:p>
            <a:pPr lvl="0" fontAlgn="base"/>
            <a:r>
              <a:rPr lang="ru-RU" dirty="0" smtClean="0"/>
              <a:t>климактерические расстройства;</a:t>
            </a:r>
          </a:p>
          <a:p>
            <a:pPr lvl="0" fontAlgn="base"/>
            <a:r>
              <a:rPr lang="ru-RU" dirty="0" smtClean="0"/>
              <a:t>снижение физической работоспособности, обусловленное гиподинамией;</a:t>
            </a:r>
          </a:p>
          <a:p>
            <a:r>
              <a:rPr lang="ru-RU" dirty="0" smtClean="0"/>
              <a:t>реактивные </a:t>
            </a:r>
            <a:r>
              <a:rPr lang="ru-RU" dirty="0" err="1" smtClean="0"/>
              <a:t>неврозоподобные</a:t>
            </a:r>
            <a:r>
              <a:rPr lang="ru-RU" dirty="0" smtClean="0"/>
              <a:t> состояния.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/>
              <a:t>Средства и методы </a:t>
            </a:r>
            <a:r>
              <a:rPr lang="ru-RU" b="1" dirty="0" smtClean="0"/>
              <a:t>ЛФК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6000768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ЛГ включает простые общеукрепляющие и специальные физические упражнения для мелких и средних мышечных групп в сочетании с дыхательными динамического и статического характера. Выбор ИП зависит от характера заболевания:</a:t>
            </a:r>
          </a:p>
          <a:p>
            <a:pPr lvl="0" fontAlgn="base"/>
            <a:r>
              <a:rPr lang="ru-RU" dirty="0" smtClean="0"/>
              <a:t>при опущении и выпадении половых органов — ИП лежа на спине и стоя на четвереньках;</a:t>
            </a:r>
          </a:p>
          <a:p>
            <a:pPr lvl="0" fontAlgn="base"/>
            <a:r>
              <a:rPr lang="ru-RU" dirty="0" smtClean="0"/>
              <a:t>при опухолях — ИП лежа на спине.</a:t>
            </a:r>
          </a:p>
          <a:p>
            <a:pPr fontAlgn="base"/>
            <a:r>
              <a:rPr lang="ru-RU" dirty="0" smtClean="0"/>
              <a:t>Необходимо избегать ИП и упражнений, повышающих внутрибрюшное давление, особенно при подготовке к операциям по поводу опухолей. Исключают резкие движения и быструю смену ИП.</a:t>
            </a:r>
          </a:p>
          <a:p>
            <a:pPr fontAlgn="base"/>
            <a:r>
              <a:rPr lang="ru-RU" dirty="0" smtClean="0"/>
              <a:t>Особое внимание уделяют упражнениям, которые больные будут выполнять в раннем послеоперационном периоде:</a:t>
            </a:r>
          </a:p>
          <a:p>
            <a:pPr lvl="0" fontAlgn="base"/>
            <a:r>
              <a:rPr lang="ru-RU" dirty="0" smtClean="0"/>
              <a:t>безболезненное откашливание мелкими кашлевыми толчками с фиксацией области послеоперационной раны;</a:t>
            </a:r>
          </a:p>
          <a:p>
            <a:pPr lvl="0" fontAlgn="base"/>
            <a:r>
              <a:rPr lang="ru-RU" dirty="0" smtClean="0"/>
              <a:t>обучение правильному вставанию с постели с выключением мышц передней брюшной стенки.</a:t>
            </a:r>
          </a:p>
          <a:p>
            <a:pPr fontAlgn="base"/>
            <a:r>
              <a:rPr lang="ru-RU" dirty="0" smtClean="0"/>
              <a:t>Начинать занятия можно </a:t>
            </a:r>
            <a:r>
              <a:rPr lang="ru-RU" dirty="0" err="1" smtClean="0"/>
              <a:t>амбулаторно</a:t>
            </a:r>
            <a:r>
              <a:rPr lang="ru-RU" dirty="0" smtClean="0"/>
              <a:t> в женской консультации. Процедуру ЛГ проводят в умеренном темпе, возможно использование гимнастических предметов, продолжительность — 15–20 мин; используют групповой или </a:t>
            </a:r>
            <a:r>
              <a:rPr lang="ru-RU" dirty="0" err="1" smtClean="0"/>
              <a:t>малогрупповой</a:t>
            </a:r>
            <a:r>
              <a:rPr lang="ru-RU" dirty="0" smtClean="0"/>
              <a:t> метод в зависимости от состояния больной. Длительность курса определяют продолжительностью предоперационного периода.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308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Ранний послеоперационный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329642" cy="568815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Ранний послеоперационный период начинается с момента пробуждения больной после наркоза и продолжается 1–3 </a:t>
            </a:r>
            <a:r>
              <a:rPr lang="ru-RU" dirty="0" err="1" smtClean="0"/>
              <a:t>сут</a:t>
            </a:r>
            <a:r>
              <a:rPr lang="ru-RU" dirty="0" smtClean="0"/>
              <a:t> в зависимости от тяжести перенесенной операции.</a:t>
            </a:r>
          </a:p>
          <a:p>
            <a:pPr fontAlgn="base"/>
            <a:r>
              <a:rPr lang="ru-RU" b="1" dirty="0" smtClean="0"/>
              <a:t>Задачи ЛФК</a:t>
            </a:r>
            <a:r>
              <a:rPr lang="ru-RU" dirty="0" smtClean="0"/>
              <a:t>:</a:t>
            </a:r>
          </a:p>
          <a:p>
            <a:pPr lvl="0" fontAlgn="base"/>
            <a:r>
              <a:rPr lang="ru-RU" dirty="0" smtClean="0"/>
              <a:t>профилактика ранних послеоперационных осложнений (застойных явлений в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</a:t>
            </a:r>
            <a:r>
              <a:rPr lang="ru-RU" dirty="0" err="1" smtClean="0"/>
              <a:t>бронхолегочной</a:t>
            </a:r>
            <a:r>
              <a:rPr lang="ru-RU" dirty="0" smtClean="0"/>
              <a:t> системах, ателектазов, атонии кишечника и мочевого пузыря, нарушений реологических свойств крови — тромбозов и тромбоэмболий); профилактика тромбофлебита и послеоперационной гипостатической пневмонии;</a:t>
            </a:r>
          </a:p>
          <a:p>
            <a:pPr lvl="0" fontAlgn="base"/>
            <a:r>
              <a:rPr lang="ru-RU" dirty="0" smtClean="0"/>
              <a:t>улучшение периферического кровообращения;</a:t>
            </a:r>
          </a:p>
          <a:p>
            <a:pPr lvl="0" fontAlgn="base"/>
            <a:r>
              <a:rPr lang="ru-RU" dirty="0" smtClean="0"/>
              <a:t>улучшение </a:t>
            </a:r>
            <a:r>
              <a:rPr lang="ru-RU" dirty="0" err="1" smtClean="0"/>
              <a:t>крово</a:t>
            </a:r>
            <a:r>
              <a:rPr lang="ru-RU" dirty="0" smtClean="0"/>
              <a:t>- и </a:t>
            </a:r>
            <a:r>
              <a:rPr lang="ru-RU" dirty="0" err="1" smtClean="0"/>
              <a:t>лимфообращения</a:t>
            </a:r>
            <a:r>
              <a:rPr lang="ru-RU" dirty="0" smtClean="0"/>
              <a:t> в области послеоперационной раны, что способствует быстрейшей </a:t>
            </a:r>
            <a:r>
              <a:rPr lang="ru-RU" dirty="0" err="1" smtClean="0"/>
              <a:t>эпителизации</a:t>
            </a:r>
            <a:r>
              <a:rPr lang="ru-RU" dirty="0" smtClean="0"/>
              <a:t> и рубцеванию;</a:t>
            </a:r>
          </a:p>
          <a:p>
            <a:pPr lvl="0" fontAlgn="base"/>
            <a:r>
              <a:rPr lang="ru-RU" dirty="0" smtClean="0"/>
              <a:t>профилактика ортостатических нарушений;</a:t>
            </a:r>
          </a:p>
          <a:p>
            <a:pPr lvl="0" fontAlgn="base"/>
            <a:r>
              <a:rPr lang="ru-RU" dirty="0" smtClean="0"/>
              <a:t>ускорение выведения наркотических веществ из организма;</a:t>
            </a:r>
          </a:p>
          <a:p>
            <a:pPr lvl="0" fontAlgn="base"/>
            <a:r>
              <a:rPr lang="ru-RU" dirty="0" smtClean="0"/>
              <a:t>повышение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статуса.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Противопоказания к назначению ЛФК </a:t>
            </a:r>
            <a:r>
              <a:rPr lang="ru-RU" dirty="0" smtClean="0"/>
              <a:t>в послеоперационном периоде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угроза кровотечения (при перевязке крупных сосудов);</a:t>
            </a:r>
          </a:p>
          <a:p>
            <a:pPr lvl="0" fontAlgn="base"/>
            <a:r>
              <a:rPr lang="ru-RU" dirty="0" smtClean="0"/>
              <a:t>нарушения свертывающей системы крови, угроза тромбоза;</a:t>
            </a:r>
          </a:p>
          <a:p>
            <a:pPr lvl="0" fontAlgn="base"/>
            <a:r>
              <a:rPr lang="ru-RU" dirty="0" smtClean="0"/>
              <a:t>выраженная анемия, </a:t>
            </a:r>
            <a:r>
              <a:rPr lang="ru-RU" dirty="0" err="1" smtClean="0"/>
              <a:t>гиповолемия</a:t>
            </a:r>
            <a:r>
              <a:rPr lang="ru-RU" dirty="0" smtClean="0"/>
              <a:t> из-за потери большого количества крови во время операции;</a:t>
            </a:r>
          </a:p>
          <a:p>
            <a:pPr lvl="0" fontAlgn="base"/>
            <a:r>
              <a:rPr lang="ru-RU" dirty="0" smtClean="0"/>
              <a:t>нарастание явлений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недостаточности;</a:t>
            </a:r>
          </a:p>
          <a:p>
            <a:pPr lvl="0" fontAlgn="base"/>
            <a:r>
              <a:rPr lang="ru-RU" dirty="0" smtClean="0"/>
              <a:t>разлитой перитонит, </a:t>
            </a:r>
            <a:r>
              <a:rPr lang="ru-RU" dirty="0" err="1" smtClean="0"/>
              <a:t>септикопиемия</a:t>
            </a:r>
            <a:r>
              <a:rPr lang="ru-RU" dirty="0" smtClean="0"/>
              <a:t>;</a:t>
            </a:r>
          </a:p>
          <a:p>
            <a:pPr lvl="0" fontAlgn="base"/>
            <a:r>
              <a:rPr lang="ru-RU" dirty="0" smtClean="0"/>
              <a:t>острый тромбофлебит.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Средства и методы </a:t>
            </a:r>
            <a:r>
              <a:rPr lang="ru-RU" b="1" dirty="0" smtClean="0"/>
              <a:t>ЛФК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/>
              <a:t>ЛГ назначают в 1-е сутки после операции, </a:t>
            </a:r>
            <a:r>
              <a:rPr lang="ru-RU" dirty="0" smtClean="0"/>
              <a:t>уже через </a:t>
            </a:r>
            <a:r>
              <a:rPr lang="ru-RU" dirty="0" smtClean="0"/>
              <a:t>2–3 ч после пробуждения больной целесообразно выполнять статические дыхательные упражнения и повторять их каждый час. Для профилактики застойных явлений в легких и улучшения откашливания можно применить вибрационный массаж грудной клетки, заключающийся в энергичном растирании межреберных промежутков и поколачивании. Продолжительность процедуры — 3–5 мин. Эти же приемы можно использовать для активизации собственно дыхательной мускулатуры (диафрагмы и межреберных мышц).</a:t>
            </a:r>
          </a:p>
          <a:p>
            <a:pPr fontAlgn="base"/>
            <a:r>
              <a:rPr lang="ru-RU" dirty="0" smtClean="0"/>
              <a:t>В последующем в процедуру ЛГ включают:</a:t>
            </a:r>
          </a:p>
          <a:p>
            <a:pPr lvl="0" fontAlgn="base"/>
            <a:r>
              <a:rPr lang="ru-RU" dirty="0" smtClean="0"/>
              <a:t>динамические дыхательные упражнения, дыхательные упражнения с удлиненным выдохом, сопротивлением;</a:t>
            </a:r>
          </a:p>
          <a:p>
            <a:pPr lvl="0" fontAlgn="base"/>
            <a:r>
              <a:rPr lang="ru-RU" dirty="0" smtClean="0"/>
              <a:t>простые динамические общеукрепляющие упражнения для мелких и средних мышечных групп (многократные ритмичные движения стопами, сгибание ног в коленных суставах и др.);</a:t>
            </a:r>
          </a:p>
          <a:p>
            <a:pPr lvl="0" fontAlgn="base"/>
            <a:r>
              <a:rPr lang="ru-RU" dirty="0" smtClean="0"/>
              <a:t>несложные упражнения на координацию и упражнения для тренировки вестибулярного аппарата.</a:t>
            </a:r>
          </a:p>
          <a:p>
            <a:pPr fontAlgn="base"/>
            <a:r>
              <a:rPr lang="ru-RU" dirty="0" smtClean="0"/>
              <a:t>С целью профилактики </a:t>
            </a:r>
            <a:r>
              <a:rPr lang="ru-RU" dirty="0" err="1" smtClean="0"/>
              <a:t>тромбообразования</a:t>
            </a:r>
            <a:r>
              <a:rPr lang="ru-RU" dirty="0" smtClean="0"/>
              <a:t> рекомендовано </a:t>
            </a:r>
            <a:r>
              <a:rPr lang="ru-RU" dirty="0" err="1" smtClean="0"/>
              <a:t>бинтование</a:t>
            </a:r>
            <a:r>
              <a:rPr lang="ru-RU" dirty="0" smtClean="0"/>
              <a:t> нижних конечностей эластичным бинтом, что ускоряет кровоток по системе глубоких вен и препятствует стазу крови. Необходима ранняя активизация больной, находящейся на постельном режиме, — повороты, </a:t>
            </a:r>
            <a:r>
              <a:rPr lang="ru-RU" dirty="0" err="1" smtClean="0"/>
              <a:t>присаживания</a:t>
            </a:r>
            <a:r>
              <a:rPr lang="ru-RU" dirty="0" smtClean="0"/>
              <a:t>, вставания. Процедуру ЛГ проводят в ИП лежа на спине, темп — медленный, продолжительность — 10–15 мин, с паузами для отдыха и упражнениями на расслабление, индивидуально, 1–3 раза в день.</a:t>
            </a:r>
          </a:p>
          <a:p>
            <a:pPr fontAlgn="base"/>
            <a:r>
              <a:rPr lang="ru-RU" dirty="0" smtClean="0"/>
              <a:t>При остром тромбофлебите допустимы физические упражнения только для мышц верхнего плечевого пояса в сочетании с дыхательными упражнениями.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Поздний послеоперационный </a:t>
            </a:r>
            <a:r>
              <a:rPr lang="ru-RU" b="1" dirty="0" smtClean="0"/>
              <a:t>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Задачи ЛФК</a:t>
            </a:r>
            <a:r>
              <a:rPr lang="ru-RU" dirty="0" smtClean="0"/>
              <a:t>:</a:t>
            </a:r>
          </a:p>
          <a:p>
            <a:pPr lvl="0" fontAlgn="base"/>
            <a:r>
              <a:rPr lang="ru-RU" dirty="0" smtClean="0"/>
              <a:t>профилактика спаечного процесса, рецидива заболевания;</a:t>
            </a:r>
          </a:p>
          <a:p>
            <a:pPr lvl="0" fontAlgn="base"/>
            <a:r>
              <a:rPr lang="ru-RU" dirty="0" smtClean="0"/>
              <a:t>укрепление мышц передней брюшной стенки, тазового дна;</a:t>
            </a:r>
          </a:p>
          <a:p>
            <a:pPr lvl="0" fontAlgn="base"/>
            <a:r>
              <a:rPr lang="ru-RU" dirty="0" smtClean="0"/>
              <a:t>восстановление функции органа (при органосохраняющих операциях);</a:t>
            </a:r>
          </a:p>
          <a:p>
            <a:pPr lvl="0" fontAlgn="base"/>
            <a:r>
              <a:rPr lang="ru-RU" dirty="0" smtClean="0"/>
              <a:t>общеукрепляющее воздействие, повышение физической работоспособности, адаптация к социальным условиям.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Средства и методы ЛФК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После снятия швов больные могут заниматься в гимнастическом зале. Используют разнообразные ИП, рекомендована дозированная ходьба в среднем темпе, можно применять гимнастические предметы, </a:t>
            </a:r>
            <a:r>
              <a:rPr lang="ru-RU" dirty="0" err="1" smtClean="0"/>
              <a:t>медболы</a:t>
            </a:r>
            <a:r>
              <a:rPr lang="ru-RU" dirty="0" smtClean="0"/>
              <a:t>, эспандеры. Хорошо зарекомендовала себя методика ЛГ с использованием специальных гимнастических мячей («</a:t>
            </a:r>
            <a:r>
              <a:rPr lang="ru-RU" dirty="0" err="1" smtClean="0"/>
              <a:t>Fit-ball</a:t>
            </a:r>
            <a:r>
              <a:rPr lang="ru-RU" dirty="0" smtClean="0"/>
              <a:t>»). Процедуру ЛГ проводят </a:t>
            </a:r>
            <a:r>
              <a:rPr lang="ru-RU" dirty="0" err="1" smtClean="0"/>
              <a:t>малогрупповым</a:t>
            </a:r>
            <a:r>
              <a:rPr lang="ru-RU" dirty="0" smtClean="0"/>
              <a:t> и групповым методом, продолжительность занятия — 30–40 мин.</a:t>
            </a:r>
          </a:p>
          <a:p>
            <a:pPr fontAlgn="base"/>
            <a:r>
              <a:rPr lang="ru-RU" dirty="0" smtClean="0"/>
              <a:t>После выписки из стационара желательно продолжить ЛФК в условиях поликлиники (женской консультации) для достижения стойкого клинического и функционального эффекта в течение не менее 4–6 мес.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Физические факторы</a:t>
            </a:r>
            <a:r>
              <a:rPr lang="ru-RU" sz="2400" dirty="0" smtClean="0"/>
              <a:t> — одни из основных в комплексном восстановительном лечении больных после гинекологических операций.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Противопоказания</a:t>
            </a:r>
            <a:r>
              <a:rPr lang="ru-RU" dirty="0" smtClean="0"/>
              <a:t>: злокачественные </a:t>
            </a:r>
            <a:r>
              <a:rPr lang="ru-RU" dirty="0" smtClean="0"/>
              <a:t>новообразования, подозрение на </a:t>
            </a:r>
            <a:r>
              <a:rPr lang="ru-RU" dirty="0" err="1" smtClean="0"/>
              <a:t>малигнезацию</a:t>
            </a:r>
            <a:r>
              <a:rPr lang="ru-RU" dirty="0" smtClean="0"/>
              <a:t>, пролиферирующая </a:t>
            </a:r>
            <a:r>
              <a:rPr lang="ru-RU" dirty="0" err="1" smtClean="0"/>
              <a:t>муцинозная</a:t>
            </a:r>
            <a:r>
              <a:rPr lang="ru-RU" dirty="0" smtClean="0"/>
              <a:t> или серозная </a:t>
            </a:r>
            <a:r>
              <a:rPr lang="ru-RU" dirty="0" err="1" smtClean="0"/>
              <a:t>кистома</a:t>
            </a:r>
            <a:r>
              <a:rPr lang="ru-RU" dirty="0" smtClean="0"/>
              <a:t>. В остальных клинических случаях восстановительная физиотерапия необходима всем женщинам, особенно входящим в группу высокого риска возникновения послеоперационных осложнений вследствие обширного спаечного процесса в малом тазу и брюшной полости (</a:t>
            </a:r>
            <a:r>
              <a:rPr lang="ru-RU" dirty="0" err="1" smtClean="0"/>
              <a:t>Адамян</a:t>
            </a:r>
            <a:r>
              <a:rPr lang="ru-RU" dirty="0" smtClean="0"/>
              <a:t> Л.В.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Выделяют </a:t>
            </a:r>
            <a:r>
              <a:rPr lang="ru-RU" b="1" dirty="0" smtClean="0"/>
              <a:t>три этапа послеоперационной восстановительной физиотерапии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643998" cy="535782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/>
              <a:t>Начальный этап</a:t>
            </a:r>
            <a:r>
              <a:rPr lang="ru-RU" dirty="0" smtClean="0"/>
              <a:t> (10–14 дней после хирургического вмешательства).</a:t>
            </a:r>
          </a:p>
          <a:p>
            <a:pPr fontAlgn="base"/>
            <a:r>
              <a:rPr lang="ru-RU" dirty="0" smtClean="0"/>
              <a:t>Задачи:</a:t>
            </a:r>
          </a:p>
          <a:p>
            <a:pPr fontAlgn="base"/>
            <a:r>
              <a:rPr lang="ru-RU" dirty="0" smtClean="0"/>
              <a:t>♢ предупреждение осложнений в послеоперационной ране;</a:t>
            </a:r>
          </a:p>
          <a:p>
            <a:pPr fontAlgn="base"/>
            <a:r>
              <a:rPr lang="ru-RU" dirty="0" smtClean="0"/>
              <a:t>♢ противоболевое и </a:t>
            </a:r>
            <a:r>
              <a:rPr lang="ru-RU" dirty="0" err="1" smtClean="0"/>
              <a:t>дегидратационное</a:t>
            </a:r>
            <a:r>
              <a:rPr lang="ru-RU" dirty="0" smtClean="0"/>
              <a:t> воздействие;</a:t>
            </a:r>
          </a:p>
          <a:p>
            <a:pPr fontAlgn="base"/>
            <a:r>
              <a:rPr lang="ru-RU" dirty="0" smtClean="0"/>
              <a:t>♢ локальный </a:t>
            </a:r>
            <a:r>
              <a:rPr lang="ru-RU" dirty="0" err="1" smtClean="0"/>
              <a:t>трофотропный</a:t>
            </a:r>
            <a:r>
              <a:rPr lang="ru-RU" dirty="0" smtClean="0"/>
              <a:t> эффект.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400" dirty="0" smtClean="0"/>
              <a:t>Оптимальное время начала процедур физиотерапевтического лечения — уже через 3–4 ч после хирургического вмешательства (что совпадает с первым периодом течения раневого процесса — фазой воспаления). Это относится и к операциям с использованием лазера и полимерных клеев. Предпочтение отдают переменному магнитному полю низкой частоты и электростатическому полю низкой частоты, показана традиционно УВЧ-терапия. С целью </a:t>
            </a:r>
            <a:r>
              <a:rPr lang="ru-RU" sz="2400" dirty="0" err="1" smtClean="0"/>
              <a:t>гипосенсибилизирующего</a:t>
            </a:r>
            <a:r>
              <a:rPr lang="ru-RU" sz="2400" dirty="0" smtClean="0"/>
              <a:t> эффекта целесообразна </a:t>
            </a:r>
            <a:r>
              <a:rPr lang="ru-RU" sz="2400" dirty="0" err="1" smtClean="0"/>
              <a:t>СВЧ-терапия</a:t>
            </a:r>
            <a:r>
              <a:rPr lang="ru-RU" sz="2400" dirty="0" smtClean="0"/>
              <a:t> дециметровыми волнами. Широко используют </a:t>
            </a:r>
            <a:r>
              <a:rPr lang="ru-RU" sz="2400" dirty="0" err="1" smtClean="0"/>
              <a:t>низкоинтенсивное</a:t>
            </a:r>
            <a:r>
              <a:rPr lang="ru-RU" sz="2400" dirty="0" smtClean="0"/>
              <a:t> лазерное излучение на область послеоперационного шва для более быстрого и стойкого устранения боли у больных с </a:t>
            </a:r>
            <a:r>
              <a:rPr lang="ru-RU" sz="2400" dirty="0" err="1" smtClean="0"/>
              <a:t>экстрагенитальными</a:t>
            </a:r>
            <a:r>
              <a:rPr lang="ru-RU" sz="2400" dirty="0" smtClean="0"/>
              <a:t> очагами хронической инфекции.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72452" cy="597391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 smtClean="0"/>
              <a:t>Второй этап</a:t>
            </a:r>
            <a:r>
              <a:rPr lang="ru-RU" dirty="0" smtClean="0"/>
              <a:t> восстановительной терапии (3–5 </a:t>
            </a:r>
            <a:r>
              <a:rPr lang="ru-RU" dirty="0" err="1" smtClean="0"/>
              <a:t>мес</a:t>
            </a:r>
            <a:r>
              <a:rPr lang="ru-RU" dirty="0" smtClean="0"/>
              <a:t> после операции).</a:t>
            </a:r>
          </a:p>
          <a:p>
            <a:pPr fontAlgn="base"/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♢ реализация </a:t>
            </a:r>
            <a:r>
              <a:rPr lang="ru-RU" dirty="0" err="1" smtClean="0"/>
              <a:t>дефиброзирующего</a:t>
            </a:r>
            <a:r>
              <a:rPr lang="ru-RU" dirty="0" smtClean="0"/>
              <a:t> эффекта;</a:t>
            </a:r>
          </a:p>
          <a:p>
            <a:pPr marL="274320" lvl="1" fontAlgn="base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dirty="0" smtClean="0"/>
              <a:t>♢ нормализация гормональной активности яичников, функционального состояния маточных труб</a:t>
            </a:r>
            <a:r>
              <a:rPr lang="ru-RU" dirty="0" smtClean="0"/>
              <a:t>.</a:t>
            </a:r>
            <a:r>
              <a:rPr lang="ru-RU" sz="2400" dirty="0" smtClean="0"/>
              <a:t> Метод выбора — сочетанный электрофорез йода и цинка, который обусловлен </a:t>
            </a:r>
            <a:r>
              <a:rPr lang="ru-RU" sz="2400" dirty="0" err="1" smtClean="0"/>
              <a:t>дефиброзирующим</a:t>
            </a:r>
            <a:r>
              <a:rPr lang="ru-RU" sz="2400" dirty="0" smtClean="0"/>
              <a:t> действием и поддержанием соотношения эстрогены/прогестерон. При </a:t>
            </a:r>
            <a:r>
              <a:rPr lang="ru-RU" sz="2400" dirty="0" err="1" smtClean="0"/>
              <a:t>гиперандрогении</a:t>
            </a:r>
            <a:r>
              <a:rPr lang="ru-RU" sz="2400" dirty="0" smtClean="0"/>
              <a:t> — сочетанный электрофорез йода и салициловой кислоты. Электрофорез проводят не гальваническим, а синусоидальным модулированным током, осуществляя 20–25 воздействий. При хорошей переносимости необходимо повторить курс после 2-месячного перерыва.</a:t>
            </a:r>
            <a:endParaRPr lang="ru-RU" sz="1800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43985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Третий этап</a:t>
            </a:r>
            <a:r>
              <a:rPr lang="ru-RU" sz="2400" dirty="0" smtClean="0">
                <a:solidFill>
                  <a:schemeClr val="tx1"/>
                </a:solidFill>
              </a:rPr>
              <a:t> завершается к 8–10-му месяцу после операции.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Задачи: оптимизация центральной регуляции и трофических процессов в органах малого таза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500306"/>
            <a:ext cx="7467600" cy="3614750"/>
          </a:xfrm>
        </p:spPr>
        <p:txBody>
          <a:bodyPr/>
          <a:lstStyle/>
          <a:p>
            <a:pPr lvl="0" fontAlgn="base"/>
            <a:r>
              <a:rPr lang="ru-RU" dirty="0" smtClean="0"/>
              <a:t>Наиболее эффективна </a:t>
            </a:r>
            <a:r>
              <a:rPr lang="ru-RU" dirty="0" err="1" smtClean="0"/>
              <a:t>электротранквилизация</a:t>
            </a:r>
            <a:r>
              <a:rPr lang="ru-RU" dirty="0" smtClean="0"/>
              <a:t>. Менее </a:t>
            </a:r>
            <a:r>
              <a:rPr lang="ru-RU" sz="2400" dirty="0" smtClean="0"/>
              <a:t>эффективна </a:t>
            </a:r>
            <a:r>
              <a:rPr lang="ru-RU" sz="2400" dirty="0" smtClean="0"/>
              <a:t>гальванизация шейно-лицевой зоны по </a:t>
            </a:r>
            <a:r>
              <a:rPr lang="ru-RU" sz="2400" dirty="0" err="1" smtClean="0"/>
              <a:t>Келлату</a:t>
            </a:r>
            <a:r>
              <a:rPr lang="ru-RU" sz="2400" dirty="0" smtClean="0"/>
              <a:t>, положительно влияющая на мозговое кровообращение (устранение </a:t>
            </a:r>
            <a:r>
              <a:rPr lang="ru-RU" sz="2400" dirty="0" err="1" smtClean="0"/>
              <a:t>вегетососудистых</a:t>
            </a:r>
            <a:r>
              <a:rPr lang="ru-RU" sz="2400" dirty="0" smtClean="0"/>
              <a:t> проявлений). Широко используют </a:t>
            </a:r>
            <a:r>
              <a:rPr lang="ru-RU" sz="2400" dirty="0" err="1" smtClean="0"/>
              <a:t>гидро</a:t>
            </a:r>
            <a:r>
              <a:rPr lang="ru-RU" sz="2400" dirty="0" smtClean="0"/>
              <a:t>- и бальнеотерапию (ароматические ванны, души и др.), которые оказывают седативный эффект.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Противопоказания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6400816" cy="5616720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острые и </a:t>
            </a:r>
            <a:r>
              <a:rPr lang="ru-RU" dirty="0" err="1" smtClean="0"/>
              <a:t>подострые</a:t>
            </a:r>
            <a:r>
              <a:rPr lang="ru-RU" dirty="0" smtClean="0"/>
              <a:t> заболевания женских половых органов;</a:t>
            </a:r>
          </a:p>
          <a:p>
            <a:pPr lvl="0" fontAlgn="base"/>
            <a:r>
              <a:rPr lang="ru-RU" dirty="0" smtClean="0"/>
              <a:t>обострение хронического воспаления с повышением температуры тела, увеличением СОЭ, признаками раздражения брюшины;</a:t>
            </a:r>
          </a:p>
          <a:p>
            <a:pPr fontAlgn="base"/>
            <a:r>
              <a:rPr lang="ru-RU" dirty="0" smtClean="0"/>
              <a:t>злокачественные новообразования </a:t>
            </a:r>
          </a:p>
          <a:p>
            <a:pPr fontAlgn="base"/>
            <a:r>
              <a:rPr lang="ru-RU" dirty="0" smtClean="0"/>
              <a:t>органов малого таза и брюшной полости;</a:t>
            </a:r>
          </a:p>
          <a:p>
            <a:pPr fontAlgn="base"/>
            <a:r>
              <a:rPr lang="ru-RU" dirty="0" err="1" smtClean="0"/>
              <a:t>осумкованные</a:t>
            </a:r>
            <a:r>
              <a:rPr lang="ru-RU" dirty="0" smtClean="0"/>
              <a:t> гнойные процессы до вскрытия гнойного очага и создания хорошего оттока;</a:t>
            </a:r>
          </a:p>
          <a:p>
            <a:pPr fontAlgn="base"/>
            <a:r>
              <a:rPr lang="ru-RU" dirty="0" err="1" smtClean="0"/>
              <a:t>сактосальпинкс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маточные кровотечения;</a:t>
            </a:r>
          </a:p>
          <a:p>
            <a:pPr fontAlgn="base"/>
            <a:r>
              <a:rPr lang="ru-RU" dirty="0" err="1" smtClean="0"/>
              <a:t>пузырно-кишечно-влагалищные</a:t>
            </a:r>
            <a:r>
              <a:rPr lang="ru-RU" dirty="0" smtClean="0"/>
              <a:t> свищи.</a:t>
            </a:r>
          </a:p>
          <a:p>
            <a:endParaRPr lang="ru-RU" dirty="0"/>
          </a:p>
        </p:txBody>
      </p:sp>
      <p:pic>
        <p:nvPicPr>
          <p:cNvPr id="4" name="Picture 2" descr="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214554"/>
            <a:ext cx="2880320" cy="3012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15328" cy="590247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Важный компонент терапии после гинекологических операций — </a:t>
            </a:r>
            <a:r>
              <a:rPr lang="ru-RU" b="1" dirty="0" smtClean="0"/>
              <a:t>диетическое</a:t>
            </a:r>
            <a:r>
              <a:rPr lang="ru-RU" dirty="0" smtClean="0"/>
              <a:t> </a:t>
            </a:r>
            <a:r>
              <a:rPr lang="ru-RU" b="1" dirty="0" smtClean="0"/>
              <a:t>питание</a:t>
            </a:r>
            <a:r>
              <a:rPr lang="ru-RU" dirty="0" smtClean="0"/>
              <a:t>. В течение первых трех суток желательно химическое, механическое и термическое </a:t>
            </a:r>
            <a:r>
              <a:rPr lang="ru-RU" dirty="0" err="1" smtClean="0"/>
              <a:t>щажение</a:t>
            </a:r>
            <a:r>
              <a:rPr lang="ru-RU" dirty="0" smtClean="0"/>
              <a:t> ЖКТ — максимальное при постельном и более умеренное при полупостельном режиме.</a:t>
            </a:r>
          </a:p>
          <a:p>
            <a:pPr fontAlgn="base"/>
            <a:r>
              <a:rPr lang="ru-RU" dirty="0" smtClean="0"/>
              <a:t>При постельном двигательном режиме рацион характеризуется пониженной энергетической ценностью за счет углеводов, в небольшой степени — белков и жиров; пища — полужидкая и жидкая; исключают очень горячие и холодные блюда, а также продукты, возбуждающие секрецию желудка (диета № 1а).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Физиологические изменения в организме женщины при беременности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Беременность</a:t>
            </a:r>
            <a:r>
              <a:rPr lang="ru-RU" dirty="0" smtClean="0"/>
              <a:t> — это физиологическое состояние, во время которого в организме женщины происходят различные изменения, которые не выражают какое-то болезненное состояние, генетически запрограммированы и носят адаптационный характер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Беременность женщины условно разделяют на «триместры» (периоды по три месяца). </a:t>
            </a:r>
            <a:endParaRPr lang="ru-RU" dirty="0" smtClean="0"/>
          </a:p>
          <a:p>
            <a:r>
              <a:rPr lang="ru-RU" dirty="0" smtClean="0"/>
              <a:t>1-й </a:t>
            </a:r>
            <a:r>
              <a:rPr lang="ru-RU" dirty="0" smtClean="0"/>
              <a:t>триместр называется ранним фетальным, длится до 12-й недели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2-й триместр — </a:t>
            </a:r>
            <a:r>
              <a:rPr lang="ru-RU" dirty="0" err="1" smtClean="0"/>
              <a:t>средне-фетальный</a:t>
            </a:r>
            <a:r>
              <a:rPr lang="ru-RU" dirty="0" smtClean="0"/>
              <a:t>, продол­жается от 13-й до 27-й недели, </a:t>
            </a:r>
            <a:endParaRPr lang="ru-RU" dirty="0" smtClean="0"/>
          </a:p>
          <a:p>
            <a:r>
              <a:rPr lang="ru-RU" dirty="0" smtClean="0"/>
              <a:t>3-й </a:t>
            </a:r>
            <a:r>
              <a:rPr lang="ru-RU" dirty="0" smtClean="0"/>
              <a:t>триместр — плодовый, начиная с 28-й недели и до конца срока </a:t>
            </a:r>
            <a:r>
              <a:rPr lang="ru-RU" dirty="0" smtClean="0"/>
              <a:t>беременности.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Цель подготовки</a:t>
            </a:r>
            <a:r>
              <a:rPr lang="ru-RU" sz="2000" dirty="0" smtClean="0">
                <a:solidFill>
                  <a:schemeClr val="tx1"/>
                </a:solidFill>
              </a:rPr>
              <a:t> женщин к родам — содействовать благоприятному течению беременности и родов и полноценному внутриутробному развитию плода.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Основными задачами подготовки являются:</a:t>
            </a:r>
          </a:p>
          <a:p>
            <a:pPr lvl="0" fontAlgn="base"/>
            <a:r>
              <a:rPr lang="ru-RU" dirty="0" smtClean="0"/>
              <a:t>укрепление здоровья, закаливание и совершенствование физического развития беременной; содействие слаженному функционированию всех органов и систем организма;</a:t>
            </a:r>
          </a:p>
          <a:p>
            <a:pPr lvl="0" fontAlgn="base"/>
            <a:r>
              <a:rPr lang="ru-RU" dirty="0" smtClean="0"/>
              <a:t>создание у беременной благоприятного эмоционального фона и уверенности в благополучном течении и исходе беремен­ности;</a:t>
            </a:r>
          </a:p>
          <a:p>
            <a:pPr lvl="0" fontAlgn="base"/>
            <a:r>
              <a:rPr lang="ru-RU" dirty="0" smtClean="0"/>
              <a:t>формирование сознательного отношения к беременности и предстоящим родам, двигательных навыков, моральных и во­левых качеств, необходимых для надлежащего поведения в общих предродовых палатах и родильном зале.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25966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Одним из основных </a:t>
            </a:r>
            <a:r>
              <a:rPr lang="ru-RU" dirty="0" err="1" smtClean="0"/>
              <a:t>немедикаментозных</a:t>
            </a:r>
            <a:r>
              <a:rPr lang="ru-RU" dirty="0" smtClean="0"/>
              <a:t> методов обезболивания родов является </a:t>
            </a:r>
            <a:r>
              <a:rPr lang="ru-RU" dirty="0" err="1" smtClean="0"/>
              <a:t>физиопсихопрофилактическая</a:t>
            </a:r>
            <a:r>
              <a:rPr lang="ru-RU" dirty="0" smtClean="0"/>
              <a:t> подготовка беременной к родам — система мероприятий, направленных на устранение отрицательных эмоций, воспитание положительных условно-рефлекторных связей, снятие у беременной страха перед родами и родовыми болями, привлечение ее к активному участию в акте родов. Включает следующие компоненты:</a:t>
            </a:r>
          </a:p>
          <a:p>
            <a:pPr fontAlgn="base"/>
            <a:r>
              <a:rPr lang="ru-RU" dirty="0" smtClean="0"/>
              <a:t>1. регламентация режима дня и двигательного режима;</a:t>
            </a:r>
          </a:p>
          <a:p>
            <a:pPr fontAlgn="base"/>
            <a:r>
              <a:rPr lang="ru-RU" dirty="0" smtClean="0"/>
              <a:t>2. формирование специальных навыков личной гигиены;</a:t>
            </a:r>
          </a:p>
          <a:p>
            <a:pPr fontAlgn="base"/>
            <a:r>
              <a:rPr lang="ru-RU" dirty="0" smtClean="0"/>
              <a:t>3. сообщение знаний о течении беременности и родов, о внутриутробном развитии плода;</a:t>
            </a:r>
          </a:p>
          <a:p>
            <a:pPr fontAlgn="base"/>
            <a:r>
              <a:rPr lang="ru-RU" dirty="0" smtClean="0"/>
              <a:t>4. занятия специальной гимнастикой и (до 36 </a:t>
            </a:r>
            <a:r>
              <a:rPr lang="ru-RU" dirty="0" err="1" smtClean="0"/>
              <a:t>нед</a:t>
            </a:r>
            <a:r>
              <a:rPr lang="ru-RU" dirty="0" smtClean="0"/>
              <a:t> беременности) элементами некоторых видов спорта (например, прогулки на лыжах, катание на коньках, плавание).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 по режиму дня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Здоровый сон</a:t>
            </a:r>
            <a:r>
              <a:rPr lang="ru-RU" b="1" dirty="0" smtClean="0"/>
              <a:t>.</a:t>
            </a:r>
            <a:r>
              <a:rPr lang="ru-RU" b="1" dirty="0" smtClean="0"/>
              <a:t> Музыкотерапия</a:t>
            </a:r>
            <a:r>
              <a:rPr lang="ru-RU" dirty="0" smtClean="0"/>
              <a:t> полезна во время беременности для матери и ребенка. Пользу приносит прослушивание (громкость — комфортная для слуха — не громко!) </a:t>
            </a:r>
            <a:r>
              <a:rPr lang="ru-RU" b="1" i="1" dirty="0" smtClean="0"/>
              <a:t>только классической </a:t>
            </a:r>
            <a:r>
              <a:rPr lang="ru-RU" b="1" i="1" dirty="0" smtClean="0"/>
              <a:t>музыки. Питание. </a:t>
            </a:r>
            <a:r>
              <a:rPr lang="ru-RU" b="1" dirty="0" smtClean="0"/>
              <a:t>Водные процедуры.</a:t>
            </a:r>
            <a:r>
              <a:rPr lang="ru-RU" dirty="0" smtClean="0"/>
              <a:t> Прохладный душ поможет проснуться и взбодриться. Рекомендуют купаться 2 раза в день, утром и перед сном. Горячую ванну и посещение бани придется отложить на некоторое время, так как это может спровоцировать выкидыш</a:t>
            </a:r>
            <a:r>
              <a:rPr lang="ru-RU" dirty="0" smtClean="0"/>
              <a:t>.</a:t>
            </a:r>
            <a:r>
              <a:rPr lang="ru-RU" b="1" dirty="0" smtClean="0"/>
              <a:t> Пребывание на свежем </a:t>
            </a:r>
            <a:r>
              <a:rPr lang="ru-RU" b="1" dirty="0" smtClean="0"/>
              <a:t>воздухе.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643570" y="1600200"/>
            <a:ext cx="3071834" cy="45720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s://www.studentlibrary.ru/cgi-bin/mb4x?usr_data=gd-image(doc,ISBN9785970471852-0005,img175.png,-1,,00000000,)&amp;hide_Cookie=y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00438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 по режиму </a:t>
            </a:r>
            <a:r>
              <a:rPr lang="ru-RU" b="1" dirty="0" smtClean="0"/>
              <a:t>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УФО</a:t>
            </a:r>
            <a:r>
              <a:rPr lang="ru-RU" dirty="0" smtClean="0"/>
              <a:t> повышает функциональное состояние нервной системы и эндокринных желез, увеличивает защитные силы организма. Методика проведения:</a:t>
            </a:r>
          </a:p>
          <a:p>
            <a:pPr lvl="0" fontAlgn="base"/>
            <a:r>
              <a:rPr lang="ru-RU" dirty="0" smtClean="0"/>
              <a:t>до 16 </a:t>
            </a:r>
            <a:r>
              <a:rPr lang="ru-RU" dirty="0" err="1" smtClean="0"/>
              <a:t>нед</a:t>
            </a:r>
            <a:r>
              <a:rPr lang="ru-RU" dirty="0" smtClean="0"/>
              <a:t> беременности проводят 10 сеансов облучения интенсивностью 0,25–1,25 биодозы;</a:t>
            </a:r>
          </a:p>
          <a:p>
            <a:pPr lvl="0" fontAlgn="base"/>
            <a:r>
              <a:rPr lang="ru-RU" dirty="0" smtClean="0"/>
              <a:t>при сроке 17–31 </a:t>
            </a:r>
            <a:r>
              <a:rPr lang="ru-RU" dirty="0" err="1" smtClean="0"/>
              <a:t>нед</a:t>
            </a:r>
            <a:r>
              <a:rPr lang="ru-RU" dirty="0" smtClean="0"/>
              <a:t> — 10 сеансов интенсивностью 1,25–1,5 биодозы;</a:t>
            </a:r>
          </a:p>
          <a:p>
            <a:pPr lvl="0" fontAlgn="base"/>
            <a:r>
              <a:rPr lang="ru-RU" dirty="0" smtClean="0"/>
              <a:t>в сроки 32–40 </a:t>
            </a:r>
            <a:r>
              <a:rPr lang="ru-RU" dirty="0" err="1" smtClean="0"/>
              <a:t>нед</a:t>
            </a:r>
            <a:r>
              <a:rPr lang="ru-RU" dirty="0" smtClean="0"/>
              <a:t> — 20 сеансов интенсивностью 1,5–2,5 биодозы.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Методика проведения занятий лечебной гимнастикой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86766" cy="5786454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1. Научить беременную женщину владеть своим дыханием, что необходимо для правильного ведения родов, т.к. умение задерживать дыхание по сигналу акушера не только облегчает протекание родового акта, но и является профилактикой возможных разрывов промежности;</a:t>
            </a:r>
          </a:p>
          <a:p>
            <a:pPr fontAlgn="base"/>
            <a:r>
              <a:rPr lang="ru-RU" dirty="0" smtClean="0"/>
              <a:t>активизация дыхательной функции улучшает окислительные процессы организма, что благотворно влияет на развитие плода.</a:t>
            </a:r>
          </a:p>
          <a:p>
            <a:pPr fontAlgn="base"/>
            <a:r>
              <a:rPr lang="ru-RU" dirty="0" smtClean="0"/>
              <a:t>2. Укрепить мышцы брюшного пресса, что необходимо не только для благоприятного протекания родового акта, но и для предупреждения послеродовых осложнений, к которым относятся провисание брюшной стенки и опущение внутренних органов.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86808" cy="614366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3. Укрепить и сделать более эластичными мышцы тазового дна в целях предупреждения возникновения нарушений целости тазового дна, что в дальнейшем может создать условия для опущения, а иногда и выпадения внутренних половых органов. Поэтому в методику занятий следует включать упражнения как для развития мышц тазового дна, так и для увеличения эластичности их, что достигается упражнениями на растяжение, связанными с увеличением подвижности в тазобедренных суставах (например, высокое поднимание ног во все стороны, </a:t>
            </a:r>
            <a:r>
              <a:rPr lang="ru-RU" dirty="0" err="1" smtClean="0"/>
              <a:t>полушпагат</a:t>
            </a:r>
            <a:r>
              <a:rPr lang="ru-RU" dirty="0" smtClean="0"/>
              <a:t>, выпады и т.д.).</a:t>
            </a:r>
          </a:p>
          <a:p>
            <a:pPr fontAlgn="base"/>
            <a:r>
              <a:rPr lang="ru-RU" dirty="0" smtClean="0"/>
              <a:t>4. Увеличить подвижность крестцово-подвздошных сочленений и тазобедренных суставов, что помогает проведению родового акта.</a:t>
            </a:r>
          </a:p>
          <a:p>
            <a:pPr fontAlgn="base"/>
            <a:r>
              <a:rPr lang="ru-RU" dirty="0" smtClean="0"/>
              <a:t>5. Обеспечить общее укрепление всей мускулатуры тела, особенно</a:t>
            </a:r>
          </a:p>
          <a:p>
            <a:pPr fontAlgn="base"/>
            <a:r>
              <a:rPr lang="ru-RU" dirty="0" smtClean="0"/>
              <a:t>мышц спины, которые несут повышенную нагрузку во время беременности в связи со смещением центра тяжести, а также мышц стопы в связи с возможным уплощением стопы во время беременности.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err="1" smtClean="0"/>
              <a:t>Аквааэробика</a:t>
            </a:r>
            <a:r>
              <a:rPr lang="ru-RU" b="1" i="1" dirty="0" smtClean="0"/>
              <a:t> для беременных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err="1" smtClean="0"/>
              <a:t>Кинезиотейпирование</a:t>
            </a:r>
            <a:endParaRPr lang="ru-RU" b="1" dirty="0" smtClean="0"/>
          </a:p>
          <a:p>
            <a:r>
              <a:rPr lang="ru-RU" b="1" dirty="0" smtClean="0"/>
              <a:t>Массаж в период беременности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Родовая деятельность протекает у всех женщин по-разному, но основные периоды родов четко выделяются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1-й период — </a:t>
            </a:r>
            <a:r>
              <a:rPr lang="ru-RU" dirty="0" err="1" smtClean="0"/>
              <a:t>период</a:t>
            </a:r>
            <a:r>
              <a:rPr lang="ru-RU" dirty="0" smtClean="0"/>
              <a:t> схваток, самый длительный и напряженный;</a:t>
            </a:r>
          </a:p>
          <a:p>
            <a:pPr lvl="0" fontAlgn="base"/>
            <a:r>
              <a:rPr lang="ru-RU" dirty="0" smtClean="0"/>
              <a:t>2-й период — непосредственное рождение малыша;</a:t>
            </a:r>
          </a:p>
          <a:p>
            <a:r>
              <a:rPr lang="ru-RU" dirty="0" smtClean="0"/>
              <a:t>3-й период — рождение последа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ЛФК: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329642" cy="5545282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dirty="0" smtClean="0"/>
              <a:t>улучшение </a:t>
            </a:r>
            <a:r>
              <a:rPr lang="ru-RU" dirty="0" err="1" smtClean="0"/>
              <a:t>крово</a:t>
            </a:r>
            <a:r>
              <a:rPr lang="ru-RU" dirty="0" smtClean="0"/>
              <a:t>- и </a:t>
            </a:r>
            <a:r>
              <a:rPr lang="ru-RU" dirty="0" err="1" smtClean="0"/>
              <a:t>лимфообращения</a:t>
            </a:r>
            <a:r>
              <a:rPr lang="ru-RU" dirty="0" smtClean="0"/>
              <a:t> в органах малого таза;</a:t>
            </a:r>
          </a:p>
          <a:p>
            <a:pPr lvl="0" fontAlgn="base"/>
            <a:r>
              <a:rPr lang="ru-RU" dirty="0" smtClean="0"/>
              <a:t>укрепление связочного аппарата матки, мышц брюшного пресса, поясницы, тазобедренного сустава и тазового дна;</a:t>
            </a:r>
          </a:p>
          <a:p>
            <a:pPr lvl="0" fontAlgn="base"/>
            <a:r>
              <a:rPr lang="ru-RU" dirty="0" smtClean="0"/>
              <a:t>восстановление подвижности и нормальных соотношений органов малого таза;</a:t>
            </a:r>
          </a:p>
          <a:p>
            <a:pPr lvl="0" fontAlgn="base"/>
            <a:r>
              <a:rPr lang="ru-RU" dirty="0" smtClean="0"/>
              <a:t>ликвидация остаточных явлений воспалительного процесса;</a:t>
            </a:r>
          </a:p>
          <a:p>
            <a:pPr lvl="0" fontAlgn="base"/>
            <a:r>
              <a:rPr lang="ru-RU" dirty="0" smtClean="0"/>
              <a:t>оптимизация работы эндокринной системы и обменных процессов;</a:t>
            </a:r>
          </a:p>
          <a:p>
            <a:pPr lvl="0" fontAlgn="base"/>
            <a:r>
              <a:rPr lang="ru-RU" dirty="0" smtClean="0"/>
              <a:t>улучшение моторно-эвакуаторной функции кишечника и мочевого пузыря;</a:t>
            </a:r>
          </a:p>
          <a:p>
            <a:pPr lvl="0" fontAlgn="base"/>
            <a:r>
              <a:rPr lang="ru-RU" dirty="0" smtClean="0"/>
              <a:t>улучшение функции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систем,</a:t>
            </a:r>
          </a:p>
          <a:p>
            <a:pPr lvl="0" fontAlgn="base"/>
            <a:r>
              <a:rPr lang="ru-RU" dirty="0" smtClean="0"/>
              <a:t>повышение физической работоспособности;</a:t>
            </a:r>
          </a:p>
          <a:p>
            <a:pPr lvl="0" fontAlgn="base"/>
            <a:r>
              <a:rPr lang="ru-RU" dirty="0" smtClean="0"/>
              <a:t>улучшение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состояния.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i="1" dirty="0" smtClean="0"/>
              <a:t>В первом периоде родов</a:t>
            </a:r>
            <a:r>
              <a:rPr lang="ru-RU" dirty="0" smtClean="0"/>
              <a:t>, когда наружный зев открыт не шире 2 пальцев, между короткими несильными схватками используют физические упражнения, которые проводит специально подготовленная акушерка. Эти занятия проводятся через каждые 2–3 ч (по 10 мин) в зависимости от состояния роженицы в ИП стоя, сидя и лежа. В занятия включаются упражнения для мышц туловища, рук, ног, дыхательные упражнения (динамического характера), упражнения, направленные на расслабление мышц, а также упражнения в ходьбе, с активными движениями рук, ног в сочетании с дыхательными (изотонический режим).</a:t>
            </a:r>
          </a:p>
          <a:p>
            <a:pPr fontAlgn="base"/>
            <a:r>
              <a:rPr lang="ru-RU" dirty="0" smtClean="0"/>
              <a:t>ИП в этом периоде следующие:</a:t>
            </a:r>
          </a:p>
          <a:p>
            <a:pPr lvl="0" fontAlgn="base"/>
            <a:r>
              <a:rPr lang="ru-RU" dirty="0" smtClean="0"/>
              <a:t>в начале периода родов при нерегулярных, слабых схватках используются упражнения преимущественно в положении стоя;</a:t>
            </a:r>
          </a:p>
          <a:p>
            <a:pPr lvl="0" fontAlgn="base"/>
            <a:r>
              <a:rPr lang="ru-RU" dirty="0" smtClean="0"/>
              <a:t>середине периода родов предпочтение отдается положению сидя и часть упражнений выполняется в положении лежа;</a:t>
            </a:r>
          </a:p>
          <a:p>
            <a:pPr lvl="0" fontAlgn="base"/>
            <a:r>
              <a:rPr lang="ru-RU" dirty="0" smtClean="0"/>
              <a:t>конце периода родов основное ИП — лежа.</a:t>
            </a:r>
          </a:p>
          <a:p>
            <a:pPr fontAlgn="base"/>
            <a:r>
              <a:rPr lang="ru-RU" dirty="0" smtClean="0"/>
              <a:t>Число повторений общеукрепляющих упражнений — 3–4 раза, дыхательных (динамического характера) — 2–3 раза; упражнения, направленные на расслабление мышц, проводятся после упражнений общеукрепляющего характера.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25966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i="1" dirty="0" smtClean="0"/>
              <a:t>Во втором периоде</a:t>
            </a:r>
            <a:r>
              <a:rPr lang="ru-RU" dirty="0" smtClean="0"/>
              <a:t>, во время схваток рекомендуется выполнять</a:t>
            </a:r>
          </a:p>
          <a:p>
            <a:pPr fontAlgn="base"/>
            <a:r>
              <a:rPr lang="ru-RU" dirty="0" smtClean="0"/>
              <a:t>статические дыхательные упражнения с постепенным удлинением выдоха (2–3–4 цикла по 4–6 упражнений, чередуя их с обычным дыханием). В этом периоде применяется «активный отдых» как средство профилактики раннего утомления. С этой целью используются динамические упражнения для стоп, кистей рук, движения в крупных суставах конечностей, напряжения мышц туловища чередуются с расслаблением мышц и дыхательными упражнениями (динамического характера). Упражнения выполняются в положении лежа на спине.</a:t>
            </a:r>
          </a:p>
          <a:p>
            <a:pPr fontAlgn="base"/>
            <a:r>
              <a:rPr lang="ru-RU" dirty="0" smtClean="0"/>
              <a:t>«Активный отдых» оказывает положительное влияние в первые 7–8 ч родовой деятельности. В более поздние сроки, особенно при длительном бессонном состоянии роженицы (свыше 16 ч), его применение малоэффективно (Ягунов С.А.).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Противопоказаниям</a:t>
            </a:r>
            <a:r>
              <a:rPr lang="ru-RU" dirty="0" smtClean="0"/>
              <a:t>и к использованию физических упражнений во время родов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 err="1" smtClean="0"/>
              <a:t>преэклампсия</a:t>
            </a:r>
            <a:r>
              <a:rPr lang="ru-RU" dirty="0" smtClean="0"/>
              <a:t> и эклампсия;</a:t>
            </a:r>
          </a:p>
          <a:p>
            <a:pPr lvl="0" fontAlgn="base"/>
            <a:r>
              <a:rPr lang="ru-RU" dirty="0" smtClean="0"/>
              <a:t>пороки сердца с нарушением кровообращения II и III степени;</a:t>
            </a:r>
          </a:p>
          <a:p>
            <a:pPr lvl="0" fontAlgn="base"/>
            <a:r>
              <a:rPr lang="ru-RU" dirty="0" err="1" smtClean="0"/>
              <a:t>предлежание</a:t>
            </a:r>
            <a:r>
              <a:rPr lang="ru-RU" dirty="0" smtClean="0"/>
              <a:t> плаценты;</a:t>
            </a:r>
          </a:p>
          <a:p>
            <a:pPr lvl="0" fontAlgn="base"/>
            <a:r>
              <a:rPr lang="ru-RU" dirty="0" smtClean="0"/>
              <a:t>преждевременная отслойка нормально расположенной плаценты;</a:t>
            </a:r>
          </a:p>
          <a:p>
            <a:pPr lvl="0" fontAlgn="base"/>
            <a:r>
              <a:rPr lang="ru-RU" dirty="0" smtClean="0"/>
              <a:t>неправильное положение плода;</a:t>
            </a:r>
          </a:p>
          <a:p>
            <a:pPr lvl="0" fontAlgn="base"/>
            <a:r>
              <a:rPr lang="ru-RU" dirty="0" err="1" smtClean="0"/>
              <a:t>предлежание</a:t>
            </a:r>
            <a:r>
              <a:rPr lang="ru-RU" dirty="0" smtClean="0"/>
              <a:t> и выпадение мелких частей плода;</a:t>
            </a:r>
          </a:p>
          <a:p>
            <a:pPr lvl="0" fontAlgn="base"/>
            <a:r>
              <a:rPr lang="ru-RU" dirty="0" smtClean="0"/>
              <a:t>преждевременное отхождение околоплодных вод;</a:t>
            </a:r>
          </a:p>
          <a:p>
            <a:pPr lvl="0" fontAlgn="base"/>
            <a:r>
              <a:rPr lang="ru-RU" dirty="0" smtClean="0"/>
              <a:t>многоводие.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 err="1" smtClean="0"/>
              <a:t>Самомассаж</a:t>
            </a:r>
            <a:r>
              <a:rPr lang="ru-RU" b="1" i="1" dirty="0" smtClean="0"/>
              <a:t>. </a:t>
            </a:r>
            <a:r>
              <a:rPr lang="ru-RU" dirty="0" smtClean="0"/>
              <a:t>С целью обезболивания схваток совместно с диафрагмальным дыханием можно применять приемы </a:t>
            </a:r>
            <a:r>
              <a:rPr lang="ru-RU" dirty="0" err="1" smtClean="0"/>
              <a:t>самомассажа</a:t>
            </a:r>
            <a:r>
              <a:rPr lang="ru-RU" b="1" dirty="0" smtClean="0"/>
              <a:t>:</a:t>
            </a:r>
            <a:endParaRPr lang="ru-RU" dirty="0" smtClean="0"/>
          </a:p>
          <a:p>
            <a:pPr lvl="0" fontAlgn="base"/>
            <a:r>
              <a:rPr lang="ru-RU" dirty="0" smtClean="0"/>
              <a:t>поглаживать низ живота от средней линии к краю двумя руками;</a:t>
            </a:r>
          </a:p>
          <a:p>
            <a:pPr lvl="0" fontAlgn="base"/>
            <a:r>
              <a:rPr lang="ru-RU" dirty="0" smtClean="0"/>
              <a:t>массировать подушечками пальцев основание крестца;</a:t>
            </a:r>
          </a:p>
          <a:p>
            <a:pPr lvl="0" fontAlgn="base"/>
            <a:r>
              <a:rPr lang="ru-RU" dirty="0" smtClean="0"/>
              <a:t>точечный массаж внутренней поверхности гребня подвздошной кости.</a:t>
            </a:r>
          </a:p>
          <a:p>
            <a:pPr fontAlgn="base"/>
            <a:r>
              <a:rPr lang="ru-RU" b="1" dirty="0" smtClean="0"/>
              <a:t>Психологическая коррекция</a:t>
            </a:r>
            <a:r>
              <a:rPr lang="ru-RU" b="1" i="1" dirty="0" smtClean="0"/>
              <a:t>. </a:t>
            </a:r>
            <a:r>
              <a:rPr lang="ru-RU" dirty="0" smtClean="0"/>
              <a:t>Также отвлекает от боли приятное</a:t>
            </a:r>
          </a:p>
          <a:p>
            <a:pPr fontAlgn="base"/>
            <a:r>
              <a:rPr lang="ru-RU" dirty="0" smtClean="0"/>
              <a:t>общение медперсонала. Хорошо, если во время родов с роженицей будет близкий человек: муж, подруга, сестра или мама. Очень важно, чтобы и они были подготовлены к родам и во время схваток не паниковали, а поддерживали роженицу.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err="1" smtClean="0"/>
              <a:t>Кинезиотейпирование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Возможное осложнение перинатального периода — расхождение прямых мышц живота (рис. 9.13). Для предотвращения или лечения — поддержания накладывают следующую схему </a:t>
            </a:r>
            <a:endParaRPr lang="ru-RU" dirty="0"/>
          </a:p>
        </p:txBody>
      </p:sp>
      <p:pic>
        <p:nvPicPr>
          <p:cNvPr id="6" name="Содержимое 5" descr="https://www.studentlibrary.ru/cgi-bin/mb4x?usr_data=gd-image(doc,ISBN9785970471852-0005,img184.png,-1,,00000000,)&amp;hide_Cookie=yes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7" y="1714488"/>
            <a:ext cx="4714908" cy="27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57620" y="4929198"/>
            <a:ext cx="462357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9.13.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а — нормальное расположение мышц живота;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 — расхождение мышц живота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Медицинская реабилитация при оперативном </a:t>
            </a:r>
            <a:r>
              <a:rPr lang="ru-RU" b="1" dirty="0" err="1" smtClean="0"/>
              <a:t>родоразрешении</a:t>
            </a:r>
            <a:r>
              <a:rPr lang="ru-RU" b="1" dirty="0" smtClean="0"/>
              <a:t> (абдоминальное кесарево сечение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Кесарево сечение</a:t>
            </a:r>
            <a:r>
              <a:rPr lang="ru-RU" dirty="0" smtClean="0"/>
              <a:t> — </a:t>
            </a:r>
            <a:r>
              <a:rPr lang="ru-RU" dirty="0" err="1" smtClean="0"/>
              <a:t>родоразрешающая</a:t>
            </a:r>
            <a:r>
              <a:rPr lang="ru-RU" dirty="0" smtClean="0"/>
              <a:t> операция, при которой плод и послед извлекают через искусственно сделанный разрез на матке.</a:t>
            </a:r>
          </a:p>
          <a:p>
            <a:r>
              <a:rPr lang="ru-RU" dirty="0" smtClean="0"/>
              <a:t>На первые сутки после операции женщину помещают в реанимационную палату, на область ее живота кладут специальную подушку со льдом (на 2 ч), которая предназначена для ускорения сокращения матки и остановки кровотечения. В этот период за роженицей ведется наблюдение (врач, акушерка) за общим состоянием, гемодинамикой (каждые 1–2 ч измеряют АД и ЧСС), состоянием живота, послеоперационной повязки, выделениями из половых путей, при болях назначаются обезболивающие препараты. 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64371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Через 6–8 ч после операции женщине разрешают поворачиваться в постели. С этого времени ей показаны активные движения в постели, дыхательные упражнения (динамического характера) и к концу 1-х суток разрешают сидеть в постели.</a:t>
            </a:r>
          </a:p>
          <a:p>
            <a:pPr fontAlgn="base"/>
            <a:r>
              <a:rPr lang="ru-RU" dirty="0" smtClean="0"/>
              <a:t>Через 24 ч после кесарева сечения молодую маму переводят в послеродовую палату. В отделении продолжается обезболивающая терапия. В некоторых случаях требуется прием препаратов, действие которых направлено на восстановление функций ЖКТ. Запрещено употреблять плотную пищу, перегружающую кишечник (диета — стол 0). В целях профилактики пареза кишечника вводят 0,05% раствор </a:t>
            </a:r>
            <a:r>
              <a:rPr lang="ru-RU" dirty="0" err="1" smtClean="0"/>
              <a:t>неостигмина</a:t>
            </a:r>
            <a:r>
              <a:rPr lang="ru-RU" dirty="0" smtClean="0"/>
              <a:t> </a:t>
            </a:r>
            <a:r>
              <a:rPr lang="ru-RU" dirty="0" err="1" smtClean="0"/>
              <a:t>метилсульфата</a:t>
            </a:r>
            <a:r>
              <a:rPr lang="ru-RU" dirty="0" smtClean="0"/>
              <a:t> (</a:t>
            </a:r>
            <a:r>
              <a:rPr lang="ru-RU" dirty="0" err="1" smtClean="0"/>
              <a:t>Прозерина</a:t>
            </a:r>
            <a:r>
              <a:rPr lang="ru-RU" baseline="30000" dirty="0" err="1" smtClean="0"/>
              <a:t>♠</a:t>
            </a:r>
            <a:r>
              <a:rPr lang="ru-RU" dirty="0" smtClean="0"/>
              <a:t>) по 1 мл 2 раза в день </a:t>
            </a:r>
            <a:r>
              <a:rPr lang="ru-RU" dirty="0" err="1" smtClean="0"/>
              <a:t>п</a:t>
            </a:r>
            <a:r>
              <a:rPr lang="ru-RU" dirty="0" smtClean="0"/>
              <a:t>/к.</a:t>
            </a:r>
          </a:p>
          <a:p>
            <a:pPr fontAlgn="base"/>
            <a:r>
              <a:rPr lang="ru-RU" dirty="0" smtClean="0"/>
              <a:t>На 2–3-й день женщине разрешается вставать и ходить. Послеоперационный шов следует обрабатывать ежедневно и после душа. Шов должен оставаться сухим. Диета — стол 1.</a:t>
            </a:r>
          </a:p>
          <a:p>
            <a:pPr fontAlgn="base"/>
            <a:r>
              <a:rPr lang="ru-RU" dirty="0" smtClean="0"/>
              <a:t>На 5-й день после операции роженица находится на общем режиме, активна, переводится на общую диету. Отменяются лекарственные препараты. Показано ультразвуковое исследование матки.</a:t>
            </a:r>
          </a:p>
          <a:p>
            <a:pPr lvl="0" fontAlgn="base"/>
            <a:r>
              <a:rPr lang="ru-RU" dirty="0" smtClean="0"/>
              <a:t>На 6–7-е сутки — снимают швы, оценивают общее состояние, данные повторного лабораторного исследования крови и мочи, состояние матки, характер выделений из половых путей. К этому сроку женщину выписывают домой.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Физические упражнения назначаются в раннем послеоперационном периоде (через 2–3 ч после операции). Прежде всего в занятия ЛГ включаются динамические дыхательные </a:t>
            </a:r>
            <a:r>
              <a:rPr lang="ru-RU" dirty="0" smtClean="0"/>
              <a:t>упражнения и </a:t>
            </a:r>
            <a:r>
              <a:rPr lang="ru-RU" dirty="0" smtClean="0"/>
              <a:t>легко выполнимые движения для дистальных отделов конечностей. Комплекс упражнений в дальнейшем усложняется за счет упражнений, направленных на укрепление мышц тазового дна (упражнения по Кегелю), тренировки мышц спины и брюшного пресса (к 6–8 </a:t>
            </a:r>
            <a:r>
              <a:rPr lang="ru-RU" dirty="0" err="1" smtClean="0"/>
              <a:t>нед</a:t>
            </a:r>
            <a:r>
              <a:rPr lang="ru-RU" dirty="0" smtClean="0"/>
              <a:t>) и упражнений, направленных на восстановление нормального рисунка ходьбы. Упражнения выполняются в ИП лежа (на спине, на животе, на боку), сидя и стоя.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467600" cy="5429288"/>
          </a:xfrm>
        </p:spPr>
        <p:txBody>
          <a:bodyPr/>
          <a:lstStyle/>
          <a:p>
            <a:pPr fontAlgn="base"/>
            <a:r>
              <a:rPr lang="ru-RU" dirty="0" smtClean="0"/>
              <a:t>С целью профилактики расхождения швов и поддержания мышц живота рекомендуется </a:t>
            </a:r>
            <a:r>
              <a:rPr lang="ru-RU" dirty="0" err="1" smtClean="0"/>
              <a:t>кинезиотейпирование</a:t>
            </a:r>
            <a:r>
              <a:rPr lang="ru-RU" dirty="0" smtClean="0"/>
              <a:t>, или ношение специального ортопедического бандажа, или компрессионного белья.</a:t>
            </a:r>
          </a:p>
          <a:p>
            <a:r>
              <a:rPr lang="ru-RU" dirty="0" smtClean="0"/>
              <a:t>Противопоказаны упражнения, направленные на усиление мышц брюшного пресса (изометрические напряжения), активные движения согнутыми или прямыми ногами (имитация езды на велосипеде, поднять — опустить прямую ногу и т.д.), ротационные движения туловищем.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Противопоказания для тренировок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72494" cy="6188224"/>
          </a:xfrm>
        </p:spPr>
        <p:txBody>
          <a:bodyPr>
            <a:normAutofit/>
          </a:bodyPr>
          <a:lstStyle/>
          <a:p>
            <a:pPr lvl="0" fontAlgn="base"/>
            <a:r>
              <a:rPr lang="ru-RU" dirty="0" smtClean="0"/>
              <a:t>наличие </a:t>
            </a:r>
            <a:r>
              <a:rPr lang="ru-RU" dirty="0" smtClean="0"/>
              <a:t>осложненной беременности (преждевременное раскрытие шейки матки, зрелая плацента, сильный токсикоз, кровотечения, </a:t>
            </a:r>
            <a:r>
              <a:rPr lang="ru-RU" dirty="0" err="1" smtClean="0"/>
              <a:t>гестоз</a:t>
            </a:r>
            <a:r>
              <a:rPr lang="ru-RU" dirty="0" smtClean="0"/>
              <a:t>);</a:t>
            </a:r>
          </a:p>
          <a:p>
            <a:pPr lvl="0" fontAlgn="base"/>
            <a:r>
              <a:rPr lang="ru-RU" dirty="0" smtClean="0"/>
              <a:t>если после естественных родов прошло менее двух суток;</a:t>
            </a:r>
          </a:p>
          <a:p>
            <a:pPr lvl="0" fontAlgn="base"/>
            <a:r>
              <a:rPr lang="ru-RU" dirty="0" smtClean="0"/>
              <a:t>первые 2 </a:t>
            </a:r>
            <a:r>
              <a:rPr lang="ru-RU" dirty="0" err="1" smtClean="0"/>
              <a:t>мес</a:t>
            </a:r>
            <a:r>
              <a:rPr lang="ru-RU" dirty="0" smtClean="0"/>
              <a:t> после родов, прошедших посредством кесарева сечения;</a:t>
            </a:r>
          </a:p>
          <a:p>
            <a:pPr lvl="0" fontAlgn="base"/>
            <a:r>
              <a:rPr lang="ru-RU" dirty="0" smtClean="0"/>
              <a:t>наличие онкологических заболеваний (гимнастику можно делать, проконсультировавшись с врачом).</a:t>
            </a:r>
          </a:p>
          <a:p>
            <a:pPr fontAlgn="base"/>
            <a:r>
              <a:rPr lang="ru-RU" dirty="0" smtClean="0"/>
              <a:t>При показаниях (после клинико-функционального исследования) с разрешения врача акушера-гинеколога и специалиста по спортивной медицине женщине разрешается приступать и к спортивным нагрузкам.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ЛФК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467600" cy="2185990"/>
          </a:xfrm>
        </p:spPr>
        <p:txBody>
          <a:bodyPr/>
          <a:lstStyle/>
          <a:p>
            <a:r>
              <a:rPr lang="ru-RU" dirty="0" smtClean="0"/>
              <a:t>ЛГ, УГГ, </a:t>
            </a:r>
            <a:r>
              <a:rPr lang="ru-RU" dirty="0" err="1" smtClean="0"/>
              <a:t>гидрокинезотерапия</a:t>
            </a:r>
            <a:r>
              <a:rPr lang="ru-RU" dirty="0" smtClean="0"/>
              <a:t>, занятия на тренажерах, аэробные нагрузки (дозированная ходьба, степ-аэробика и др.).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4266" t="23563" r="35801" b="20250"/>
          <a:stretch>
            <a:fillRect/>
          </a:stretch>
        </p:blipFill>
        <p:spPr bwMode="auto">
          <a:xfrm>
            <a:off x="214282" y="3357562"/>
            <a:ext cx="47425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1028" t="23569" r="33128" b="19191"/>
          <a:stretch>
            <a:fillRect/>
          </a:stretch>
        </p:blipFill>
        <p:spPr bwMode="auto">
          <a:xfrm>
            <a:off x="4643438" y="2214554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043890" cy="5902472"/>
          </a:xfrm>
        </p:spPr>
        <p:txBody>
          <a:bodyPr>
            <a:normAutofit fontScale="85000" lnSpcReduction="10000"/>
          </a:bodyPr>
          <a:lstStyle/>
          <a:p>
            <a:pPr lvl="0" fontAlgn="base"/>
            <a:r>
              <a:rPr lang="ru-RU" b="1" dirty="0" smtClean="0"/>
              <a:t>Плавание (</a:t>
            </a:r>
            <a:r>
              <a:rPr lang="ru-RU" b="1" dirty="0" err="1" smtClean="0"/>
              <a:t>аквааэробика</a:t>
            </a:r>
            <a:r>
              <a:rPr lang="ru-RU" b="1" dirty="0" smtClean="0"/>
              <a:t>).</a:t>
            </a:r>
            <a:r>
              <a:rPr lang="ru-RU" dirty="0" smtClean="0"/>
              <a:t> Этим видом спорта после кесарева сечения разрешается заниматься спустя 2 мес. Именно такой срок необходим для полного восстановления слизистой оболочки внутри матки. Плавание снимает напряжение, укрепляет разные группы мышц всего тела, тонизирует, препятствует ожирению.</a:t>
            </a:r>
          </a:p>
          <a:p>
            <a:pPr lvl="0" fontAlgn="base"/>
            <a:r>
              <a:rPr lang="ru-RU" b="1" dirty="0" smtClean="0"/>
              <a:t>Йога.</a:t>
            </a:r>
            <a:r>
              <a:rPr lang="ru-RU" dirty="0" smtClean="0"/>
              <a:t> Данный вид спорта отлично подтягивает мышцы, учит контролировать эмоции и расслабляться.</a:t>
            </a:r>
          </a:p>
          <a:p>
            <a:pPr lvl="0" fontAlgn="base"/>
            <a:r>
              <a:rPr lang="ru-RU" b="1" dirty="0" err="1" smtClean="0"/>
              <a:t>Пилатес</a:t>
            </a:r>
            <a:r>
              <a:rPr lang="ru-RU" b="1" dirty="0" smtClean="0"/>
              <a:t>. </a:t>
            </a:r>
            <a:r>
              <a:rPr lang="ru-RU" dirty="0" smtClean="0"/>
              <a:t>Одно из направлений фитнеса, </a:t>
            </a:r>
            <a:r>
              <a:rPr lang="ru-RU" dirty="0" err="1" smtClean="0"/>
              <a:t>пилатес</a:t>
            </a:r>
            <a:r>
              <a:rPr lang="ru-RU" dirty="0" smtClean="0"/>
              <a:t> позволяет вернуться к активным занятиям спортом спустя 4–5 </a:t>
            </a:r>
            <a:r>
              <a:rPr lang="ru-RU" dirty="0" err="1" smtClean="0"/>
              <a:t>мес</a:t>
            </a:r>
            <a:r>
              <a:rPr lang="ru-RU" dirty="0" smtClean="0"/>
              <a:t> после кесарева при условии, если женщина хорошо себя чувствует. Он решает большинство послеродовых проблем: подтягивает живот, укрепляет мышцы спины, помогает организму быстрее восстановиться.</a:t>
            </a:r>
          </a:p>
          <a:p>
            <a:pPr lvl="0" fontAlgn="base"/>
            <a:r>
              <a:rPr lang="ru-RU" b="1" dirty="0" smtClean="0"/>
              <a:t>Бег.</a:t>
            </a:r>
            <a:r>
              <a:rPr lang="ru-RU" dirty="0" smtClean="0"/>
              <a:t> Воспользоваться этим видом спорта после кесарева сечения специалисты позволят в лучшем случае через 8–9 мес. Но самый оптимальный, рекомендуемый медиками срок — не ранее, чем через год.</a:t>
            </a:r>
          </a:p>
          <a:p>
            <a:r>
              <a:rPr lang="ru-RU" b="1" dirty="0" smtClean="0"/>
              <a:t>Тренажерный зал. 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После выписки из родильного дома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fontAlgn="base"/>
            <a:r>
              <a:rPr lang="ru-RU" dirty="0" smtClean="0"/>
              <a:t>Основная цель этого периода: восстановление оптимального двигательного стереотипа.</a:t>
            </a:r>
          </a:p>
          <a:p>
            <a:pPr fontAlgn="base"/>
            <a:r>
              <a:rPr lang="ru-RU" dirty="0" smtClean="0"/>
              <a:t>Задачи ЛФК:</a:t>
            </a:r>
          </a:p>
          <a:p>
            <a:pPr lvl="0" fontAlgn="base"/>
            <a:r>
              <a:rPr lang="ru-RU" dirty="0" smtClean="0"/>
              <a:t>восстановление нормальной осанки;</a:t>
            </a:r>
          </a:p>
          <a:p>
            <a:pPr lvl="0" fontAlgn="base"/>
            <a:r>
              <a:rPr lang="ru-RU" dirty="0" smtClean="0"/>
              <a:t>укрепление мышц спины и мышц брюшного пресса;</a:t>
            </a:r>
          </a:p>
          <a:p>
            <a:pPr lvl="0" fontAlgn="base"/>
            <a:r>
              <a:rPr lang="ru-RU" dirty="0" smtClean="0"/>
              <a:t>восстановление рисунка ходьбы (пешие прогулки, скандинавская ходьба и др.).</a:t>
            </a:r>
          </a:p>
          <a:p>
            <a:r>
              <a:rPr lang="ru-RU" dirty="0" smtClean="0"/>
              <a:t>В занятиях, помимо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упражнений, широко используется ритмическая гимнастика 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Физиотерапия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28" cy="547384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i="1" dirty="0" smtClean="0"/>
              <a:t>Воздушные ванны</a:t>
            </a:r>
            <a:r>
              <a:rPr lang="ru-RU" dirty="0" smtClean="0"/>
              <a:t>: начальный этап закаливания, при этом температура воздуха должна быть не ниже 20–22 °С, продолжительность процедур — от 5 до 20 мин (с постепенным увеличением).</a:t>
            </a:r>
          </a:p>
          <a:p>
            <a:pPr lvl="0" fontAlgn="base"/>
            <a:r>
              <a:rPr lang="ru-RU" i="1" dirty="0" smtClean="0"/>
              <a:t>Душ:</a:t>
            </a:r>
            <a:r>
              <a:rPr lang="ru-RU" dirty="0" smtClean="0"/>
              <a:t> возможно применение дождевого, пылевого, веерного душа, продолжительность процедуры начинается от 5 мин с постепенным увеличением продолжительности и динамичным понижением температуры воды (от 36–35 °С до 28–26 °С).</a:t>
            </a:r>
          </a:p>
          <a:p>
            <a:pPr lvl="0" fontAlgn="base"/>
            <a:r>
              <a:rPr lang="ru-RU" i="1" dirty="0" smtClean="0"/>
              <a:t>Частичные и полные обтирания</a:t>
            </a:r>
            <a:r>
              <a:rPr lang="ru-RU" dirty="0" smtClean="0"/>
              <a:t>: полные обтирания начинают с температуры воды 32–30 °С, постепенно снижая ее до 20–18 °С и ниже. При частичном обтирании применяется температура воды 20–34 °С, продолжительность процедуры — 3–5 мин, ежедневно; курс — 10–15 процедур.</a:t>
            </a:r>
          </a:p>
          <a:p>
            <a:pPr lvl="0" fontAlgn="base"/>
            <a:r>
              <a:rPr lang="ru-RU" i="1" dirty="0" smtClean="0"/>
              <a:t>Различные виды массажа</a:t>
            </a:r>
            <a:r>
              <a:rPr lang="ru-RU" dirty="0" smtClean="0"/>
              <a:t> (по тонизирующей методике).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Средства ЛФК: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467600" cy="2043114"/>
          </a:xfrm>
        </p:spPr>
        <p:txBody>
          <a:bodyPr/>
          <a:lstStyle/>
          <a:p>
            <a:r>
              <a:rPr lang="ru-RU" dirty="0" err="1" smtClean="0"/>
              <a:t>общеразвивающие</a:t>
            </a:r>
            <a:r>
              <a:rPr lang="ru-RU" dirty="0" smtClean="0"/>
              <a:t> упражнения для мышц туловища, мышц верхней и нижней конечностей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5819" t="25819" r="33845" b="15347"/>
          <a:stretch>
            <a:fillRect/>
          </a:stretch>
        </p:blipFill>
        <p:spPr bwMode="auto">
          <a:xfrm>
            <a:off x="720560" y="2071678"/>
            <a:ext cx="70661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Средства ЛФК: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1757362"/>
          </a:xfrm>
        </p:spPr>
        <p:txBody>
          <a:bodyPr/>
          <a:lstStyle/>
          <a:p>
            <a:r>
              <a:rPr lang="ru-RU" dirty="0" smtClean="0"/>
              <a:t>специальные (динамические и изометрические упражнения) для мышц, обеспечивающих движение в тазобедренном суставе, для мышц поясницы, живота и тазового дна.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0523" t="20418" r="32079" b="16625"/>
          <a:stretch>
            <a:fillRect/>
          </a:stretch>
        </p:blipFill>
        <p:spPr bwMode="auto">
          <a:xfrm>
            <a:off x="1214414" y="2571744"/>
            <a:ext cx="6444866" cy="397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Средства ЛФК: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467600" cy="971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дыхательные упражнения — статического и динамического характера, диафрагмальное дыхание.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432" t="24414" r="34663" b="19922"/>
          <a:stretch>
            <a:fillRect/>
          </a:stretch>
        </p:blipFill>
        <p:spPr bwMode="auto">
          <a:xfrm>
            <a:off x="4071902" y="3714752"/>
            <a:ext cx="5072098" cy="289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s://www.studentlibrary.ru/cgi-bin/mb4x?usr_data=gd-image(doc,ISBN9785970471852-0005,img78.png,-1,,00000000,)&amp;hide_Cookie=y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714776" cy="30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решения важнейшей задачи при лечении гинекологических заболеваний — улучшение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лимфообращения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органах малого таза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358246" cy="4873752"/>
          </a:xfrm>
        </p:spPr>
        <p:txBody>
          <a:bodyPr/>
          <a:lstStyle/>
          <a:p>
            <a:r>
              <a:rPr lang="ru-RU" dirty="0" smtClean="0"/>
              <a:t>применяют динамические упражнения, включающие в работу мышечные группы, окружающие таз. Они функционально и рефлекторно связаны с органами женской половой системы. Активная работа этих мышц улучшает обменные и </a:t>
            </a:r>
            <a:r>
              <a:rPr lang="ru-RU" dirty="0" err="1" smtClean="0"/>
              <a:t>репаративные</a:t>
            </a:r>
            <a:r>
              <a:rPr lang="ru-RU" dirty="0" smtClean="0"/>
              <a:t> процессы в данной области, способствует растяжению и разрыву спаек, возникших в результате воспалительного процесса инфекционного происхождения или после оперативных вмешательств.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3073</Words>
  <Application>Microsoft Office PowerPoint</Application>
  <PresentationFormat>Экран (4:3)</PresentationFormat>
  <Paragraphs>288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«Медицинская и психосоциальная реабилитация пациентов в акушерстве и гинекологии</vt:lpstr>
      <vt:lpstr>Средства медицинской реабилитации в гинекологии</vt:lpstr>
      <vt:lpstr>Противопоказания: </vt:lpstr>
      <vt:lpstr>Задачи ЛФК: </vt:lpstr>
      <vt:lpstr>Формы ЛФК </vt:lpstr>
      <vt:lpstr>Средства ЛФК:</vt:lpstr>
      <vt:lpstr>Средства ЛФК:</vt:lpstr>
      <vt:lpstr>Средства ЛФК:</vt:lpstr>
      <vt:lpstr>Для решения важнейшей задачи при лечении гинекологических заболеваний — улучшение крово- и лимфообращения в органах малого таза </vt:lpstr>
      <vt:lpstr>Слайд 10</vt:lpstr>
      <vt:lpstr>При назначении средств реабилитации учитывают следующие факторы:</vt:lpstr>
      <vt:lpstr>Методика проведения</vt:lpstr>
      <vt:lpstr>Принципы физиотерапии </vt:lpstr>
      <vt:lpstr>Противопоказания для использования преформированных физических факторов. Общие для физиотерапии:</vt:lpstr>
      <vt:lpstr>Специальные (патология половых органов):</vt:lpstr>
      <vt:lpstr>Реабилитация при гинекологических операциях</vt:lpstr>
      <vt:lpstr>Задачи восстановительного лечения </vt:lpstr>
      <vt:lpstr>Предоперационный период </vt:lpstr>
      <vt:lpstr>Противопоказания к назначению ЛФК: </vt:lpstr>
      <vt:lpstr>Средства и методы ЛФК</vt:lpstr>
      <vt:lpstr>Ранний послеоперационный период </vt:lpstr>
      <vt:lpstr>Противопоказания к назначению ЛФК в послеоперационном периоде:</vt:lpstr>
      <vt:lpstr>Средства и методы ЛФК</vt:lpstr>
      <vt:lpstr>Поздний послеоперационный период </vt:lpstr>
      <vt:lpstr>Средства и методы ЛФК</vt:lpstr>
      <vt:lpstr>Физические факторы — одни из основных в комплексном восстановительном лечении больных после гинекологических операций.</vt:lpstr>
      <vt:lpstr>Выделяют три этапа послеоперационной восстановительной физиотерапии </vt:lpstr>
      <vt:lpstr>Слайд 28</vt:lpstr>
      <vt:lpstr>Третий этап завершается к 8–10-му месяцу после операции. Задачи: оптимизация центральной регуляции и трофических процессов в органах малого таза.</vt:lpstr>
      <vt:lpstr>Слайд 30</vt:lpstr>
      <vt:lpstr>Физиологические изменения в организме женщины при беременности</vt:lpstr>
      <vt:lpstr>Цель подготовки женщин к родам — содействовать благоприятному течению беременности и родов и полноценному внутриутробному развитию плода. </vt:lpstr>
      <vt:lpstr>Слайд 33</vt:lpstr>
      <vt:lpstr>Рекомендации по режиму дня </vt:lpstr>
      <vt:lpstr>Рекомендации по режиму дня</vt:lpstr>
      <vt:lpstr>Методика проведения занятий лечебной гимнастикой </vt:lpstr>
      <vt:lpstr>Слайд 37</vt:lpstr>
      <vt:lpstr>Слайд 38</vt:lpstr>
      <vt:lpstr>Родовая деятельность протекает у всех женщин по-разному, но основные периоды родов четко выделяются </vt:lpstr>
      <vt:lpstr>Слайд 40</vt:lpstr>
      <vt:lpstr>Слайд 41</vt:lpstr>
      <vt:lpstr>Противопоказаниями к использованию физических упражнений во время родов являются:</vt:lpstr>
      <vt:lpstr>Слайд 43</vt:lpstr>
      <vt:lpstr>Кинезиотейпирование</vt:lpstr>
      <vt:lpstr>Медицинская реабилитация при оперативном родоразрешении (абдоминальное кесарево сечение)</vt:lpstr>
      <vt:lpstr>Слайд 46</vt:lpstr>
      <vt:lpstr>Слайд 47</vt:lpstr>
      <vt:lpstr>Слайд 48</vt:lpstr>
      <vt:lpstr>Противопоказания для тренировок:</vt:lpstr>
      <vt:lpstr>Слайд 50</vt:lpstr>
      <vt:lpstr>После выписки из родильного дома </vt:lpstr>
      <vt:lpstr>Физиотерапия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«Медицинская и психосоциальная реабилитация пациентов в гинекологии»</dc:title>
  <dc:creator>Ирик</dc:creator>
  <cp:lastModifiedBy>Ольга</cp:lastModifiedBy>
  <cp:revision>16</cp:revision>
  <dcterms:created xsi:type="dcterms:W3CDTF">2014-10-26T12:46:24Z</dcterms:created>
  <dcterms:modified xsi:type="dcterms:W3CDTF">2026-01-25T15:14:34Z</dcterms:modified>
</cp:coreProperties>
</file>