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7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430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1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5362" name="Google Shape;82;p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32;p1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3794" name="Google Shape;133;p10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38;p1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5842" name="Google Shape;139;p1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144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7890" name="Google Shape;145;p12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150;p1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9938" name="Google Shape;151;p1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156;p1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1986" name="Google Shape;157;p1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162;p1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4034" name="Google Shape;163;p1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168;p1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6082" name="Google Shape;169;p16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174;p1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8130" name="Google Shape;175;p1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81;p1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0178" name="Google Shape;182;p18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186;p1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2226" name="Google Shape;187;p1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86;p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7410" name="Google Shape;87;p2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191;p2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4274" name="Google Shape;192;p20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Google Shape;197;p2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6322" name="Google Shape;198;p2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Google Shape;203;p2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8370" name="Google Shape;204;p22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Google Shape;209;p2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0418" name="Google Shape;210;p2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Google Shape;215;p2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2466" name="Google Shape;216;p2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Google Shape;223;p2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4514" name="Google Shape;224;p2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Google Shape;229;p2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6562" name="Google Shape;230;p26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Google Shape;235;p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8610" name="Google Shape;236;p2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Google Shape;241;p2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70658" name="Google Shape;242;p28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Google Shape;247;p2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72706" name="Google Shape;248;p2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91;p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9458" name="Google Shape;92;p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Google Shape;253;p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74754" name="Google Shape;254;p30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Google Shape;260;p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76802" name="Google Shape;261;p3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Google Shape;266;p3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78850" name="Google Shape;267;p32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Google Shape;272;p3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80898" name="Google Shape;273;p3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Google Shape;278;p3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82946" name="Google Shape;279;p3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Google Shape;284;p3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84994" name="Google Shape;285;p3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Google Shape;290;p3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87042" name="Google Shape;291;p36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Google Shape;297;p3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89090" name="Google Shape;298;p3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Google Shape;303;p3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91138" name="Google Shape;304;p38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Google Shape;309;p3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93186" name="Google Shape;310;p3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96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1506" name="Google Shape;97;p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Google Shape;315;p4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95234" name="Google Shape;316;p40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Google Shape;321;p4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97282" name="Google Shape;322;p4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Google Shape;326;p4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99330" name="Google Shape;327;p42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Google Shape;331;p4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01378" name="Google Shape;332;p4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Google Shape;336;p4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03426" name="Google Shape;337;p4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Google Shape;341;p4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05474" name="Google Shape;342;p4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Google Shape;347;p4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07522" name="Google Shape;348;p46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Google Shape;353;p4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09570" name="Google Shape;354;p4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Google Shape;358;p4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11618" name="Google Shape;359;p48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Google Shape;364;p4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13666" name="Google Shape;365;p4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01;p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3554" name="Google Shape;102;p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Google Shape;370;p5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15714" name="Google Shape;371;p50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Google Shape;376;p5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17762" name="Google Shape;377;p5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Google Shape;382;p5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19810" name="Google Shape;383;p52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Google Shape;388;p5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21858" name="Google Shape;389;p5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07;p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5602" name="Google Shape;108;p6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14;p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7650" name="Google Shape;115;p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20;p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9698" name="Google Shape;121;p8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26;p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1746" name="Google Shape;127;p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64CF2E0-CCC4-4E1E-9902-C3C36AB3FDA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4CF2E0-CCC4-4E1E-9902-C3C36AB3FDA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64CF2E0-CCC4-4E1E-9902-C3C36AB3FDA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4CF2E0-CCC4-4E1E-9902-C3C36AB3FDA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4CF2E0-CCC4-4E1E-9902-C3C36AB3FDA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4CF2E0-CCC4-4E1E-9902-C3C36AB3FDA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10/22/2025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>
    <p:push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52944" y="1458816"/>
            <a:ext cx="69826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10541" cmpd="sng">
                  <a:solidFill>
                    <a:srgbClr val="FE863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40000"/>
                        <a:satMod val="250000"/>
                      </a:srgbClr>
                    </a:gs>
                    <a:gs pos="9000">
                      <a:srgbClr val="FE8637">
                        <a:tint val="52000"/>
                        <a:satMod val="300000"/>
                      </a:srgbClr>
                    </a:gs>
                    <a:gs pos="50000">
                      <a:srgbClr val="FE8637">
                        <a:shade val="20000"/>
                        <a:satMod val="300000"/>
                      </a:srgbClr>
                    </a:gs>
                    <a:gs pos="79000">
                      <a:srgbClr val="FE8637">
                        <a:tint val="52000"/>
                        <a:satMod val="300000"/>
                      </a:srgbClr>
                    </a:gs>
                    <a:gs pos="100000">
                      <a:srgbClr val="FE8637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Тема: Анатомия и физиология ствола мозга, промежуточного мозга.</a:t>
            </a:r>
            <a:endParaRPr lang="ru-RU" sz="4000" b="1" dirty="0">
              <a:ln w="10541" cmpd="sng">
                <a:solidFill>
                  <a:srgbClr val="FE863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E8637">
                      <a:tint val="40000"/>
                      <a:satMod val="250000"/>
                    </a:srgbClr>
                  </a:gs>
                  <a:gs pos="9000">
                    <a:srgbClr val="FE8637">
                      <a:tint val="52000"/>
                      <a:satMod val="300000"/>
                    </a:srgbClr>
                  </a:gs>
                  <a:gs pos="50000">
                    <a:srgbClr val="FE8637">
                      <a:shade val="20000"/>
                      <a:satMod val="300000"/>
                    </a:srgbClr>
                  </a:gs>
                  <a:gs pos="79000">
                    <a:srgbClr val="FE8637">
                      <a:tint val="52000"/>
                      <a:satMod val="300000"/>
                    </a:srgbClr>
                  </a:gs>
                  <a:gs pos="100000">
                    <a:srgbClr val="FE8637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35;p2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Строение головного мозга</a:t>
            </a:r>
          </a:p>
        </p:txBody>
      </p:sp>
      <p:pic>
        <p:nvPicPr>
          <p:cNvPr id="32770" name="Google Shape;136;p2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700213"/>
            <a:ext cx="5186363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41;p2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34818" name="Google Shape;142;p2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147;p2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36866" name="Google Shape;148;p2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836613"/>
            <a:ext cx="9091613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53;p2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Ствол головного мозга</a:t>
            </a:r>
          </a:p>
        </p:txBody>
      </p:sp>
      <p:sp>
        <p:nvSpPr>
          <p:cNvPr id="38914" name="Google Shape;154;p25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Мозговой ствол у человека считается одной из основных частей регулятора организма, в состав которой входят ядра ствола головного мозга (их еще зовут ядрами черепных нервов), а также сосудодвигательный, дыхательный и прочие центры</a:t>
            </a: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159;p2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40962" name="Google Shape;160;p2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Arial" charset="0"/>
              <a:buNone/>
            </a:pPr>
            <a:r>
              <a:rPr lang="ru-RU" sz="39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В состав ствола головного мозга входят</a:t>
            </a:r>
          </a:p>
        </p:txBody>
      </p:sp>
      <p:sp>
        <p:nvSpPr>
          <p:cNvPr id="166" name="Google Shape;166;p27"/>
          <p:cNvSpPr txBox="1"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Средний мозг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Продолговатый мозг </a:t>
            </a: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Варолиев мост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Мозжечок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Промежуточный мозг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b="1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171;p2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Продолговатый мозг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72" name="Google Shape;172;p28"/>
          <p:cNvSpPr txBox="1"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000"/>
              <a:buFont typeface="Arial" charset="0"/>
              <a:buChar char="•"/>
            </a:pPr>
            <a:r>
              <a:rPr lang="ru-RU" sz="29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Находится между задним и спинным мозгом.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88"/>
              </a:spcBef>
              <a:spcAft>
                <a:spcPct val="0"/>
              </a:spcAft>
              <a:buClr>
                <a:srgbClr val="000000"/>
              </a:buClr>
              <a:buSzPts val="3000"/>
              <a:buFont typeface="Arial" charset="0"/>
              <a:buChar char="•"/>
            </a:pPr>
            <a:r>
              <a:rPr lang="ru-RU" sz="29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Нижняя граница продолговатого мозга соответствует уровню большого затылочного отверстия, или месту выхода корешков I пары спинномозговых нервов, верхняя граница проходит по заднему краю моста. </a:t>
            </a:r>
          </a:p>
          <a:p>
            <a:pPr marL="342900" indent="-342900" eaLnBrk="1" hangingPunct="1">
              <a:spcBef>
                <a:spcPts val="588"/>
              </a:spcBef>
              <a:spcAft>
                <a:spcPct val="0"/>
              </a:spcAft>
              <a:buClr>
                <a:srgbClr val="000000"/>
              </a:buClr>
              <a:buSzPts val="3000"/>
              <a:buFont typeface="Arial" charset="0"/>
              <a:buChar char="•"/>
            </a:pPr>
            <a:r>
              <a:rPr lang="ru-RU" sz="29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Длина продолговатого мозга взрослого человека составляет в среднем 25 мм.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Google Shape;177;p2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Продолговатый мозг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78" name="Google Shape;178;p29"/>
          <p:cNvSpPr txBox="1">
            <a:spLocks noGrp="1"/>
          </p:cNvSpPr>
          <p:nvPr>
            <p:ph sz="quarter" idx="1"/>
          </p:nvPr>
        </p:nvSpPr>
        <p:spPr>
          <a:xfrm>
            <a:off x="4500563" y="1557338"/>
            <a:ext cx="4114800" cy="5102225"/>
          </a:xfrm>
        </p:spPr>
        <p:txBody>
          <a:bodyPr>
            <a:no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Arial" charset="0"/>
              <a:buChar char="•"/>
            </a:pPr>
            <a:r>
              <a:rPr lang="ru-RU" sz="22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 — продолговатый мозг; 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Arial" charset="0"/>
              <a:buChar char="•"/>
            </a:pPr>
            <a:r>
              <a:rPr lang="ru-RU" sz="2200" b="1" i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2 —</a:t>
            </a:r>
            <a:r>
              <a:rPr lang="ru-RU" sz="22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 позадиоливное поле; 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Arial" charset="0"/>
              <a:buChar char="•"/>
            </a:pPr>
            <a:r>
              <a:rPr lang="ru-RU" sz="2200" b="1" i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3—</a:t>
            </a:r>
            <a:r>
              <a:rPr lang="ru-RU" sz="22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 передняя срединная щель; 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Arial" charset="0"/>
              <a:buChar char="•"/>
            </a:pPr>
            <a:r>
              <a:rPr lang="ru-RU" sz="2200" b="1" i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4 —</a:t>
            </a:r>
            <a:r>
              <a:rPr lang="ru-RU" sz="22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 позадиоливная борозда; 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Arial" charset="0"/>
              <a:buChar char="•"/>
            </a:pPr>
            <a:r>
              <a:rPr lang="ru-RU" sz="2200" b="1" i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5,9—</a:t>
            </a:r>
            <a:r>
              <a:rPr lang="ru-RU" sz="22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переднелатеральная борозда; 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Arial" charset="0"/>
              <a:buChar char="•"/>
            </a:pPr>
            <a:r>
              <a:rPr lang="ru-RU" sz="2200" b="1" i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6—</a:t>
            </a:r>
            <a:r>
              <a:rPr lang="ru-RU" sz="22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 передние наружные дугообразные волокна; 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Arial" charset="0"/>
              <a:buChar char="•"/>
            </a:pPr>
            <a:r>
              <a:rPr lang="ru-RU" sz="22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7— перекрест пирамид; 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Arial" charset="0"/>
              <a:buChar char="•"/>
            </a:pPr>
            <a:r>
              <a:rPr lang="ru-RU" sz="2200" b="1" i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8—</a:t>
            </a:r>
            <a:r>
              <a:rPr lang="ru-RU" sz="22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 боковой канатик; 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Arial" charset="0"/>
              <a:buChar char="•"/>
            </a:pPr>
            <a:r>
              <a:rPr lang="ru-RU" sz="2200" b="1" i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10—</a:t>
            </a:r>
            <a:r>
              <a:rPr lang="ru-RU" sz="22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 олива; 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Arial" charset="0"/>
              <a:buChar char="•"/>
            </a:pPr>
            <a:r>
              <a:rPr lang="ru-RU" sz="2200" b="1" i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11 —</a:t>
            </a:r>
            <a:r>
              <a:rPr lang="ru-RU" sz="22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 пирамида продолговатого мозга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Arial" charset="0"/>
              <a:buNone/>
            </a:pPr>
            <a:endParaRPr lang="ru-RU" sz="2200" b="1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47107" name="Google Shape;179;p29" descr="http://www.bestreferat.ru/images/paper/99/71/8317199.gif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989138"/>
            <a:ext cx="28797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Google Shape;184;p3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Google Shape;189;p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8" y="0"/>
            <a:ext cx="90979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89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b="1" i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Головной мозг</a:t>
            </a: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 (encephalon) с окружающими его оболочками расположен в полости мозгового отдела черепа.</a:t>
            </a:r>
            <a:b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</a:br>
            <a:endParaRPr lang="ru-RU" b="1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19" y="457200"/>
            <a:ext cx="4160921" cy="344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Google Shape;194;p32"/>
          <p:cNvSpPr txBox="1">
            <a:spLocks noGrp="1"/>
          </p:cNvSpPr>
          <p:nvPr>
            <p:ph type="title"/>
          </p:nvPr>
        </p:nvSpPr>
        <p:spPr>
          <a:xfrm>
            <a:off x="447675" y="1844675"/>
            <a:ext cx="8229600" cy="3225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6000"/>
              <a:buFont typeface="Arial" charset="0"/>
              <a:buNone/>
            </a:pPr>
            <a:r>
              <a:rPr lang="ru-RU" sz="60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Функции продолговатого мозга</a:t>
            </a:r>
          </a:p>
        </p:txBody>
      </p:sp>
      <p:sp>
        <p:nvSpPr>
          <p:cNvPr id="53250" name="Google Shape;195;p32" descr="http://service-business.ru/photos/vozmrjnosti-golovnogo-mozga-cheloveka-104361-large.jp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Google Shape;200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600"/>
              <a:buFont typeface="Arial" charset="0"/>
              <a:buNone/>
            </a:pPr>
            <a:r>
              <a:rPr lang="ru-RU" sz="36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Продолговатый мозг осуществляет рефлекторную и проводниковую функции.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01" name="Google Shape;201;p33"/>
          <p:cNvSpPr txBox="1">
            <a:spLocks noGrp="1"/>
          </p:cNvSpPr>
          <p:nvPr>
            <p:ph sz="quarter" idx="1"/>
          </p:nvPr>
        </p:nvSpPr>
        <p:spPr>
          <a:xfrm>
            <a:off x="457200" y="2997200"/>
            <a:ext cx="8229600" cy="3128963"/>
          </a:xfrm>
        </p:spPr>
        <p:txBody>
          <a:bodyPr>
            <a:no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000"/>
              <a:buFont typeface="Arial" charset="0"/>
              <a:buChar char="•"/>
            </a:pPr>
            <a:r>
              <a:rPr lang="ru-RU" sz="29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По чувствительным волокнам корешков черепных нервов он получает информацию (импульсы) от кожи, слизистых оболочек и органов головы, а также от рецепторов гортани, трахеи, внутренних органов грудной клетки (легкие, сердце), пищеварительной системы. 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buClr>
                <a:srgbClr val="000000"/>
              </a:buClr>
              <a:buSzPts val="3000"/>
              <a:buFont typeface="Arial" charset="0"/>
              <a:buNone/>
            </a:pPr>
            <a:endParaRPr lang="ru-RU" sz="2900" b="1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Google Shape;206;p34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32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Через продолговатый мозг осуществляются многие простые и сложные рефлексы.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07" name="Google Shape;207;p34"/>
          <p:cNvSpPr txBox="1"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 charset="0"/>
              <a:buChar char="•"/>
            </a:pPr>
            <a:r>
              <a:rPr lang="ru-RU" sz="27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1) защитные — кашель, чиханье, рвота, слезоотделение, мигание; 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 charset="0"/>
              <a:buChar char="•"/>
            </a:pPr>
            <a:r>
              <a:rPr lang="ru-RU" sz="27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2) пищевые — сосание, глотание, отделение пищеварительного сока; 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 charset="0"/>
              <a:buChar char="•"/>
            </a:pPr>
            <a:r>
              <a:rPr lang="ru-RU" sz="27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3) сердечно-сосудистые, регулирующие деятельность сердца и кровеносных сосудов; 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 charset="0"/>
              <a:buChar char="•"/>
            </a:pPr>
            <a:r>
              <a:rPr lang="ru-RU" sz="27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4) автоматически регулируемый дыхательный центр, обеспечивающий вентиляцию легких; 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 charset="0"/>
              <a:buChar char="•"/>
            </a:pPr>
            <a:r>
              <a:rPr lang="ru-RU" sz="27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5) вестибулярные ядра, участвующие в осуществлении установочных рефлексов позы, в перераспределении тонуса мышц.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 charset="0"/>
              <a:buNone/>
            </a:pPr>
            <a:endParaRPr lang="ru-RU" sz="2700" b="1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212;p3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13" name="Google Shape;213;p35"/>
          <p:cNvSpPr txBox="1"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Через продолговатый мозг проходят пути, которые соединяют двусторонней связью кору головного мозга, промежуточный и средний мозг, мозжечок и спинной мозг.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b="1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Google Shape;218;p3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Задний мозг: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61442" name="Google Shape;219;p36"/>
          <p:cNvSpPr txBox="1">
            <a:spLocks noGrp="1"/>
          </p:cNvSpPr>
          <p:nvPr>
            <p:ph sz="quarter" idx="1"/>
          </p:nvPr>
        </p:nvSpPr>
        <p:spPr>
          <a:xfrm>
            <a:off x="457200" y="1600200"/>
            <a:ext cx="8229600" cy="1323975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мост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мозжечок</a:t>
            </a:r>
          </a:p>
        </p:txBody>
      </p:sp>
      <p:pic>
        <p:nvPicPr>
          <p:cNvPr id="61443" name="Google Shape;220;p3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924175"/>
            <a:ext cx="3811587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Google Shape;221;p3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2775" y="3260725"/>
            <a:ext cx="44450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Google Shape;226;p3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Мост, pons, </a:t>
            </a: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(варолиев мост)</a:t>
            </a:r>
          </a:p>
        </p:txBody>
      </p:sp>
      <p:pic>
        <p:nvPicPr>
          <p:cNvPr id="63490" name="Google Shape;227;p3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1533525"/>
            <a:ext cx="6667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Google Shape;232;p3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Внешнее строение</a:t>
            </a: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</p:txBody>
      </p:sp>
      <p:sp>
        <p:nvSpPr>
          <p:cNvPr id="65538" name="Google Shape;233;p38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Дорсальная поверхность моста не видна снаружи, т.к. накрыта мозжечком. Ее можно увидеть, если удалить мозжечок. Она обращена в сторону IV желудочка и участвует в образовании ромбовидной ямки, той ее части, которая располагается кверху от мозговых полосок четвертого желудочка.</a:t>
            </a:r>
          </a:p>
        </p:txBody>
      </p:sp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Google Shape;238;p3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Варолиев мост выполняет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67586" name="Google Shape;239;p39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двигательные, </a:t>
            </a: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сенсорные, </a:t>
            </a: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интегративные </a:t>
            </a: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проводниковые функции. </a:t>
            </a: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Важные функции моста связаны с наличием в нем ядер черепных нервов.</a:t>
            </a:r>
          </a:p>
        </p:txBody>
      </p:sp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Arial" charset="0"/>
              <a:buNone/>
            </a:pPr>
            <a:r>
              <a:rPr lang="ru-RU" sz="39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Пары черепно-мозговых нервов в мосту</a:t>
            </a:r>
          </a:p>
        </p:txBody>
      </p:sp>
      <p:sp>
        <p:nvSpPr>
          <p:cNvPr id="245" name="Google Shape;245;p40"/>
          <p:cNvSpPr txBox="1"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000"/>
              <a:buFont typeface="Arial" charset="0"/>
              <a:buChar char="•"/>
            </a:pPr>
            <a:r>
              <a:rPr lang="ru-RU" sz="2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V пара – тройничный нерв (смешанный). Двигательное ядро нерва иннервирует жевательные мышцы, мышцы небной занавески и мышцы, напрягающие барабанную перепонку. Чувствительное ядро получает афферентные аксоны от рецепторов кожи лица, слизистой оболочки носа, зубов, 2/3 языка, надкостницы костей черепа, конъюнктивы глазного яблока.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000"/>
              <a:buFont typeface="Arial" charset="0"/>
              <a:buChar char="•"/>
            </a:pPr>
            <a:r>
              <a:rPr lang="ru-RU" sz="2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VI пара – отводящий нерв (двигательный), иннервирует прямую наружную мышцу, отводящую глазное яблоко кнаружи.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000"/>
              <a:buFont typeface="Arial" charset="0"/>
              <a:buChar char="•"/>
            </a:pPr>
            <a:r>
              <a:rPr lang="ru-RU" sz="2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VII пара – лицевой нерв (смешанный), иннервирует мимические мышцы лица, подъязычную и подчелюстную слюнные железы, передает информацию от вкусовых рецепторов передней части языка.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000"/>
              <a:buFont typeface="Arial" charset="0"/>
              <a:buChar char="•"/>
            </a:pPr>
            <a:r>
              <a:rPr lang="ru-RU" sz="2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VIII пара – преддверно-улитковый (чувствительный) нерв. Улитковая часть этого нерва заканчивается в мозге в улитковых ядрах; преддверная – в треугольном ядре, ядре Дейтерса, ядре Бехтерева. Здесь происходит первичный анализ вестибулярных раздражений, их силы и направленности.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000"/>
              <a:buFont typeface="Arial" charset="0"/>
              <a:buNone/>
            </a:pPr>
            <a:endParaRPr lang="ru-RU" sz="20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Google Shape;250;p4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Функции моста</a:t>
            </a:r>
          </a:p>
        </p:txBody>
      </p:sp>
      <p:sp>
        <p:nvSpPr>
          <p:cNvPr id="251" name="Google Shape;251;p41"/>
          <p:cNvSpPr txBox="1">
            <a:spLocks noGrp="1"/>
          </p:cNvSpPr>
          <p:nvPr>
            <p:ph sz="quarter" idx="1"/>
          </p:nvPr>
        </p:nvSpPr>
        <p:spPr>
          <a:xfrm>
            <a:off x="457200" y="1600200"/>
            <a:ext cx="8229600" cy="5068888"/>
          </a:xfrm>
        </p:spPr>
        <p:txBody>
          <a:bodyPr>
            <a:no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 charset="0"/>
              <a:buChar char="•"/>
            </a:pPr>
            <a:r>
              <a:rPr lang="ru-RU" sz="27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Через мост проходят все восходящие и нисходящие пути, связывающие мост с мозжечком, спинным мозгом, корой больших полушарий и другими структурами центральной нервной системы. 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 charset="0"/>
              <a:buChar char="•"/>
            </a:pPr>
            <a:r>
              <a:rPr lang="ru-RU" sz="27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По мостомозжечковым проводящим путям через мост осуществляется контролирующее влияние коры полушарий головного мозга на мозжечок. 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 charset="0"/>
              <a:buChar char="•"/>
            </a:pPr>
            <a:r>
              <a:rPr lang="ru-RU" sz="27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Кроме того, в мосте располагаются центры, регулирующие активность центров вдоха и выдоха, расположенных в продолговатом мозгу.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 charset="0"/>
              <a:buChar char="•"/>
            </a:pPr>
            <a:r>
              <a:rPr lang="ru-RU" sz="27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Несет на себе контроль за мышечными сокращениями и устойчивостью при ходьбе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 charset="0"/>
              <a:buChar char="•"/>
            </a:pPr>
            <a:r>
              <a:rPr lang="ru-RU" sz="27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Отвечает даже за некоторые рефлексы: мигание, кашель, чихание, рвоту</a:t>
            </a: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94;p15"/>
          <p:cNvSpPr txBox="1">
            <a:spLocks noGrp="1"/>
          </p:cNvSpPr>
          <p:nvPr>
            <p:ph type="title"/>
          </p:nvPr>
        </p:nvSpPr>
        <p:spPr>
          <a:xfrm>
            <a:off x="360219" y="1177636"/>
            <a:ext cx="8229600" cy="3685886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Масса головного мозга взрослого человека колеблется от 1100 до 2000 г; у мужчин в среднем она составляет около 1394 г, а у женщин 1245 г. После 60 лет масса и объем мозга несколько уменьшаются.</a:t>
            </a:r>
            <a:b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</a:br>
            <a:endParaRPr lang="ru-RU" b="1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Google Shape;256;p4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мозжечок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57" name="Google Shape;257;p42"/>
          <p:cNvSpPr txBox="1">
            <a:spLocks noGrp="1"/>
          </p:cNvSpPr>
          <p:nvPr>
            <p:ph sz="quarter" idx="1"/>
          </p:nvPr>
        </p:nvSpPr>
        <p:spPr>
          <a:xfrm>
            <a:off x="457200" y="1600200"/>
            <a:ext cx="8229600" cy="1252538"/>
          </a:xfrm>
        </p:spPr>
        <p:txBody>
          <a:bodyPr>
            <a:no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000"/>
              <a:buFont typeface="Arial" charset="0"/>
              <a:buChar char="•"/>
            </a:pPr>
            <a:r>
              <a:rPr lang="ru-RU" sz="2900" i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Мозжечок</a:t>
            </a:r>
            <a:r>
              <a:rPr lang="ru-RU" sz="2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 располагается кзади от моста и от верхней части продолговатого мозга, заполняя большую часть задней черепной ямки.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73731" name="Google Shape;258;p4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924175"/>
            <a:ext cx="6511925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Google Shape;263;p4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Наружное строение мозжечка</a:t>
            </a:r>
          </a:p>
        </p:txBody>
      </p:sp>
      <p:pic>
        <p:nvPicPr>
          <p:cNvPr id="75778" name="Google Shape;264;p4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498600"/>
            <a:ext cx="736917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Google Shape;269;p4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77826" name="Google Shape;270;p4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Google Shape;275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600"/>
              <a:buFont typeface="Arial" charset="0"/>
              <a:buNone/>
            </a:pPr>
            <a:r>
              <a:rPr lang="ru-RU" sz="36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Мозжечок как надсегментарный орган входит в систему регуляции движений, выполняет следующие важные функции: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9874" name="Google Shape;276;p45"/>
          <p:cNvSpPr txBox="1">
            <a:spLocks noGrp="1"/>
          </p:cNvSpPr>
          <p:nvPr>
            <p:ph sz="quarter" idx="1"/>
          </p:nvPr>
        </p:nvSpPr>
        <p:spPr>
          <a:xfrm>
            <a:off x="468313" y="2708275"/>
            <a:ext cx="8229600" cy="3922713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1) регуляцию позы и мышечного тонуса; </a:t>
            </a: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2) сенсомоторную координацию позы и целенаправленных движений; </a:t>
            </a: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3) координацию быстрых целенаправленных движений, осуществляемых по команде из коры больших полушарий.</a:t>
            </a:r>
          </a:p>
        </p:txBody>
      </p:sp>
    </p:spTree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Google Shape;281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600"/>
              <a:buFont typeface="Arial" charset="0"/>
              <a:buNone/>
            </a:pPr>
            <a:r>
              <a:rPr lang="ru-RU" sz="36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При частичном общем поражении мозжечка наблюдаются три основных симптома: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1922" name="Google Shape;282;p46"/>
          <p:cNvSpPr txBox="1">
            <a:spLocks noGrp="1"/>
          </p:cNvSpPr>
          <p:nvPr>
            <p:ph sz="quarter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Атония (характеризуется ослаблением мышечного тонуса)</a:t>
            </a: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Астения (характеризуется слабостью и быстрой усталостью мышц).  </a:t>
            </a: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Астазия (проявляется в способности мышц выполнять колебательные и дрожательные движения).</a:t>
            </a:r>
          </a:p>
        </p:txBody>
      </p:sp>
    </p:spTree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Google Shape;287;p4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Средний мозг</a:t>
            </a: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 </a:t>
            </a:r>
          </a:p>
        </p:txBody>
      </p:sp>
      <p:pic>
        <p:nvPicPr>
          <p:cNvPr id="83970" name="Google Shape;288;p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557338"/>
            <a:ext cx="60960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8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Arial" charset="0"/>
              <a:buNone/>
            </a:pPr>
            <a:r>
              <a:rPr lang="ru-RU" sz="39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Наружное строение среднего мозга</a:t>
            </a:r>
          </a:p>
        </p:txBody>
      </p:sp>
      <p:sp>
        <p:nvSpPr>
          <p:cNvPr id="294" name="Google Shape;294;p48"/>
          <p:cNvSpPr txBox="1">
            <a:spLocks noGrp="1"/>
          </p:cNvSpPr>
          <p:nvPr>
            <p:ph sz="quarter" idx="1"/>
          </p:nvPr>
        </p:nvSpPr>
        <p:spPr>
          <a:xfrm>
            <a:off x="4500563" y="1600200"/>
            <a:ext cx="4186237" cy="4924425"/>
          </a:xfrm>
        </p:spPr>
        <p:txBody>
          <a:bodyPr>
            <a:no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 charset="0"/>
              <a:buChar char="•"/>
            </a:pPr>
            <a:r>
              <a:rPr lang="ru-RU" sz="27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 — пластинка крыши (четверохолмия); 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 charset="0"/>
              <a:buChar char="•"/>
            </a:pPr>
            <a:r>
              <a:rPr lang="ru-RU" sz="2700" b="1" i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2 —</a:t>
            </a:r>
            <a:r>
              <a:rPr lang="ru-RU" sz="27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 верхняя ножка мозжечка; 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 charset="0"/>
              <a:buChar char="•"/>
            </a:pPr>
            <a:r>
              <a:rPr lang="ru-RU" sz="2700" b="1" i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3 —</a:t>
            </a:r>
            <a:r>
              <a:rPr lang="ru-RU" sz="27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 треугольник петли; 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 charset="0"/>
              <a:buChar char="•"/>
            </a:pPr>
            <a:r>
              <a:rPr lang="ru-RU" sz="2700" b="1" i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4</a:t>
            </a:r>
            <a:r>
              <a:rPr lang="ru-RU" sz="27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 — нижний холмик; 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 charset="0"/>
              <a:buChar char="•"/>
            </a:pPr>
            <a:r>
              <a:rPr lang="ru-RU" sz="2700" b="1" i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5—</a:t>
            </a:r>
            <a:r>
              <a:rPr lang="ru-RU" sz="27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 верхний холмик; 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 charset="0"/>
              <a:buChar char="•"/>
            </a:pPr>
            <a:r>
              <a:rPr lang="ru-RU" sz="2700" b="1" i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6— </a:t>
            </a:r>
            <a:r>
              <a:rPr lang="ru-RU" sz="27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ручка нижнего холмика; 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 charset="0"/>
              <a:buChar char="•"/>
            </a:pPr>
            <a:r>
              <a:rPr lang="ru-RU" sz="27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7— ручка верхнего холмика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 charset="0"/>
              <a:buNone/>
            </a:pPr>
            <a:endParaRPr lang="ru-RU" sz="2700" b="1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86019" name="Google Shape;295;p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700213"/>
            <a:ext cx="29527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Google Shape;300;p4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Крыша среднего мозга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8066" name="Google Shape;301;p49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представляет собой пластинку четверохолмия и расположена над водопроводом мозга, состоит из четырех возвышений – холмиков (выполняют функцию подкорковых зрительных центров. Нижние холмики являются подкорковыми слуховыми центрами)</a:t>
            </a:r>
          </a:p>
        </p:txBody>
      </p:sp>
    </p:spTree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Google Shape;306;p50" descr="http://svetnsk.ru/foto16.png?i=7533&amp;k=krisha-srednego-mozga-foto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628775"/>
            <a:ext cx="5545138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Google Shape;307;p50"/>
          <p:cNvSpPr txBox="1"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655763"/>
          </a:xfrm>
        </p:spPr>
        <p:txBody>
          <a:bodyPr>
            <a:normAutofit fontScale="90000"/>
          </a:bodyPr>
          <a:lstStyle/>
          <a:p>
            <a:pPr algn="ctr" eaLnBrk="1" hangingPunct="1">
              <a:buSzPts val="2800"/>
            </a:pPr>
            <a:r>
              <a:rPr lang="ru-RU" sz="2800" b="1" smtClean="0">
                <a:latin typeface="Arial" charset="0"/>
                <a:cs typeface="Arial" charset="0"/>
              </a:rPr>
              <a:t>На основании головного мозга хорошо видны два толстых белых расходящихся пучка, идущих в ткань полушарий большого мозга. Это </a:t>
            </a:r>
            <a:r>
              <a:rPr lang="ru-RU" sz="2800" b="1" i="1" smtClean="0">
                <a:latin typeface="Arial" charset="0"/>
                <a:cs typeface="Arial" charset="0"/>
              </a:rPr>
              <a:t>ножки мозга.</a:t>
            </a:r>
            <a:endParaRPr lang="ru-RU" sz="28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Arial" charset="0"/>
              <a:buNone/>
            </a:pPr>
            <a:r>
              <a:rPr lang="ru-RU" sz="39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Водопровод среднего мозга (силъвиев водопровод)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13" name="Google Shape;313;p51"/>
          <p:cNvSpPr txBox="1">
            <a:spLocks noGrp="1"/>
          </p:cNvSpPr>
          <p:nvPr>
            <p:ph sz="quarter" idx="1"/>
          </p:nvPr>
        </p:nvSpPr>
        <p:spPr>
          <a:xfrm>
            <a:off x="457200" y="2276475"/>
            <a:ext cx="8229600" cy="3849688"/>
          </a:xfrm>
        </p:spPr>
        <p:txBody>
          <a:bodyPr>
            <a:noAutofit/>
          </a:bodyPr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узкий канал длиной около 1,5 см; соединяет полость III желудочка с IV и содержит спинномозговую жидкость. Вокруг водопровода среднего мозга находится центральное серое вещество, в котором расположены ядра III и IV пар черепных нервов.</a:t>
            </a: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99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8181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Человеческий мозг состоит из 25 млрд. нейронов. Именно эти клетки представляют собой серое вещество.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284018"/>
            <a:ext cx="7664161" cy="430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Google Shape;318;p5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Функции среднего мозга </a:t>
            </a:r>
          </a:p>
        </p:txBody>
      </p:sp>
      <p:sp>
        <p:nvSpPr>
          <p:cNvPr id="319" name="Google Shape;319;p52"/>
          <p:cNvSpPr txBox="1"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 charset="0"/>
              <a:buChar char="•"/>
            </a:pPr>
            <a:r>
              <a:rPr lang="ru-RU" sz="27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Функциональное значение среднего мозга заключается в том, что здесь находятся подкорковые центры слуха и зрения; ядра черепных нервов, обеспечивающие иннервацию поперечнополосатых и гладких мышц глазного яблока; ядра, относящиеся к экстрапирамидной системе (черное вещество, красное ядро), которые обеспечивают сокращение мышц тела во время автоматических движений. 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 charset="0"/>
              <a:buChar char="•"/>
            </a:pPr>
            <a:r>
              <a:rPr lang="ru-RU" sz="27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Кроме того, через средний мозг проходят нисходящие (двигательные) и восходящие (чувствительные) проводящие пути.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Google Shape;324;p5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50813"/>
            <a:ext cx="7416800" cy="65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Google Shape;329;p5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Google Shape;334;p5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Google Shape;339;p5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Google Shape;344;p5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Таламус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45" name="Google Shape;345;p57"/>
          <p:cNvSpPr txBox="1"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500"/>
              <a:buFont typeface="Arial" charset="0"/>
              <a:buChar char="•"/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парное образование овоидной формы, расположенное по сторонам III желудочка. 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ts val="2500"/>
              <a:buFont typeface="Arial" charset="0"/>
              <a:buChar char="•"/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Он состоит из серого вещества, в котором различают отдельные скопления нервных клеток — ядра таламуса, разделенные тонкими прослойками белого вещества. 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ts val="2500"/>
              <a:buFont typeface="Arial" charset="0"/>
              <a:buChar char="•"/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В настоящее время выделяют до 120 ядер, выполняющих различные функции. 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ts val="2500"/>
              <a:buFont typeface="Arial" charset="0"/>
              <a:buChar char="•"/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В связи с тем что здесь происходит переключение большей части чувствительных проводящих путей, таламус фактически является подкорковым чувствительным центром, а его подушка — подкорковым зрительным центром.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ts val="2500"/>
              <a:buFont typeface="Arial" charset="0"/>
              <a:buNone/>
            </a:pPr>
            <a:endParaRPr lang="ru-RU" sz="24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8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Arial" charset="0"/>
              <a:buNone/>
            </a:pPr>
            <a:r>
              <a:rPr lang="ru-RU" sz="39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Главными функциями таламуса являются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6498" name="Google Shape;351;p58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интеграция (объединение) всех видов чувствительности, кроме обоняния; </a:t>
            </a: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сравнение информации, которую получает на разных каналах связи, и оценка ее биологического значения. </a:t>
            </a: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По функции таламические ядра делятся на специфические, неспецифические, ассоциативные.</a:t>
            </a:r>
          </a:p>
        </p:txBody>
      </p:sp>
    </p:spTree>
  </p:cSld>
  <p:clrMapOvr>
    <a:masterClrMapping/>
  </p:clrMapOvr>
  <p:transition spd="slow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9"/>
          <p:cNvSpPr txBox="1">
            <a:spLocks noGrp="1"/>
          </p:cNvSpPr>
          <p:nvPr>
            <p:ph sz="quarter" idx="1"/>
          </p:nvPr>
        </p:nvSpPr>
        <p:spPr>
          <a:xfrm>
            <a:off x="457200" y="476250"/>
            <a:ext cx="8229600" cy="5649913"/>
          </a:xfrm>
        </p:spPr>
        <p:txBody>
          <a:bodyPr>
            <a:no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000"/>
              <a:buFont typeface="Arial" charset="0"/>
              <a:buChar char="•"/>
            </a:pPr>
            <a:r>
              <a:rPr lang="ru-RU" sz="2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У человека таламус играет значительную роль в эмоциональном поведении, которое характеризуется своеобразной мимикой, жестами, сдвигами функций внутренних органов. 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buClr>
                <a:srgbClr val="000000"/>
              </a:buClr>
              <a:buSzPts val="3000"/>
              <a:buFont typeface="Arial" charset="0"/>
              <a:buChar char="•"/>
            </a:pPr>
            <a:r>
              <a:rPr lang="ru-RU" sz="2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При эмоциональных реакциях повышается артериальное давление, ускоряются частота пульса, дыхания, расширяются зрачки. 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buClr>
                <a:srgbClr val="000000"/>
              </a:buClr>
              <a:buSzPts val="3000"/>
              <a:buFont typeface="Arial" charset="0"/>
              <a:buChar char="•"/>
            </a:pPr>
            <a:r>
              <a:rPr lang="ru-RU" sz="2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Поражение таламуса у человека сопровождается сильной головной болью, нарушением сна и чувствительности, координации движения, его точности и др.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buClr>
                <a:srgbClr val="000000"/>
              </a:buClr>
              <a:buSzPts val="3000"/>
              <a:buFont typeface="Arial" charset="0"/>
              <a:buNone/>
            </a:pPr>
            <a:endParaRPr lang="ru-RU" sz="2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Google Shape;361;p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Ядра таламуса</a:t>
            </a:r>
          </a:p>
        </p:txBody>
      </p:sp>
      <p:sp>
        <p:nvSpPr>
          <p:cNvPr id="362" name="Google Shape;362;p60"/>
          <p:cNvSpPr txBox="1"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500"/>
              <a:buFont typeface="Arial" charset="0"/>
              <a:buChar char="•"/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В специфических ядрах происходит переключение сенсорной информации с аксонов восходящих афферентных путей на конечные нейроны, отростки которых идут в сенсорные области коры больших полушарий. Повреждение этих ядер приводит к необратимой утрате определенных видов чувствительности. 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ts val="2500"/>
              <a:buFont typeface="Arial" charset="0"/>
              <a:buChar char="•"/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Неспецифические ядра таламуса связаны с базальными ядрами и различными участками головного мозга, они поддерживают определенный уровень возбудимости головного мозга, необходимый для восприятия раздражении из окружающей среды. Ассоциативные ядра участвуют в высоких интеграционных процессах.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ts val="2500"/>
              <a:buFont typeface="Arial" charset="0"/>
              <a:buNone/>
            </a:pPr>
            <a:endParaRPr lang="ru-RU" sz="24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Google Shape;367;p6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Метаталамус</a:t>
            </a:r>
          </a:p>
        </p:txBody>
      </p:sp>
      <p:sp>
        <p:nvSpPr>
          <p:cNvPr id="368" name="Google Shape;368;p61"/>
          <p:cNvSpPr txBox="1"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000"/>
              <a:buFont typeface="Arial" charset="0"/>
              <a:buChar char="•"/>
            </a:pPr>
            <a:r>
              <a:rPr lang="ru-RU" sz="2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представлен латеральными и медиальными коленчатыми телами — парными образованиями, которые соединяются с холмиками крыши среднего мозга при помощи ручек верхнего и нижнего холмиков. 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588"/>
              </a:spcBef>
              <a:spcAft>
                <a:spcPct val="0"/>
              </a:spcAft>
              <a:buClr>
                <a:srgbClr val="000000"/>
              </a:buClr>
              <a:buSzPts val="3000"/>
              <a:buFont typeface="Arial" charset="0"/>
              <a:buChar char="•"/>
            </a:pPr>
            <a:r>
              <a:rPr lang="ru-RU" sz="2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Латеральное коленчатое тело вместе с верхними холмиками среднего мозга является подкорковым центром зрения.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588"/>
              </a:spcBef>
              <a:spcAft>
                <a:spcPct val="0"/>
              </a:spcAft>
              <a:buClr>
                <a:srgbClr val="000000"/>
              </a:buClr>
              <a:buSzPts val="3000"/>
              <a:buFont typeface="Arial" charset="0"/>
              <a:buChar char="•"/>
            </a:pPr>
            <a:r>
              <a:rPr lang="ru-RU" sz="2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Медиальное коленчатое тело и нижние холмики среднего мозга образуют подкорковые центры слуха.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588"/>
              </a:spcBef>
              <a:spcAft>
                <a:spcPct val="0"/>
              </a:spcAft>
              <a:buClr>
                <a:srgbClr val="000000"/>
              </a:buClr>
              <a:buSzPts val="3000"/>
              <a:buFont typeface="Arial" charset="0"/>
              <a:buNone/>
            </a:pPr>
            <a:endParaRPr lang="ru-RU" sz="2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04;p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Мозг покрыт оболочками:</a:t>
            </a:r>
          </a:p>
        </p:txBody>
      </p:sp>
      <p:sp>
        <p:nvSpPr>
          <p:cNvPr id="22530" name="Google Shape;105;p17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твердой; </a:t>
            </a: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мягкой; </a:t>
            </a: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паутинной (по ее каналам циркулирует так называемый ликвор, который является спинномозговой жидкостью). Ликвор является амортизатором, защищающим головной мозг от ударов.</a:t>
            </a:r>
          </a:p>
        </p:txBody>
      </p:sp>
    </p:spTree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Google Shape;373;p6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Эпиталамус</a:t>
            </a:r>
          </a:p>
        </p:txBody>
      </p:sp>
      <p:sp>
        <p:nvSpPr>
          <p:cNvPr id="374" name="Google Shape;374;p62"/>
          <p:cNvSpPr txBox="1"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000"/>
              <a:buFont typeface="Arial" charset="0"/>
              <a:buChar char="•"/>
            </a:pPr>
            <a:r>
              <a:rPr lang="ru-RU" sz="2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объединяет шишковидное тело (эпифиз), поводки и треугольники поводков. 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588"/>
              </a:spcBef>
              <a:spcAft>
                <a:spcPct val="0"/>
              </a:spcAft>
              <a:buClr>
                <a:srgbClr val="000000"/>
              </a:buClr>
              <a:buSzPts val="3000"/>
              <a:buFont typeface="Arial" charset="0"/>
              <a:buChar char="•"/>
            </a:pPr>
            <a:r>
              <a:rPr lang="ru-RU" sz="2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Передние отделы поводков перед входом в эпифиз образуют спайку поводков. 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588"/>
              </a:spcBef>
              <a:spcAft>
                <a:spcPct val="0"/>
              </a:spcAft>
              <a:buClr>
                <a:srgbClr val="000000"/>
              </a:buClr>
              <a:buSzPts val="3000"/>
              <a:buFont typeface="Arial" charset="0"/>
              <a:buChar char="•"/>
            </a:pPr>
            <a:r>
              <a:rPr lang="ru-RU" sz="2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Спереди и снизу от шишковидного тела находится пучок поперечно идущих волокон — эпиталамическая спайка. 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588"/>
              </a:spcBef>
              <a:spcAft>
                <a:spcPct val="0"/>
              </a:spcAft>
              <a:buClr>
                <a:srgbClr val="000000"/>
              </a:buClr>
              <a:buSzPts val="3000"/>
              <a:buFont typeface="Arial" charset="0"/>
              <a:buChar char="•"/>
            </a:pPr>
            <a:r>
              <a:rPr lang="ru-RU" sz="2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Между спайкой поводков и эпиталамической спайкой у основания шишковидного тела образуется неглубокая впадина — шишковидное углубление.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588"/>
              </a:spcBef>
              <a:spcAft>
                <a:spcPct val="0"/>
              </a:spcAft>
              <a:buClr>
                <a:srgbClr val="000000"/>
              </a:buClr>
              <a:buSzPts val="3000"/>
              <a:buFont typeface="Arial" charset="0"/>
              <a:buNone/>
            </a:pPr>
            <a:endParaRPr lang="ru-RU" sz="2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Google Shape;379;p6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Гипоталамус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16738" name="Google Shape;380;p63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формирует нижние отделы промежуточного мозга, участвует в образовании дна III желудочка. </a:t>
            </a: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К гипоталамусу относятся зрительный перекрест, зрительный тракт, сосцевидные тела, серый бугор с воронкой и гипофизом</a:t>
            </a:r>
          </a:p>
        </p:txBody>
      </p:sp>
    </p:spTree>
  </p:cSld>
  <p:clrMapOvr>
    <a:masterClrMapping/>
  </p:clrMapOvr>
  <p:transition spd="slow">
    <p:push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Google Shape;385;p6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Гипоталамус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86" name="Google Shape;386;p64"/>
          <p:cNvSpPr txBox="1"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500"/>
              <a:buFont typeface="Arial" charset="0"/>
              <a:buChar char="•"/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является главным подкорковым центром вегетативной нервной системы, играет большую роль в поддержании постоянства внутренней среды организма, обеспечивает интеграцию функций вегетативной, эндокринной и соматической систем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ts val="2500"/>
              <a:buFont typeface="Arial" charset="0"/>
              <a:buChar char="•"/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участвует в формировании разносторонних поведенческих реакций, играет значительную роль в терморегуляции, определяет правильную периодичность функций, связанных с размножением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ts val="2500"/>
              <a:buFont typeface="Arial" charset="0"/>
              <a:buChar char="•"/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участвует в чередовании сна и бодрствования, а также в регуляции деятельности гипофиза, имеет связь с лимбической системой.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ts val="2500"/>
              <a:buFont typeface="Arial" charset="0"/>
              <a:buNone/>
            </a:pPr>
            <a:endParaRPr lang="ru-RU" sz="24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Google Shape;391;p65"/>
          <p:cNvSpPr txBox="1">
            <a:spLocks noGrp="1"/>
          </p:cNvSpPr>
          <p:nvPr>
            <p:ph type="title"/>
          </p:nvPr>
        </p:nvSpPr>
        <p:spPr>
          <a:xfrm>
            <a:off x="468313" y="22050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1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2649537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charset="0"/>
              <a:buNone/>
            </a:pPr>
            <a:r>
              <a:rPr lang="ru-RU" sz="24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У взрослого человека полушария большого мозга — самая большая и функционально важная часть ЦНС, они прикрывают другие структуры мозга. Правое и левое полушария отделены один от другого глубокой продольной щелью, достигающей мозолистого тела, или большой спайки мозга. Продольная щель сзади впадает в поперечную щель большого мозга, которая отделяет полушария от мозжечка.</a:t>
            </a:r>
          </a:p>
        </p:txBody>
      </p:sp>
      <p:sp>
        <p:nvSpPr>
          <p:cNvPr id="24578" name="Google Shape;111;p18" descr="http://piar-proektov.ru/photos/lechenie-urinoy-kory-golovnogo-mozga-139273-large.jp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pic>
        <p:nvPicPr>
          <p:cNvPr id="24579" name="Google Shape;112;p1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068638"/>
            <a:ext cx="6983412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17;p1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26626" name="Google Shape;118;p19" descr="http://900igr.net/up/datas/86795/016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225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Arial" charset="0"/>
              <a:buNone/>
            </a:pPr>
            <a:r>
              <a:rPr lang="ru-RU" sz="39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Строение головного мозга.</a:t>
            </a:r>
            <a:br>
              <a:rPr lang="ru-RU" sz="39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39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головной мозг разделяют на 3 части:</a:t>
            </a:r>
          </a:p>
        </p:txBody>
      </p:sp>
      <p:sp>
        <p:nvSpPr>
          <p:cNvPr id="28674" name="Google Shape;124;p20"/>
          <p:cNvSpPr txBox="1">
            <a:spLocks noGrp="1"/>
          </p:cNvSpPr>
          <p:nvPr>
            <p:ph sz="quarter"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большие полушария; </a:t>
            </a: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ствол мозга; </a:t>
            </a: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мозжечок.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Arial" charset="0"/>
              <a:buNone/>
            </a:pPr>
            <a:r>
              <a:rPr lang="ru-RU" sz="39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Выделяют 5 главных отделов мозга:</a:t>
            </a:r>
          </a:p>
        </p:txBody>
      </p:sp>
      <p:sp>
        <p:nvSpPr>
          <p:cNvPr id="30722" name="Google Shape;130;p21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конечный (80% общей массы);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промежуточный; </a:t>
            </a: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задний (мозжечок и мост); </a:t>
            </a: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средний; </a:t>
            </a: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продолговатый.</a:t>
            </a:r>
          </a:p>
        </p:txBody>
      </p:sp>
    </p:spTree>
  </p:cSld>
  <p:clrMapOvr>
    <a:masterClrMapping/>
  </p:clrMapOvr>
  <p:transition spd="slow">
    <p:pu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</TotalTime>
  <Words>1518</Words>
  <Application>Microsoft Office PowerPoint</Application>
  <PresentationFormat>Экран (4:3)</PresentationFormat>
  <Paragraphs>136</Paragraphs>
  <Slides>53</Slides>
  <Notes>53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Эркер</vt:lpstr>
      <vt:lpstr>Презентация PowerPoint</vt:lpstr>
      <vt:lpstr>Головной мозг (encephalon) с окружающими его оболочками расположен в полости мозгового отдела черепа. </vt:lpstr>
      <vt:lpstr>Масса головного мозга взрослого человека колеблется от 1100 до 2000 г; у мужчин в среднем она составляет около 1394 г, а у женщин 1245 г. После 60 лет масса и объем мозга несколько уменьшаются. </vt:lpstr>
      <vt:lpstr>Человеческий мозг состоит из 25 млрд. нейронов. Именно эти клетки представляют собой серое вещество.</vt:lpstr>
      <vt:lpstr>Мозг покрыт оболочками:</vt:lpstr>
      <vt:lpstr>У взрослого человека полушария большого мозга — самая большая и функционально важная часть ЦНС, они прикрывают другие структуры мозга. Правое и левое полушария отделены один от другого глубокой продольной щелью, достигающей мозолистого тела, или большой спайки мозга. Продольная щель сзади впадает в поперечную щель большого мозга, которая отделяет полушария от мозжечка.</vt:lpstr>
      <vt:lpstr>Презентация PowerPoint</vt:lpstr>
      <vt:lpstr>Строение головного мозга. головной мозг разделяют на 3 части:</vt:lpstr>
      <vt:lpstr>Выделяют 5 главных отделов мозга:</vt:lpstr>
      <vt:lpstr>Строение головного мозга</vt:lpstr>
      <vt:lpstr>Презентация PowerPoint</vt:lpstr>
      <vt:lpstr>Презентация PowerPoint</vt:lpstr>
      <vt:lpstr>Ствол головного мозга</vt:lpstr>
      <vt:lpstr>Презентация PowerPoint</vt:lpstr>
      <vt:lpstr>В состав ствола головного мозга входят</vt:lpstr>
      <vt:lpstr>Продолговатый мозг </vt:lpstr>
      <vt:lpstr>Продолговатый мозг </vt:lpstr>
      <vt:lpstr>Презентация PowerPoint</vt:lpstr>
      <vt:lpstr>Презентация PowerPoint</vt:lpstr>
      <vt:lpstr>Функции продолговатого мозга</vt:lpstr>
      <vt:lpstr>Продолговатый мозг осуществляет рефлекторную и проводниковую функции.</vt:lpstr>
      <vt:lpstr>Через продолговатый мозг осуществляются многие простые и сложные рефлексы.</vt:lpstr>
      <vt:lpstr>Презентация PowerPoint</vt:lpstr>
      <vt:lpstr>Задний мозг:</vt:lpstr>
      <vt:lpstr>Мост, pons, (варолиев мост)</vt:lpstr>
      <vt:lpstr>Внешнее строение.</vt:lpstr>
      <vt:lpstr>Варолиев мост выполняет</vt:lpstr>
      <vt:lpstr>Пары черепно-мозговых нервов в мосту</vt:lpstr>
      <vt:lpstr>Функции моста</vt:lpstr>
      <vt:lpstr>мозжечок</vt:lpstr>
      <vt:lpstr>Наружное строение мозжечка</vt:lpstr>
      <vt:lpstr>Презентация PowerPoint</vt:lpstr>
      <vt:lpstr>Мозжечок как надсегментарный орган входит в систему регуляции движений, выполняет следующие важные функции: </vt:lpstr>
      <vt:lpstr>При частичном общем поражении мозжечка наблюдаются три основных симптома:</vt:lpstr>
      <vt:lpstr>Средний мозг </vt:lpstr>
      <vt:lpstr>Наружное строение среднего мозга</vt:lpstr>
      <vt:lpstr>Крыша среднего мозга</vt:lpstr>
      <vt:lpstr>На основании головного мозга хорошо видны два толстых белых расходящихся пучка, идущих в ткань полушарий большого мозга. Это ножки мозга.</vt:lpstr>
      <vt:lpstr>Водопровод среднего мозга (силъвиев водопровод)</vt:lpstr>
      <vt:lpstr>Функции среднего мозга </vt:lpstr>
      <vt:lpstr>Презентация PowerPoint</vt:lpstr>
      <vt:lpstr>Презентация PowerPoint</vt:lpstr>
      <vt:lpstr>Презентация PowerPoint</vt:lpstr>
      <vt:lpstr>Презентация PowerPoint</vt:lpstr>
      <vt:lpstr>Таламус</vt:lpstr>
      <vt:lpstr>Главными функциями таламуса являются</vt:lpstr>
      <vt:lpstr>Презентация PowerPoint</vt:lpstr>
      <vt:lpstr>Ядра таламуса</vt:lpstr>
      <vt:lpstr>Метаталамус</vt:lpstr>
      <vt:lpstr>Эпиталамус</vt:lpstr>
      <vt:lpstr>Гипоталамус</vt:lpstr>
      <vt:lpstr>Гипоталамус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Анатомия и физиология ствола мозга, промежуточного мозга.</dc:title>
  <cp:lastModifiedBy>Ерболат</cp:lastModifiedBy>
  <cp:revision>2</cp:revision>
  <dcterms:modified xsi:type="dcterms:W3CDTF">2025-10-22T16:54:21Z</dcterms:modified>
</cp:coreProperties>
</file>