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9" r:id="rId4"/>
    <p:sldId id="260" r:id="rId5"/>
    <p:sldId id="261" r:id="rId6"/>
    <p:sldId id="262" r:id="rId7"/>
    <p:sldId id="277" r:id="rId8"/>
    <p:sldId id="263" r:id="rId9"/>
    <p:sldId id="270" r:id="rId10"/>
    <p:sldId id="297" r:id="rId11"/>
    <p:sldId id="264" r:id="rId12"/>
    <p:sldId id="265" r:id="rId13"/>
    <p:sldId id="266" r:id="rId14"/>
    <p:sldId id="267" r:id="rId15"/>
    <p:sldId id="278" r:id="rId16"/>
    <p:sldId id="268" r:id="rId17"/>
    <p:sldId id="298" r:id="rId18"/>
    <p:sldId id="269" r:id="rId19"/>
    <p:sldId id="299" r:id="rId20"/>
    <p:sldId id="296" r:id="rId21"/>
    <p:sldId id="271" r:id="rId22"/>
    <p:sldId id="272" r:id="rId23"/>
    <p:sldId id="273" r:id="rId24"/>
    <p:sldId id="274" r:id="rId25"/>
    <p:sldId id="295" r:id="rId26"/>
    <p:sldId id="275" r:id="rId27"/>
    <p:sldId id="276" r:id="rId28"/>
    <p:sldId id="300" r:id="rId29"/>
    <p:sldId id="279" r:id="rId30"/>
    <p:sldId id="280" r:id="rId31"/>
    <p:sldId id="281" r:id="rId32"/>
    <p:sldId id="282" r:id="rId33"/>
    <p:sldId id="283" r:id="rId34"/>
    <p:sldId id="284" r:id="rId35"/>
    <p:sldId id="301" r:id="rId36"/>
    <p:sldId id="285" r:id="rId37"/>
    <p:sldId id="286" r:id="rId38"/>
    <p:sldId id="287" r:id="rId39"/>
    <p:sldId id="302" r:id="rId40"/>
    <p:sldId id="288" r:id="rId41"/>
    <p:sldId id="289" r:id="rId42"/>
    <p:sldId id="290" r:id="rId43"/>
    <p:sldId id="291" r:id="rId44"/>
    <p:sldId id="292" r:id="rId45"/>
    <p:sldId id="293" r:id="rId46"/>
    <p:sldId id="29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993AD-3E2D-4911-8FA9-89AB43AA64C5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95A54-9FAF-4459-9CE5-602EBAFA1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8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4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1E0-69C3-43E6-92C7-E68366E1125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8671-5794-4CBD-A767-2C4E82122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1E0-69C3-43E6-92C7-E68366E1125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8671-5794-4CBD-A767-2C4E82122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1E0-69C3-43E6-92C7-E68366E1125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8671-5794-4CBD-A767-2C4E82122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1E0-69C3-43E6-92C7-E68366E1125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8671-5794-4CBD-A767-2C4E82122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1E0-69C3-43E6-92C7-E68366E1125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8671-5794-4CBD-A767-2C4E82122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1E0-69C3-43E6-92C7-E68366E1125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8671-5794-4CBD-A767-2C4E82122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1E0-69C3-43E6-92C7-E68366E1125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8671-5794-4CBD-A767-2C4E82122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1E0-69C3-43E6-92C7-E68366E1125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8671-5794-4CBD-A767-2C4E82122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1E0-69C3-43E6-92C7-E68366E1125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8671-5794-4CBD-A767-2C4E82122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1E0-69C3-43E6-92C7-E68366E1125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8671-5794-4CBD-A767-2C4E82122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1E0-69C3-43E6-92C7-E68366E1125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8671-5794-4CBD-A767-2C4E82122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E1E0-69C3-43E6-92C7-E68366E1125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8671-5794-4CBD-A767-2C4E82122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От Февраля к Октябрю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800204\Pictures\008-1988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57019"/>
            <a:ext cx="4733560" cy="2906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00204\Pictures\0_6ef98_e82a7ce3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4" y="3284984"/>
            <a:ext cx="4305009" cy="3020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800204\Pictures\0_6efa2_1e3a016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4" y="116633"/>
            <a:ext cx="2857500" cy="194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800204\Pictures\0_6efad_cc8bf1aa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76" y="116633"/>
            <a:ext cx="3509424" cy="2439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800204\Pictures\0_6efb6_b5217d8a_ori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3024336" cy="1955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979712" y="138336"/>
            <a:ext cx="5184576" cy="626368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Причины и сущность двоевластия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88112" y="1052736"/>
            <a:ext cx="8424936" cy="864096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Переплетение двух течений Февральской революции и двух ветвей власти после ее победы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88112" y="2492896"/>
            <a:ext cx="3607824" cy="864096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Революционно-социалистическое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205224" y="2495945"/>
            <a:ext cx="3607824" cy="864096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Буржуазно-либеральное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88112" y="3933056"/>
            <a:ext cx="3607824" cy="864096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Власть Совета рабочих, солдатских и крестьянских депутатов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205244" y="3872043"/>
            <a:ext cx="3607824" cy="864096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Власть Временного правительства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8" idx="1"/>
          </p:cNvCxnSpPr>
          <p:nvPr/>
        </p:nvCxnSpPr>
        <p:spPr>
          <a:xfrm>
            <a:off x="2192024" y="4797152"/>
            <a:ext cx="0" cy="15841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2192024" y="5157192"/>
            <a:ext cx="2163952" cy="864096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Эсеры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Меньшевики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192024" y="6381328"/>
            <a:ext cx="4817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1"/>
          </p:cNvCxnSpPr>
          <p:nvPr/>
        </p:nvCxnSpPr>
        <p:spPr>
          <a:xfrm flipV="1">
            <a:off x="7009136" y="4736139"/>
            <a:ext cx="20" cy="16451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7009136" y="5013176"/>
            <a:ext cx="2027360" cy="1224136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Кадеты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Октябристы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Эсеры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Меньшевики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cxnSp>
        <p:nvCxnSpPr>
          <p:cNvPr id="22" name="Прямая со стрелкой 21"/>
          <p:cNvCxnSpPr>
            <a:stCxn id="5" idx="1"/>
            <a:endCxn id="6" idx="3"/>
          </p:cNvCxnSpPr>
          <p:nvPr/>
        </p:nvCxnSpPr>
        <p:spPr>
          <a:xfrm flipH="1">
            <a:off x="2192024" y="1916832"/>
            <a:ext cx="2408556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600580" y="1916832"/>
            <a:ext cx="2563708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1"/>
          </p:cNvCxnSpPr>
          <p:nvPr/>
        </p:nvCxnSpPr>
        <p:spPr>
          <a:xfrm>
            <a:off x="2192024" y="3356992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044488" y="3387498"/>
            <a:ext cx="0" cy="5150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5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Создание Петроградского Совета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210370" y="1103405"/>
            <a:ext cx="5482952" cy="52565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300" dirty="0" smtClean="0"/>
              <a:t>27 февраля 1917 г. представители левых партий заявили о создании революционного органа власти – Петроградского Совета рабочих и солдатских депутатов.</a:t>
            </a:r>
          </a:p>
          <a:p>
            <a:pPr algn="just"/>
            <a:r>
              <a:rPr lang="ru-RU" sz="3300" b="1" dirty="0" smtClean="0"/>
              <a:t>Большинство мест в Петроградском Совете получили меньшевики и эсеры.</a:t>
            </a:r>
          </a:p>
          <a:p>
            <a:pPr algn="just"/>
            <a:r>
              <a:rPr lang="ru-RU" sz="3300" b="1" dirty="0" smtClean="0"/>
              <a:t>Председателем исполнительного комитета Петроградского Совета был избран меньшевик  Н.С. Чхеидзе.</a:t>
            </a:r>
          </a:p>
          <a:p>
            <a:pPr algn="just"/>
            <a:r>
              <a:rPr lang="ru-RU" sz="3300" dirty="0" smtClean="0"/>
              <a:t>На заседании 2 марта  1917 г. исполком Петроградского Совета принял решение о передаче государственной власти Временному правительству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4" name="Picture 4" descr="C:\Doc\Картинки для презентаций\150px-%D0%9D__%D0%98__%D0%A7%D1%85%D0%B5%D0%B8%D0%B4%D0%B7%D0%B5_%281917%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520" y="908720"/>
            <a:ext cx="2053062" cy="285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3731697"/>
            <a:ext cx="31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Николай Семенович Чхеидзе</a:t>
            </a:r>
          </a:p>
        </p:txBody>
      </p:sp>
      <p:pic>
        <p:nvPicPr>
          <p:cNvPr id="3074" name="Picture 2" descr="C:\Users\800204\Pictures\0_3c8ee_ebf41d52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6" y="4436888"/>
            <a:ext cx="3047918" cy="2199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593467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</a:rPr>
              <a:t>Открытие первого заседания Петроградского совета рабочих и солдатских депутатов в Таврическом дворце. 2 марта </a:t>
            </a:r>
            <a:r>
              <a:rPr lang="ru-RU" b="1" i="1" dirty="0" smtClean="0">
                <a:solidFill>
                  <a:srgbClr val="C00000"/>
                </a:solidFill>
              </a:rPr>
              <a:t>1917 г.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Причины, по которым Петроградский Совет добровольно передал власть Временному правительству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5257800"/>
          </a:xfrm>
        </p:spPr>
        <p:txBody>
          <a:bodyPr/>
          <a:lstStyle/>
          <a:p>
            <a:pPr algn="just"/>
            <a:r>
              <a:rPr lang="ru-RU" dirty="0" smtClean="0"/>
              <a:t>Взгляды эсеров и меньшевиков на произошедшую революцию как буржуазно-демократическую.</a:t>
            </a:r>
          </a:p>
          <a:p>
            <a:pPr algn="just"/>
            <a:r>
              <a:rPr lang="ru-RU" dirty="0" smtClean="0"/>
              <a:t>Опасения разгула анархии революционной стихии в стране.</a:t>
            </a:r>
          </a:p>
          <a:p>
            <a:pPr algn="just"/>
            <a:r>
              <a:rPr lang="ru-RU" dirty="0" smtClean="0"/>
              <a:t>Стремление иметь орган государственной власти, легитимность которого была бы признана всеми слоями российского общества и союзными державами.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Политика Петроградского Совета в отношении Временного правительства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pPr algn="just"/>
            <a:r>
              <a:rPr lang="ru-RU" b="1" dirty="0" smtClean="0"/>
              <a:t>Давление</a:t>
            </a:r>
            <a:r>
              <a:rPr lang="ru-RU" dirty="0" smtClean="0"/>
              <a:t> на Временное правительство с целью проведения в стране демократических преобразований.</a:t>
            </a:r>
          </a:p>
          <a:p>
            <a:pPr algn="just"/>
            <a:r>
              <a:rPr lang="ru-RU" b="1" dirty="0" smtClean="0"/>
              <a:t>Контроль </a:t>
            </a:r>
            <a:r>
              <a:rPr lang="ru-RU" dirty="0" smtClean="0"/>
              <a:t>над деятельностью Временного правительства.</a:t>
            </a:r>
          </a:p>
          <a:p>
            <a:pPr algn="just"/>
            <a:r>
              <a:rPr lang="ru-RU" b="1" dirty="0" smtClean="0"/>
              <a:t>Содействие</a:t>
            </a:r>
            <a:r>
              <a:rPr lang="ru-RU" dirty="0" smtClean="0"/>
              <a:t> Временному правительству в решении некоторых вопросов.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Обстоятельства создания Временного правительства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52565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27 февраля 1917 г. депутатами </a:t>
            </a:r>
            <a:r>
              <a:rPr lang="en-US" dirty="0" smtClean="0"/>
              <a:t>IV </a:t>
            </a:r>
            <a:r>
              <a:rPr lang="ru-RU" dirty="0" smtClean="0"/>
              <a:t>Государственной Думы  был создан  Временный комитет  членов Госдумы, который объявил себя носителем верховной власти в стране.</a:t>
            </a:r>
          </a:p>
          <a:p>
            <a:pPr algn="just"/>
            <a:r>
              <a:rPr lang="ru-RU" b="1" dirty="0" smtClean="0"/>
              <a:t>2 марта  1917 г.  по согласованию с Петроградским Советом Временный комитет был преобразован во Временное правительство.</a:t>
            </a:r>
          </a:p>
          <a:p>
            <a:pPr algn="just"/>
            <a:r>
              <a:rPr lang="ru-RU" dirty="0" smtClean="0"/>
              <a:t>Временное правительство  стало носителем высшей законодательской  и исполнительной власти.</a:t>
            </a:r>
          </a:p>
          <a:p>
            <a:pPr algn="just"/>
            <a:r>
              <a:rPr lang="ru-RU" dirty="0" smtClean="0"/>
              <a:t>Временное правительство  должно было осуществлять управление страной до созыва Учредительного собрания.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Временное правительство со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2 марта по 25 октября 1917 г.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536193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2523728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Правительство и его лидер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Продолжительность деятельности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Период правительственного кризиса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Политически однородное, князь Г.Е. Львов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 марта – 2 мая</a:t>
                      </a:r>
                    </a:p>
                    <a:p>
                      <a:pPr algn="ctr"/>
                      <a:r>
                        <a:rPr lang="ru-RU" sz="2000" dirty="0" smtClean="0"/>
                        <a:t> 1917 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r>
                        <a:rPr lang="ru-RU" sz="2000" baseline="0" dirty="0" smtClean="0"/>
                        <a:t> – 4 мая 1917 г.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 </a:t>
                      </a:r>
                      <a:r>
                        <a:rPr lang="ru-RU" sz="2000" baseline="0" dirty="0" smtClean="0"/>
                        <a:t> коалиционное правительство, князь Г.Е. Львов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 мая – 2 июля</a:t>
                      </a:r>
                    </a:p>
                    <a:p>
                      <a:pPr algn="ctr"/>
                      <a:r>
                        <a:rPr lang="ru-RU" sz="2000" dirty="0" smtClean="0"/>
                        <a:t> 1917 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 – 23 июля 1917 г.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 </a:t>
                      </a:r>
                      <a:r>
                        <a:rPr lang="ru-RU" sz="2000" dirty="0" smtClean="0"/>
                        <a:t>коалиционное,</a:t>
                      </a:r>
                      <a:r>
                        <a:rPr lang="ru-RU" sz="2000" baseline="0" dirty="0" smtClean="0"/>
                        <a:t> А.Ф. Керенский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 июля – 26 августа </a:t>
                      </a:r>
                    </a:p>
                    <a:p>
                      <a:pPr algn="ctr"/>
                      <a:r>
                        <a:rPr lang="ru-RU" sz="2000" dirty="0" smtClean="0"/>
                        <a:t>1917 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26 августа – 24 сентября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r>
                        <a:rPr lang="ru-RU" sz="2000" dirty="0" smtClean="0"/>
                        <a:t> коалиционное,</a:t>
                      </a:r>
                      <a:r>
                        <a:rPr lang="ru-RU" sz="2000" baseline="0" dirty="0" smtClean="0"/>
                        <a:t> А.Ф. Керенский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 сентября – 25 октября</a:t>
                      </a:r>
                    </a:p>
                    <a:p>
                      <a:pPr algn="ctr"/>
                      <a:r>
                        <a:rPr lang="ru-RU" sz="2000" dirty="0" smtClean="0"/>
                        <a:t>1917 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Состав Временного правительства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915816" y="1340768"/>
            <a:ext cx="5770984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По своему составу Временное правительство было либерально-буржуазным (11 министров).</a:t>
            </a:r>
          </a:p>
          <a:p>
            <a:pPr algn="just"/>
            <a:r>
              <a:rPr lang="ru-RU" dirty="0" smtClean="0"/>
              <a:t>В него вошли представители партий кадетов и октябристов.</a:t>
            </a:r>
          </a:p>
          <a:p>
            <a:pPr algn="just"/>
            <a:r>
              <a:rPr lang="ru-RU" dirty="0" smtClean="0"/>
              <a:t>Председатель и министр внутренних дел – князь Георгий Евгеньевич Львов.</a:t>
            </a:r>
          </a:p>
          <a:p>
            <a:pPr algn="just"/>
            <a:r>
              <a:rPr lang="ru-RU" dirty="0" smtClean="0"/>
              <a:t>Министр иностранных дел  -         П.Н. Милюков.</a:t>
            </a:r>
          </a:p>
          <a:p>
            <a:pPr algn="just"/>
            <a:r>
              <a:rPr lang="ru-RU" dirty="0" smtClean="0"/>
              <a:t>Военный министр – А.И. </a:t>
            </a:r>
            <a:r>
              <a:rPr lang="ru-RU" dirty="0" err="1" smtClean="0"/>
              <a:t>Гучков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Единственным представителем социалистического направления был министр юстиции А.Ф. Керенский (трудовик)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99" y="4941168"/>
            <a:ext cx="3105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Первый глава Временного правительства, князь </a:t>
            </a:r>
            <a:r>
              <a:rPr lang="ru-RU" b="1" i="1" dirty="0" smtClean="0">
                <a:solidFill>
                  <a:srgbClr val="C00000"/>
                </a:solidFill>
              </a:rPr>
              <a:t> - </a:t>
            </a:r>
            <a:r>
              <a:rPr lang="ru-RU" b="1" i="1" dirty="0" smtClean="0">
                <a:solidFill>
                  <a:srgbClr val="C00000"/>
                </a:solidFill>
              </a:rPr>
              <a:t>Георгий </a:t>
            </a:r>
            <a:r>
              <a:rPr lang="ru-RU" b="1" i="1" dirty="0">
                <a:solidFill>
                  <a:srgbClr val="C00000"/>
                </a:solidFill>
              </a:rPr>
              <a:t>Евгеньевич Львов </a:t>
            </a:r>
          </a:p>
        </p:txBody>
      </p:sp>
      <p:pic>
        <p:nvPicPr>
          <p:cNvPr id="6146" name="Picture 2" descr="C:\Users\800204\Pictures\220px-Georgy_Lvov_LOC_3c35383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376264" cy="3559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00204\Pictures\300PX-~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104456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788024" y="33265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Плакат (1917) с портретами членов временного правительства</a:t>
            </a:r>
          </a:p>
        </p:txBody>
      </p:sp>
      <p:pic>
        <p:nvPicPr>
          <p:cNvPr id="1027" name="Picture 3" descr="C:\Users\800204\Pictures\__1_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4032448" cy="2003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593684" y="29778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Заседание первого состава Временного правительства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671881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Политическая программа Временного правительства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 smtClean="0"/>
              <a:t>Политическая программа Временного правительства была изложена 3 марта 1917 г. в Декларации Временного правительства, которая включала следующие положения:</a:t>
            </a:r>
          </a:p>
          <a:p>
            <a:pPr algn="just"/>
            <a:r>
              <a:rPr lang="ru-RU" dirty="0" smtClean="0"/>
              <a:t>Амнистия по политическим и религиозным делам.</a:t>
            </a:r>
          </a:p>
          <a:p>
            <a:pPr algn="just"/>
            <a:r>
              <a:rPr lang="ru-RU" dirty="0" smtClean="0"/>
              <a:t>Свобода слова, печати, союзов, собраний.</a:t>
            </a:r>
          </a:p>
          <a:p>
            <a:pPr algn="just"/>
            <a:r>
              <a:rPr lang="ru-RU" dirty="0" smtClean="0"/>
              <a:t>Ликвидация национальных, религиозных и сословных ограничений.</a:t>
            </a:r>
          </a:p>
          <a:p>
            <a:pPr algn="just"/>
            <a:r>
              <a:rPr lang="ru-RU" dirty="0" smtClean="0"/>
              <a:t>Замена полиции народной милицией.</a:t>
            </a:r>
          </a:p>
          <a:p>
            <a:pPr algn="just"/>
            <a:r>
              <a:rPr lang="ru-RU" dirty="0" smtClean="0"/>
              <a:t>Созыв Учредительного собрания.</a:t>
            </a:r>
          </a:p>
          <a:p>
            <a:pPr algn="just"/>
            <a:r>
              <a:rPr lang="ru-RU" b="1" i="1" dirty="0" smtClean="0"/>
              <a:t>Решение основных вопросов революции откладывалось до созыва Учредительного собрания:</a:t>
            </a:r>
          </a:p>
          <a:p>
            <a:pPr algn="just"/>
            <a:r>
              <a:rPr lang="ru-RU" dirty="0" smtClean="0"/>
              <a:t>О политическом строе.</a:t>
            </a:r>
          </a:p>
          <a:p>
            <a:pPr algn="just"/>
            <a:r>
              <a:rPr lang="ru-RU" dirty="0" smtClean="0"/>
              <a:t>Об аграрной реформе.</a:t>
            </a:r>
          </a:p>
          <a:p>
            <a:pPr algn="just"/>
            <a:r>
              <a:rPr lang="ru-RU" dirty="0" smtClean="0"/>
              <a:t>О самоопределении народов.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Политическая программа Временного правительства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i="1" dirty="0" smtClean="0"/>
              <a:t>Все вопросы, поставленные революцией, предстояло решить Учредительному собранию.</a:t>
            </a:r>
          </a:p>
          <a:p>
            <a:pPr algn="just"/>
            <a:r>
              <a:rPr lang="ru-RU" i="1" dirty="0" smtClean="0"/>
              <a:t>Однако сложности проведения выборов в условиях охватившего страну хаоса, а также опасения, что они завершатся победой левых партий, побуждало Временное правительство тянуть с его созывом.</a:t>
            </a:r>
          </a:p>
          <a:p>
            <a:pPr algn="just"/>
            <a:r>
              <a:rPr lang="ru-RU" i="1" dirty="0" smtClean="0"/>
              <a:t>В итоге именно оно и поддержавшие его эсеро-меньшевистские Советы стали в глазах масс виновниками обострения проблем страны.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7779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Февральская революция 1917 г.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 smtClean="0"/>
              <a:t>Причины революции: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Ухудшение положения народа.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Нерешенность аграрного, рабочего, национального вопросов.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Обострение социально-экономических противоречий, вызванных длительной и изнурительной войной.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Всеобщее недовольство политикой царизма.</a:t>
            </a:r>
          </a:p>
          <a:p>
            <a:pPr algn="just"/>
            <a:r>
              <a:rPr lang="ru-RU" b="1" i="1" dirty="0" smtClean="0"/>
              <a:t>Характер революции – буржуазно-демократический</a:t>
            </a:r>
            <a:endParaRPr lang="ru-RU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Деятельность Временного </a:t>
            </a:r>
            <a:r>
              <a:rPr lang="ru-RU" sz="3200" b="1" dirty="0">
                <a:solidFill>
                  <a:srgbClr val="002060"/>
                </a:solidFill>
              </a:rPr>
              <a:t>правительства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Успехи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Введение демократических прав и свобод. </a:t>
            </a:r>
          </a:p>
          <a:p>
            <a:pPr algn="just"/>
            <a:r>
              <a:rPr lang="ru-RU" dirty="0" smtClean="0"/>
              <a:t>Отмена национальных ограничений.</a:t>
            </a:r>
          </a:p>
          <a:p>
            <a:pPr algn="just"/>
            <a:r>
              <a:rPr lang="ru-RU" dirty="0" smtClean="0"/>
              <a:t>Проведение широкой амнистии.</a:t>
            </a:r>
          </a:p>
          <a:p>
            <a:pPr algn="just"/>
            <a:r>
              <a:rPr lang="ru-RU" dirty="0" smtClean="0"/>
              <a:t>Уничтожение политической цензуры.</a:t>
            </a:r>
          </a:p>
          <a:p>
            <a:pPr algn="just"/>
            <a:r>
              <a:rPr lang="ru-RU" dirty="0" smtClean="0"/>
              <a:t>Отмена смертной казни за политическую деятельность.</a:t>
            </a:r>
          </a:p>
          <a:p>
            <a:pPr algn="just"/>
            <a:r>
              <a:rPr lang="ru-RU" dirty="0" smtClean="0"/>
              <a:t>Осуществление курса на создание светского государства.</a:t>
            </a:r>
          </a:p>
          <a:p>
            <a:pPr algn="just"/>
            <a:r>
              <a:rPr lang="ru-RU" dirty="0" smtClean="0"/>
              <a:t>Провозглашение России республикой (1сентября 1917 г.)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7984" y="836712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Неудачи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5112568"/>
          </a:xfrm>
        </p:spPr>
        <p:txBody>
          <a:bodyPr/>
          <a:lstStyle/>
          <a:p>
            <a:pPr algn="just"/>
            <a:r>
              <a:rPr lang="ru-RU" dirty="0" smtClean="0"/>
              <a:t>Продолжение участия России в Первой мировой войне.</a:t>
            </a:r>
          </a:p>
          <a:p>
            <a:pPr algn="just"/>
            <a:r>
              <a:rPr lang="ru-RU" dirty="0" smtClean="0"/>
              <a:t>Затягивание решения аграрного вопроса.</a:t>
            </a:r>
          </a:p>
          <a:p>
            <a:pPr algn="just"/>
            <a:r>
              <a:rPr lang="ru-RU" dirty="0" smtClean="0"/>
              <a:t>Откладывание выборов в Учредительное собрание.</a:t>
            </a:r>
          </a:p>
          <a:p>
            <a:pPr algn="just"/>
            <a:r>
              <a:rPr lang="ru-RU" dirty="0" smtClean="0"/>
              <a:t>Восстановление смертной казни в зоне военных действий.</a:t>
            </a:r>
          </a:p>
          <a:p>
            <a:pPr algn="just"/>
            <a:r>
              <a:rPr lang="ru-RU" dirty="0" smtClean="0"/>
              <a:t>Введение военно-революционных судов.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394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Сравнительный анализ позиций Временного правительства и Петроградского совета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/>
              <a:t>Общее:</a:t>
            </a:r>
          </a:p>
          <a:p>
            <a:pPr algn="just"/>
            <a:r>
              <a:rPr lang="ru-RU" dirty="0" smtClean="0"/>
              <a:t>Считали революцию буржуазно-демократической и выступали за передачу государственной власти либеральной буржуазии.</a:t>
            </a:r>
          </a:p>
          <a:p>
            <a:pPr algn="just"/>
            <a:r>
              <a:rPr lang="ru-RU" dirty="0" smtClean="0"/>
              <a:t>Выступали за продолжение войны.</a:t>
            </a:r>
          </a:p>
          <a:p>
            <a:pPr algn="just"/>
            <a:r>
              <a:rPr lang="ru-RU" dirty="0" smtClean="0"/>
              <a:t>Выступали за неприкосновенность частных (помещичьих) земель и решение аграрного вопроса после окончания войны.</a:t>
            </a:r>
          </a:p>
          <a:p>
            <a:pPr algn="just"/>
            <a:r>
              <a:rPr lang="ru-RU" dirty="0" smtClean="0"/>
              <a:t>Выступали за введение широких политических свобод.</a:t>
            </a:r>
          </a:p>
          <a:p>
            <a:pPr algn="just"/>
            <a:r>
              <a:rPr lang="ru-RU" dirty="0" smtClean="0"/>
              <a:t>Выступали против самовольного решения национального вопроса народами России в одностороннем порядке.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Сравнительный анализ позиций Временного правительства и Петроградского совета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Временное правительство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6649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Полагали, что вопрос о будущей форме правления должно решить Учредительное собрание.</a:t>
            </a:r>
          </a:p>
          <a:p>
            <a:pPr algn="just"/>
            <a:r>
              <a:rPr lang="ru-RU" dirty="0" smtClean="0"/>
              <a:t>Выступали за войну до победного конца с последующем приобретением новых территорий.</a:t>
            </a:r>
          </a:p>
          <a:p>
            <a:pPr algn="just"/>
            <a:r>
              <a:rPr lang="ru-RU" dirty="0" smtClean="0"/>
              <a:t>Выступали за сохранение принципа единоначалия в армии.</a:t>
            </a:r>
          </a:p>
          <a:p>
            <a:pPr algn="just"/>
            <a:r>
              <a:rPr lang="ru-RU" dirty="0" smtClean="0"/>
              <a:t>Выступали против сокращения рабочего дня в условиях военного времени.</a:t>
            </a:r>
          </a:p>
          <a:p>
            <a:pPr algn="just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Петроградский Совет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56649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Требовал немедленного объявления России республикой.</a:t>
            </a:r>
          </a:p>
          <a:p>
            <a:pPr algn="just"/>
            <a:r>
              <a:rPr lang="ru-RU" dirty="0" smtClean="0"/>
              <a:t>Выступал за революционную войну в целях обороны от Германии.</a:t>
            </a:r>
          </a:p>
          <a:p>
            <a:pPr algn="just"/>
            <a:r>
              <a:rPr lang="ru-RU" dirty="0" smtClean="0"/>
              <a:t>Выступали за демократизацию армии и введение выборного начала.</a:t>
            </a:r>
          </a:p>
          <a:p>
            <a:pPr algn="just"/>
            <a:r>
              <a:rPr lang="ru-RU" dirty="0" smtClean="0"/>
              <a:t>Выступали за установление 8-часового рабочего дня.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Приказ №1 Петроградского Совета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65050" y="1700808"/>
            <a:ext cx="8627430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 smtClean="0"/>
              <a:t>Главным постановлением Петроградского Совета стал приказ №1 по Петроградскому гарнизону от     2 марта, который содержал следующие положения: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Переподчинение войск  Петроградского гарнизона Петроградскому </a:t>
            </a:r>
            <a:r>
              <a:rPr lang="ru-RU" dirty="0" smtClean="0"/>
              <a:t>Совету</a:t>
            </a: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Введение выборных солдатских комитетов, контролировавших действия офицеров (отмена принципа единоначалия в армии</a:t>
            </a:r>
            <a:r>
              <a:rPr lang="ru-RU" dirty="0" smtClean="0"/>
              <a:t>)</a:t>
            </a: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Уравнивание в гражданских правах солдат с </a:t>
            </a:r>
            <a:r>
              <a:rPr lang="ru-RU" dirty="0" smtClean="0"/>
              <a:t>офицерами, введение выборности командиров</a:t>
            </a: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Разрешение политической  деятельности в </a:t>
            </a:r>
            <a:r>
              <a:rPr lang="ru-RU" dirty="0" smtClean="0"/>
              <a:t>войсках</a:t>
            </a:r>
            <a:endParaRPr lang="ru-RU" dirty="0" smtClean="0"/>
          </a:p>
        </p:txBody>
      </p:sp>
      <p:pic>
        <p:nvPicPr>
          <p:cNvPr id="2050" name="Picture 2" descr="C:\Users\800204\Pictures\0_3c8ef_544c98b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301" y="0"/>
            <a:ext cx="1298699" cy="1978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Последствия приказа №1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Демократизация армии.</a:t>
            </a:r>
          </a:p>
          <a:p>
            <a:pPr algn="just"/>
            <a:r>
              <a:rPr lang="ru-RU" dirty="0" smtClean="0"/>
              <a:t>Втягивание в революцию армии</a:t>
            </a:r>
          </a:p>
          <a:p>
            <a:pPr algn="just">
              <a:buNone/>
            </a:pPr>
            <a:r>
              <a:rPr lang="ru-RU" dirty="0" smtClean="0"/>
              <a:t>   (расширение социальной базы революции за счет многомиллионной солдатской массы).</a:t>
            </a:r>
          </a:p>
          <a:p>
            <a:pPr algn="just"/>
            <a:r>
              <a:rPr lang="ru-RU" dirty="0" smtClean="0"/>
              <a:t>Превращение Петроградского Совета в реальную политическую силу.</a:t>
            </a:r>
          </a:p>
          <a:p>
            <a:pPr algn="just"/>
            <a:r>
              <a:rPr lang="ru-RU" dirty="0" smtClean="0"/>
              <a:t>Падение воинской дисциплины и боеспособности армии (развал армии).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Политические итоги Февраля 1917 г.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Отречение царя. Ликвидация монархии в России.</a:t>
            </a:r>
          </a:p>
          <a:p>
            <a:pPr algn="just"/>
            <a:r>
              <a:rPr lang="ru-RU" b="1" dirty="0" smtClean="0"/>
              <a:t>Завоевание политических свобод. Перспектива демократического развития России.</a:t>
            </a:r>
          </a:p>
          <a:p>
            <a:pPr algn="just"/>
            <a:r>
              <a:rPr lang="ru-RU" b="1" dirty="0" smtClean="0"/>
              <a:t>Возникновение двоевластия.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78368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Апрельский кризис временного правительства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98614" y="1556792"/>
            <a:ext cx="4834880" cy="4525963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Повод: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Нота министра иностранных дел П.Н. Милюкова союзным державам о продолжении войны до победного конца.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Массовые демонстрации протеста с требованием отставки П.Н. Милюкова.</a:t>
            </a:r>
            <a:endParaRPr lang="ru-RU" dirty="0"/>
          </a:p>
        </p:txBody>
      </p:sp>
      <p:pic>
        <p:nvPicPr>
          <p:cNvPr id="1026" name="Picture 2" descr="C:\Doc\Картинки для презентаций\180px-Pavel_Milyuk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2" y="980728"/>
            <a:ext cx="2408368" cy="337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Рисунок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33056"/>
            <a:ext cx="4072069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0054" y="59510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i="1" dirty="0">
                <a:solidFill>
                  <a:srgbClr val="C00000"/>
                </a:solidFill>
              </a:rPr>
              <a:t>Демонстрация протеста </a:t>
            </a:r>
            <a:r>
              <a:rPr lang="ru-RU" altLang="ru-RU" b="1" i="1" dirty="0" smtClean="0">
                <a:solidFill>
                  <a:srgbClr val="C00000"/>
                </a:solidFill>
              </a:rPr>
              <a:t> против </a:t>
            </a:r>
            <a:r>
              <a:rPr lang="ru-RU" altLang="ru-RU" b="1" i="1" dirty="0">
                <a:solidFill>
                  <a:srgbClr val="C00000"/>
                </a:solidFill>
              </a:rPr>
              <a:t>ноты Милюкова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Апрельский кризис Временного правительства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Результаты: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Отставка П.Н. Милюкова с поста министра иностранных дел.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Отставка А.И. </a:t>
            </a:r>
            <a:r>
              <a:rPr lang="ru-RU" dirty="0" err="1" smtClean="0"/>
              <a:t>Гучкова</a:t>
            </a:r>
            <a:r>
              <a:rPr lang="ru-RU" dirty="0" smtClean="0"/>
              <a:t> с поста военного министра.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en-US" dirty="0" smtClean="0"/>
              <a:t>I</a:t>
            </a:r>
            <a:r>
              <a:rPr lang="ru-RU" dirty="0" smtClean="0"/>
              <a:t> коалиционного правительства; вхождение в состав Временного правительства представителей социалистических партий (эсеров, трудовиков, меньшевиков) – 10 министров-либералов и 6 министров-социалистов. Председатель – Г.Е. Львов.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В</a:t>
            </a:r>
            <a:r>
              <a:rPr lang="ru-RU" dirty="0" smtClean="0"/>
              <a:t>оенным </a:t>
            </a:r>
            <a:r>
              <a:rPr lang="ru-RU" dirty="0" smtClean="0"/>
              <a:t>министром </a:t>
            </a:r>
            <a:r>
              <a:rPr lang="ru-RU" dirty="0" smtClean="0"/>
              <a:t>стал А.Ф</a:t>
            </a:r>
            <a:r>
              <a:rPr lang="ru-RU" dirty="0" smtClean="0"/>
              <a:t>. </a:t>
            </a:r>
            <a:r>
              <a:rPr lang="ru-RU" dirty="0" smtClean="0"/>
              <a:t>Керенский, министром земледелия  -  лидер эсеров В.М. Чернов.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Апрельский кризис Временного правительства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i="1" dirty="0" smtClean="0"/>
              <a:t>Роль эсеров и меньшевиков во Временном правительстве значительно возросла.</a:t>
            </a:r>
          </a:p>
          <a:p>
            <a:pPr algn="just"/>
            <a:r>
              <a:rPr lang="ru-RU" i="1" dirty="0" smtClean="0"/>
              <a:t>По вопросу о войне они заняли противоречивую позицию. Выступая за скорейшее заключение мирного договора, они не предлагали конкретных мер по этому поводу.</a:t>
            </a:r>
          </a:p>
          <a:p>
            <a:pPr algn="just"/>
            <a:r>
              <a:rPr lang="ru-RU" i="1" dirty="0" smtClean="0"/>
              <a:t>Продолжение военных действий со стороны России они оправдывали превращением войны в революционную и отечественную.</a:t>
            </a:r>
          </a:p>
          <a:p>
            <a:pPr algn="just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58569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«Апрельские тезисы» В.И. Ленина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340768"/>
            <a:ext cx="4546848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3 апреля 1917 г. Ленин вернулся в Петроград. Ночью он выступил на собрании петроградских большевиков с докладом «О задачах пролетариата в данной революции». </a:t>
            </a:r>
          </a:p>
          <a:p>
            <a:pPr algn="just"/>
            <a:r>
              <a:rPr lang="ru-RU" dirty="0" smtClean="0"/>
              <a:t>Тезисы доклада были опубликованы в «Правде» и вошли в историю как </a:t>
            </a:r>
            <a:r>
              <a:rPr lang="ru-RU" b="1" dirty="0" smtClean="0">
                <a:solidFill>
                  <a:srgbClr val="FF0000"/>
                </a:solidFill>
              </a:rPr>
              <a:t>«Апрельские тезисы».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\Картинки для презентаций\2715CANJE8PNCA7M8XNZCADB64LLCA5G4YNJCAR4T10ZCAKI7IE0CAH3WD6ACAXAIH9NCAOJT7LDCATZLSC8CAAKCFCGCAU3XCU8CA2UDA1NCAA7A1YFCAD78JP5CA9IJ7X8CAV2UDU7CADE9RWGCA9CCXO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9730" y="3933056"/>
            <a:ext cx="182420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Рисунок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499992" cy="2507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00" y="3620591"/>
            <a:ext cx="5067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C00000"/>
                </a:solidFill>
              </a:rPr>
              <a:t>Ленин и его </a:t>
            </a:r>
            <a:r>
              <a:rPr lang="ru-RU" altLang="ru-RU" b="1" i="1" dirty="0" smtClean="0">
                <a:solidFill>
                  <a:srgbClr val="C00000"/>
                </a:solidFill>
              </a:rPr>
              <a:t>соратники на вокзале </a:t>
            </a:r>
          </a:p>
          <a:p>
            <a:pPr algn="ctr"/>
            <a:r>
              <a:rPr lang="ru-RU" altLang="ru-RU" b="1" i="1" dirty="0" smtClean="0">
                <a:solidFill>
                  <a:srgbClr val="C00000"/>
                </a:solidFill>
              </a:rPr>
              <a:t>Стокгольма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Хроника революционных событий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8282" y="908720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23 февраля 1917 г. – начало революции, забастовки в голодном Петрограде («Хлеба!», «Мира!», «Долой самодержавие!»).</a:t>
            </a:r>
          </a:p>
          <a:p>
            <a:pPr algn="just"/>
            <a:r>
              <a:rPr lang="ru-RU" sz="2800" dirty="0" smtClean="0"/>
              <a:t>26 февраля 1917 г. – всеобщая стачка в столице (80% рабочих города), расстрел демонстрации войсками.</a:t>
            </a:r>
          </a:p>
          <a:p>
            <a:pPr algn="just"/>
            <a:r>
              <a:rPr lang="ru-RU" sz="2800" dirty="0" smtClean="0"/>
              <a:t>27 февраля 1917 г. – переход военного гарнизона столицы  на сторону рабочих, арест царского правительства, победа революционных сил.</a:t>
            </a:r>
            <a:endParaRPr lang="ru-RU" sz="2800" dirty="0"/>
          </a:p>
        </p:txBody>
      </p:sp>
      <p:pic>
        <p:nvPicPr>
          <p:cNvPr id="2050" name="Picture 2" descr="C:\Users\800204\Pictures\Multitud2EnNevskyProspektMarzo1917--russiainrevolut00j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54" y="5140394"/>
            <a:ext cx="2672746" cy="1676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0119" y="6452718"/>
            <a:ext cx="413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Демонстрация на Невском проспекте</a:t>
            </a:r>
          </a:p>
        </p:txBody>
      </p:sp>
      <p:pic>
        <p:nvPicPr>
          <p:cNvPr id="2051" name="Picture 3" descr="C:\Users\800204\Pictures\300PX-~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5228280"/>
            <a:ext cx="2630410" cy="1551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800204\Pictures\0_3c8f2_adc52977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71" y="4475743"/>
            <a:ext cx="3051382" cy="2119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«Апрельские тезисы» В.И. Ленина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340768"/>
            <a:ext cx="5400600" cy="50691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В тезисах ставилась задача перехода ко второму этапу революции, который должен передать власть пролетариату и беднейшему крестьянству.</a:t>
            </a:r>
          </a:p>
          <a:p>
            <a:pPr algn="just"/>
            <a:r>
              <a:rPr lang="ru-RU" dirty="0" smtClean="0"/>
              <a:t>В противовес требованию «давления» на Временное правительство выдвигался </a:t>
            </a:r>
            <a:r>
              <a:rPr lang="ru-RU" b="1" dirty="0" smtClean="0"/>
              <a:t>лозунг «Никакой поддержки!».</a:t>
            </a:r>
          </a:p>
          <a:p>
            <a:pPr algn="just"/>
            <a:r>
              <a:rPr lang="ru-RU" dirty="0" smtClean="0"/>
              <a:t>Ленин настаивал на переходе всей власти к Советам, считая, что без их поддержки Временное правительство падет.</a:t>
            </a:r>
          </a:p>
          <a:p>
            <a:pPr algn="just"/>
            <a:r>
              <a:rPr lang="ru-RU" dirty="0" smtClean="0"/>
              <a:t>Одновременно он говорил о необходимости для большевиков бороться за завоевание большинства в Советах, считая, что власть можно взять мирным путем.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88224" y="1397967"/>
            <a:ext cx="1868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Большевики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0780" y="2604366"/>
            <a:ext cx="3323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«Вся власть Советам!»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83052" y="3906118"/>
            <a:ext cx="3187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«Никакой поддержки Временному правительству!»</a:t>
            </a:r>
          </a:p>
        </p:txBody>
      </p:sp>
      <p:sp>
        <p:nvSpPr>
          <p:cNvPr id="7" name="Стрелка вниз 6"/>
          <p:cNvSpPr/>
          <p:nvPr/>
        </p:nvSpPr>
        <p:spPr>
          <a:xfrm flipH="1">
            <a:off x="7522709" y="1859632"/>
            <a:ext cx="45719" cy="76242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538487" y="3066031"/>
            <a:ext cx="45719" cy="823166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Июньский кризис Временного правительства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/>
              <a:t>3 июня 1917 г. в Петрограде открылся </a:t>
            </a:r>
            <a:r>
              <a:rPr lang="en-US" sz="2400" dirty="0" smtClean="0"/>
              <a:t>I</a:t>
            </a:r>
            <a:r>
              <a:rPr lang="ru-RU" sz="2400" dirty="0" smtClean="0"/>
              <a:t> съезд Советов. Значительное большинство на съезде принадлежало эсерам и меньшевикам.</a:t>
            </a:r>
          </a:p>
          <a:p>
            <a:pPr algn="just"/>
            <a:r>
              <a:rPr lang="ru-RU" sz="2400" dirty="0" smtClean="0"/>
              <a:t>Съезд высказался за сотрудничество с буржуазными партиями и вынес резолюцию доверия Временному правительству.</a:t>
            </a:r>
          </a:p>
          <a:p>
            <a:pPr algn="just"/>
            <a:r>
              <a:rPr lang="ru-RU" sz="2400" dirty="0" smtClean="0"/>
              <a:t>На 18 июня 1917 г.  наметили безоружную демонстрацию, которая должна была выразить поддержку решений съезда  рабочими Петрограда. Однако на демонстрации преобладали антивоенные лозунги и призывы к передачи власти Советам.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Июньский кризис Временного правительства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Выходу из политического кризиса способствовали известия о начавшемся наступлении на Юго-Западном фронте, которое потерпело неудачу.</a:t>
            </a:r>
          </a:p>
          <a:p>
            <a:pPr algn="just"/>
            <a:r>
              <a:rPr lang="ru-RU" b="1" i="1" dirty="0" smtClean="0"/>
              <a:t>Результаты  кризиса: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Временное правительство начинает терять поддержку народа.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Состав Временного правительства остался неизменным.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77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Июльский </a:t>
            </a:r>
            <a:r>
              <a:rPr lang="ru-RU" sz="3200" b="1" dirty="0">
                <a:solidFill>
                  <a:srgbClr val="002060"/>
                </a:solidFill>
              </a:rPr>
              <a:t>кризис Временного правительства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02432"/>
            <a:ext cx="2304256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События 3-4 июля в Петрограде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36912"/>
            <a:ext cx="2808312" cy="4032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Демонстрации рабочих, солдат, матросов под лозунгом «Долой Временное правительство» и «Вся власть Советам»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Беспорядки в городе и расстрел демонстрации по приказу Временного правительства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endCxn id="5" idx="0"/>
          </p:cNvCxnSpPr>
          <p:nvPr/>
        </p:nvCxnSpPr>
        <p:spPr>
          <a:xfrm>
            <a:off x="1475656" y="1916832"/>
            <a:ext cx="252028" cy="7200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084168" y="692696"/>
            <a:ext cx="2808312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Различные оценки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1916832"/>
            <a:ext cx="385242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Попытка большевиков захватить власть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2996952"/>
            <a:ext cx="3852428" cy="1152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Провокация Временного правительства с целью дискредитации большевиков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>
            <a:endCxn id="10" idx="0"/>
          </p:cNvCxnSpPr>
          <p:nvPr/>
        </p:nvCxnSpPr>
        <p:spPr>
          <a:xfrm flipH="1">
            <a:off x="6714238" y="1607096"/>
            <a:ext cx="774086" cy="3097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0" idx="1"/>
          </p:cNvCxnSpPr>
          <p:nvPr/>
        </p:nvCxnSpPr>
        <p:spPr>
          <a:xfrm>
            <a:off x="2627784" y="1459632"/>
            <a:ext cx="216024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27784" y="1459632"/>
            <a:ext cx="2160240" cy="19945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602923" y="4365104"/>
            <a:ext cx="2996716" cy="201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Ликвидация двоевластия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Репрессии против большевиков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131840" y="4653136"/>
            <a:ext cx="2471083" cy="72008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937233">
            <a:off x="3281314" y="4475850"/>
            <a:ext cx="1685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7004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Июльский кризис Временного правительства</a:t>
            </a:r>
            <a:endParaRPr lang="ru-RU" sz="3200" dirty="0"/>
          </a:p>
        </p:txBody>
      </p:sp>
      <p:pic>
        <p:nvPicPr>
          <p:cNvPr id="1026" name="Picture 2" descr="C:\Users\800204\Pictures\300px-19170704_Riot_on_Nevsky_prosp_Petrogr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810000" cy="252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00204\Pictures\330px-Iyul'skaya_1917_demonstraciya_v_Petrogr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72418"/>
            <a:ext cx="3679204" cy="2614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1052736"/>
            <a:ext cx="4680520" cy="1872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24 июля 1917 г. – образование </a:t>
            </a:r>
            <a:r>
              <a:rPr lang="en-US" sz="2400" b="1" dirty="0" smtClean="0">
                <a:solidFill>
                  <a:srgbClr val="FF0000"/>
                </a:solidFill>
              </a:rPr>
              <a:t>II</a:t>
            </a:r>
            <a:r>
              <a:rPr lang="ru-RU" sz="2400" b="1" dirty="0" smtClean="0">
                <a:solidFill>
                  <a:srgbClr val="FF0000"/>
                </a:solidFill>
              </a:rPr>
              <a:t> коалиционного правительства во главе с А.Ф. Керенским (кадеты, эсеры, меньшевики)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3356992"/>
            <a:ext cx="4176464" cy="312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26 июля  - 3 августа 1917 г. – </a:t>
            </a:r>
            <a:r>
              <a:rPr lang="en-US" sz="2400" b="1" dirty="0" smtClean="0">
                <a:solidFill>
                  <a:srgbClr val="FF0000"/>
                </a:solidFill>
              </a:rPr>
              <a:t>VI </a:t>
            </a:r>
            <a:r>
              <a:rPr lang="ru-RU" sz="2400" b="1" dirty="0" smtClean="0">
                <a:solidFill>
                  <a:srgbClr val="FF0000"/>
                </a:solidFill>
              </a:rPr>
              <a:t> съезд партии большевиков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884368" y="5281833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257502" y="5517232"/>
            <a:ext cx="3058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курс на </a:t>
            </a:r>
            <a:r>
              <a:rPr lang="ru-RU" sz="2400" b="1" dirty="0" smtClean="0"/>
              <a:t>вооруженное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восстание</a:t>
            </a:r>
          </a:p>
        </p:txBody>
      </p:sp>
    </p:spTree>
    <p:extLst>
      <p:ext uri="{BB962C8B-B14F-4D97-AF65-F5344CB8AC3E}">
        <p14:creationId xmlns:p14="http://schemas.microsoft.com/office/powerpoint/2010/main" val="38688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Выступление генерала Л.Г. Корнилова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4968552" cy="587727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Желая упрочить центральную власть и положить конец анархии, правительство А.Ф. Керенского обратилось к единственной организованной силе, на которую могло еще рассчитывать, - к генералитету и кадровому офицерству.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12-15 августа 1917 г. – Государственное совещание в Москве.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Позицию верхушки армии на совещании изложил генерал Л.Г. Корнилов</a:t>
            </a:r>
          </a:p>
          <a:p>
            <a:pPr algn="just"/>
            <a:r>
              <a:rPr lang="ru-RU" dirty="0" smtClean="0"/>
              <a:t>Он потребовал введения смертной казни на фронте и в тылу, восстановления боеспособности армии, продолжения войны до победного конца.</a:t>
            </a:r>
          </a:p>
          <a:p>
            <a:pPr algn="just"/>
            <a:r>
              <a:rPr lang="ru-RU" dirty="0" smtClean="0"/>
              <a:t>В качестве Верховного главнокомандующего Корнилов предложил Керенскому подавить революционную анархию силами армии.</a:t>
            </a:r>
            <a:endParaRPr lang="ru-RU" dirty="0"/>
          </a:p>
        </p:txBody>
      </p:sp>
      <p:pic>
        <p:nvPicPr>
          <p:cNvPr id="7170" name="Picture 2" descr="C:\Users\800204\Pictures\Kornil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2254974" cy="3018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800204\Pictures\f885413d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837" y="3717032"/>
            <a:ext cx="38100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3" y="6211669"/>
            <a:ext cx="5724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Демонстрация у Большого театра в день открытия Государственного совещания. Август 1917 г.</a:t>
            </a:r>
          </a:p>
        </p:txBody>
      </p:sp>
    </p:spTree>
    <p:extLst>
      <p:ext uri="{BB962C8B-B14F-4D97-AF65-F5344CB8AC3E}">
        <p14:creationId xmlns:p14="http://schemas.microsoft.com/office/powerpoint/2010/main" val="417736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Корниловский</a:t>
            </a:r>
            <a:r>
              <a:rPr lang="ru-RU" sz="3200" b="1" dirty="0" smtClean="0">
                <a:solidFill>
                  <a:srgbClr val="002060"/>
                </a:solidFill>
              </a:rPr>
              <a:t> мятеж 25-31 августа 1917 г.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800204\Pictures\--I_1_~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340768"/>
            <a:ext cx="3136900" cy="444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196752"/>
            <a:ext cx="5184576" cy="54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Цели: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Установление военной диктатуры.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Подавление революционного движения.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Доведение войны до победного конца.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Вывод страны из кризиса.</a:t>
            </a:r>
          </a:p>
          <a:p>
            <a:pPr algn="just"/>
            <a:r>
              <a:rPr lang="ru-RU" b="1" dirty="0" smtClean="0"/>
              <a:t>Ход: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Л.Г. Корнилов как верховный главнокомандующий снял войска с фронта и направил их на Петроград.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805264"/>
            <a:ext cx="2896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Лавр Георгиевич Корнилов</a:t>
            </a:r>
          </a:p>
        </p:txBody>
      </p:sp>
    </p:spTree>
    <p:extLst>
      <p:ext uri="{BB962C8B-B14F-4D97-AF65-F5344CB8AC3E}">
        <p14:creationId xmlns:p14="http://schemas.microsoft.com/office/powerpoint/2010/main" val="10326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2060"/>
                </a:solidFill>
              </a:rPr>
              <a:t>Корниловский</a:t>
            </a:r>
            <a:r>
              <a:rPr lang="ru-RU" sz="3200" b="1" dirty="0">
                <a:solidFill>
                  <a:srgbClr val="002060"/>
                </a:solidFill>
              </a:rPr>
              <a:t> мятеж 25-31 августа 1917 г.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Временное правительство и Советы, все революционные силы объединились  и ликвидировали мятеж при помощи: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/>
              <a:t>а</a:t>
            </a:r>
            <a:r>
              <a:rPr lang="ru-RU" i="1" dirty="0" smtClean="0"/>
              <a:t>гитационных мер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/>
              <a:t>р</a:t>
            </a:r>
            <a:r>
              <a:rPr lang="ru-RU" i="1" dirty="0" smtClean="0"/>
              <a:t>еволюционного саботажа железнодорожников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/>
              <a:t>ч</a:t>
            </a:r>
            <a:r>
              <a:rPr lang="ru-RU" i="1" dirty="0" smtClean="0"/>
              <a:t>астичных военных действий</a:t>
            </a:r>
          </a:p>
          <a:p>
            <a:pPr algn="just"/>
            <a:r>
              <a:rPr lang="ru-RU" b="1" dirty="0" smtClean="0"/>
              <a:t>Последствия: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Л.Г. Корнилов и его сподвижники были арестованы.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Углубление социально-экономического и политического кризиса в стране.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Усиление позиций большевиков и </a:t>
            </a:r>
            <a:r>
              <a:rPr lang="ru-RU" b="1" dirty="0" smtClean="0">
                <a:solidFill>
                  <a:srgbClr val="C00000"/>
                </a:solidFill>
              </a:rPr>
              <a:t>начало большевизации Советов</a:t>
            </a:r>
            <a:r>
              <a:rPr lang="ru-RU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Паралич власти.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8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Политическая ситуация в сентябре 1917 г.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После выступления Корнилова с </a:t>
            </a:r>
            <a:r>
              <a:rPr lang="ru-RU" dirty="0"/>
              <a:t>целью противодействия </a:t>
            </a:r>
            <a:r>
              <a:rPr lang="ru-RU" dirty="0" err="1"/>
              <a:t>Петросовету</a:t>
            </a:r>
            <a:r>
              <a:rPr lang="ru-RU" dirty="0"/>
              <a:t> </a:t>
            </a:r>
            <a:r>
              <a:rPr lang="ru-RU" dirty="0" smtClean="0"/>
              <a:t>А.Ф. Керенский </a:t>
            </a:r>
            <a:r>
              <a:rPr lang="ru-RU" dirty="0"/>
              <a:t>образовал </a:t>
            </a:r>
            <a:r>
              <a:rPr lang="ru-RU" b="1" dirty="0"/>
              <a:t>1 </a:t>
            </a:r>
            <a:r>
              <a:rPr lang="ru-RU" b="1" dirty="0" smtClean="0"/>
              <a:t>сентября 1917 г. </a:t>
            </a:r>
            <a:r>
              <a:rPr lang="ru-RU" dirty="0"/>
              <a:t>новый орган власти — </a:t>
            </a:r>
            <a:r>
              <a:rPr lang="ru-RU" b="1" dirty="0"/>
              <a:t>Директорию</a:t>
            </a:r>
            <a:r>
              <a:rPr lang="ru-RU" dirty="0"/>
              <a:t> («Совет пяти»), которая </a:t>
            </a:r>
            <a:r>
              <a:rPr lang="ru-RU" b="1" dirty="0"/>
              <a:t>провозгласила Россию </a:t>
            </a:r>
            <a:r>
              <a:rPr lang="ru-RU" b="1" dirty="0" smtClean="0"/>
              <a:t>республикой.</a:t>
            </a:r>
          </a:p>
          <a:p>
            <a:pPr algn="just"/>
            <a:r>
              <a:rPr lang="ru-RU" dirty="0" smtClean="0"/>
              <a:t>14  </a:t>
            </a:r>
            <a:r>
              <a:rPr lang="ru-RU" dirty="0"/>
              <a:t>сентября </a:t>
            </a:r>
            <a:r>
              <a:rPr lang="ru-RU" dirty="0" smtClean="0"/>
              <a:t>1917 г.  </a:t>
            </a:r>
            <a:r>
              <a:rPr lang="ru-RU" dirty="0"/>
              <a:t>было открыто </a:t>
            </a:r>
            <a:r>
              <a:rPr lang="ru-RU" b="1" dirty="0"/>
              <a:t>Всероссийское демократическое совещание </a:t>
            </a:r>
            <a:r>
              <a:rPr lang="ru-RU" dirty="0"/>
              <a:t>с участием всех политических </a:t>
            </a:r>
            <a:r>
              <a:rPr lang="ru-RU" dirty="0" smtClean="0"/>
              <a:t>партий, которое должно </a:t>
            </a:r>
            <a:r>
              <a:rPr lang="ru-RU" dirty="0"/>
              <a:t>было решить вопрос о власти. Большевики его демонстративно покинули</a:t>
            </a:r>
            <a:r>
              <a:rPr lang="ru-RU" dirty="0" smtClean="0"/>
              <a:t>.</a:t>
            </a:r>
          </a:p>
          <a:p>
            <a:r>
              <a:rPr lang="ru-RU" b="1" dirty="0"/>
              <a:t>25 </a:t>
            </a:r>
            <a:r>
              <a:rPr lang="ru-RU" b="1" dirty="0" smtClean="0"/>
              <a:t>сентября 1917 г. – создание  третьего коалиционного правительства (эсеры, меньшевики, кадеты, беспартийные). Председатель – А.Ф. Керенский.</a:t>
            </a:r>
            <a:endParaRPr lang="ru-RU" b="1" dirty="0"/>
          </a:p>
        </p:txBody>
      </p:sp>
      <p:pic>
        <p:nvPicPr>
          <p:cNvPr id="1026" name="Picture 2" descr="C:\Users\800204\Pictures\200px-Alexander_Kerensky_LOC_24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4365104"/>
            <a:ext cx="172819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49787" y="640122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Александр Федорович </a:t>
            </a:r>
            <a:r>
              <a:rPr lang="ru-RU" b="1" dirty="0">
                <a:solidFill>
                  <a:srgbClr val="002060"/>
                </a:solidFill>
              </a:rPr>
              <a:t>Керенский</a:t>
            </a:r>
          </a:p>
        </p:txBody>
      </p:sp>
    </p:spTree>
    <p:extLst>
      <p:ext uri="{BB962C8B-B14F-4D97-AF65-F5344CB8AC3E}">
        <p14:creationId xmlns:p14="http://schemas.microsoft.com/office/powerpoint/2010/main" val="17347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2060"/>
                </a:solidFill>
              </a:rPr>
              <a:t>Россия </a:t>
            </a:r>
            <a:r>
              <a:rPr lang="ru-RU" altLang="ru-RU" sz="3600" b="1" dirty="0">
                <a:solidFill>
                  <a:srgbClr val="002060"/>
                </a:solidFill>
              </a:rPr>
              <a:t>осенью 1917 г.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4824536" cy="57606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altLang="ru-RU" dirty="0"/>
              <a:t>Осенью 1917 г</a:t>
            </a:r>
            <a:r>
              <a:rPr lang="ru-RU" altLang="ru-RU" dirty="0" smtClean="0"/>
              <a:t>. в </a:t>
            </a:r>
            <a:r>
              <a:rPr lang="ru-RU" altLang="ru-RU" dirty="0"/>
              <a:t>стране обострился </a:t>
            </a:r>
            <a:r>
              <a:rPr lang="ru-RU" altLang="ru-RU" dirty="0" smtClean="0"/>
              <a:t>экономический </a:t>
            </a:r>
            <a:r>
              <a:rPr lang="ru-RU" altLang="ru-RU" dirty="0"/>
              <a:t>кризис</a:t>
            </a:r>
            <a:r>
              <a:rPr lang="ru-RU" altLang="ru-RU" dirty="0" smtClean="0"/>
              <a:t>. </a:t>
            </a:r>
          </a:p>
          <a:p>
            <a:pPr algn="just"/>
            <a:r>
              <a:rPr lang="ru-RU" altLang="ru-RU" dirty="0" smtClean="0"/>
              <a:t>Война </a:t>
            </a:r>
            <a:r>
              <a:rPr lang="ru-RU" altLang="ru-RU" dirty="0"/>
              <a:t>забирала 80% всего бюджета</a:t>
            </a:r>
            <a:r>
              <a:rPr lang="ru-RU" altLang="ru-RU" dirty="0" smtClean="0"/>
              <a:t>, предприятия </a:t>
            </a:r>
            <a:r>
              <a:rPr lang="ru-RU" altLang="ru-RU" dirty="0"/>
              <a:t>не </a:t>
            </a:r>
            <a:r>
              <a:rPr lang="ru-RU" altLang="ru-RU" dirty="0" smtClean="0"/>
              <a:t>работали, </a:t>
            </a:r>
            <a:r>
              <a:rPr lang="ru-RU" altLang="ru-RU" dirty="0"/>
              <a:t>сельское хозяйство </a:t>
            </a:r>
            <a:r>
              <a:rPr lang="ru-RU" altLang="ru-RU" dirty="0" smtClean="0"/>
              <a:t>было разорено, железнодорожный </a:t>
            </a:r>
            <a:r>
              <a:rPr lang="ru-RU" altLang="ru-RU" dirty="0"/>
              <a:t>транспорт работал </a:t>
            </a:r>
            <a:r>
              <a:rPr lang="ru-RU" altLang="ru-RU" dirty="0" smtClean="0"/>
              <a:t>неритмично</a:t>
            </a:r>
            <a:r>
              <a:rPr lang="ru-RU" altLang="ru-RU" dirty="0"/>
              <a:t>, в стране началась инфляция, </a:t>
            </a:r>
            <a:r>
              <a:rPr lang="ru-RU" altLang="ru-RU" dirty="0" smtClean="0"/>
              <a:t>были трудности с подвозом </a:t>
            </a:r>
            <a:r>
              <a:rPr lang="ru-RU" altLang="ru-RU" dirty="0"/>
              <a:t>продовольствия в </a:t>
            </a:r>
            <a:r>
              <a:rPr lang="ru-RU" altLang="ru-RU" dirty="0" smtClean="0"/>
              <a:t>города.</a:t>
            </a:r>
          </a:p>
          <a:p>
            <a:pPr algn="just"/>
            <a:r>
              <a:rPr lang="ru-RU" altLang="ru-RU" dirty="0"/>
              <a:t>Правительство часто прибегало к административным мерам, была введена хлебная монополия и </a:t>
            </a:r>
            <a:r>
              <a:rPr lang="ru-RU" altLang="ru-RU" dirty="0" smtClean="0"/>
              <a:t>карточки</a:t>
            </a:r>
            <a:r>
              <a:rPr lang="ru-RU" altLang="ru-RU" dirty="0"/>
              <a:t>. </a:t>
            </a:r>
            <a:endParaRPr lang="ru-RU" altLang="ru-RU" dirty="0" smtClean="0"/>
          </a:p>
          <a:p>
            <a:pPr algn="just"/>
            <a:r>
              <a:rPr lang="ru-RU" altLang="ru-RU" dirty="0" smtClean="0"/>
              <a:t>Но </a:t>
            </a:r>
            <a:r>
              <a:rPr lang="ru-RU" altLang="ru-RU" dirty="0"/>
              <a:t>это не улучшило ситуацию. На человека в день приходилось 200 </a:t>
            </a:r>
            <a:r>
              <a:rPr lang="ru-RU" altLang="ru-RU" dirty="0" smtClean="0"/>
              <a:t>г хлеба</a:t>
            </a:r>
            <a:r>
              <a:rPr lang="ru-RU" altLang="ru-RU" dirty="0"/>
              <a:t>, цены выросли в </a:t>
            </a:r>
            <a:r>
              <a:rPr lang="ru-RU" altLang="ru-RU" dirty="0" smtClean="0"/>
              <a:t>20-30 раз.</a:t>
            </a:r>
          </a:p>
          <a:p>
            <a:pPr algn="just"/>
            <a:r>
              <a:rPr lang="ru-RU" altLang="ru-RU" dirty="0" smtClean="0"/>
              <a:t>В </a:t>
            </a:r>
            <a:r>
              <a:rPr lang="ru-RU" altLang="ru-RU" dirty="0"/>
              <a:t>этих условиях с особой силой развивалось забастовочное движение.</a:t>
            </a:r>
            <a:endParaRPr lang="ru-RU" dirty="0"/>
          </a:p>
          <a:p>
            <a:pPr algn="just"/>
            <a:endParaRPr lang="ru-RU" altLang="ru-RU" dirty="0"/>
          </a:p>
          <a:p>
            <a:endParaRPr lang="ru-RU" dirty="0"/>
          </a:p>
        </p:txBody>
      </p:sp>
      <p:pic>
        <p:nvPicPr>
          <p:cNvPr id="4" name="Picture 6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405255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2318" y="34846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C00000"/>
                </a:solidFill>
              </a:rPr>
              <a:t>Демонстрация </a:t>
            </a:r>
            <a:r>
              <a:rPr lang="ru-RU" altLang="ru-RU" b="1" i="1" dirty="0" smtClean="0">
                <a:solidFill>
                  <a:srgbClr val="C00000"/>
                </a:solidFill>
              </a:rPr>
              <a:t> в </a:t>
            </a:r>
            <a:r>
              <a:rPr lang="ru-RU" altLang="ru-RU" b="1" i="1" dirty="0">
                <a:solidFill>
                  <a:srgbClr val="C00000"/>
                </a:solidFill>
              </a:rPr>
              <a:t>поддержку</a:t>
            </a:r>
          </a:p>
          <a:p>
            <a:pPr algn="ctr"/>
            <a:r>
              <a:rPr lang="ru-RU" altLang="ru-RU" b="1" i="1" dirty="0">
                <a:solidFill>
                  <a:srgbClr val="C00000"/>
                </a:solidFill>
              </a:rPr>
              <a:t>большевиков</a:t>
            </a:r>
            <a:endParaRPr lang="ru-RU" alt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Picture 7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30959"/>
            <a:ext cx="3528392" cy="216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11960" y="6308927"/>
            <a:ext cx="5032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C00000"/>
                </a:solidFill>
              </a:rPr>
              <a:t>Красногвардейцы на улицах Петрограда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Сообщения, отправленные в Ставку 25 – 26 февраля 1917 г.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9971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Из послания императрицы Александры Федоровны Николаю </a:t>
            </a:r>
            <a:r>
              <a:rPr lang="en-US" b="1" dirty="0" smtClean="0"/>
              <a:t>II</a:t>
            </a:r>
            <a:r>
              <a:rPr lang="ru-RU" b="1" dirty="0" smtClean="0"/>
              <a:t>: «</a:t>
            </a:r>
            <a:r>
              <a:rPr lang="ru-RU" i="1" dirty="0" smtClean="0"/>
              <a:t>Это – хулиганское движение, мальчишки и девчонки бегают и кричат, что у них нет хлеба, просто для того, чтобы создать возбуждение, - и рабочие, которые мешают другим работать. Если бы погода была очень холодная, они все, вероятно, сидели бы дома».</a:t>
            </a:r>
            <a:endParaRPr lang="ru-RU" i="1" dirty="0"/>
          </a:p>
        </p:txBody>
      </p:sp>
      <p:pic>
        <p:nvPicPr>
          <p:cNvPr id="1026" name="Picture 2" descr="C:\Doc\Картинки для презентаций\280px-%D0%90lexandraFjodorow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584" y="1600200"/>
            <a:ext cx="288716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Подготовка вооруженного восстания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805169"/>
              </p:ext>
            </p:extLst>
          </p:nvPr>
        </p:nvGraphicFramePr>
        <p:xfrm>
          <a:off x="395536" y="1052736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Теоретическая</a:t>
                      </a:r>
                      <a:endParaRPr lang="ru-RU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Организационная </a:t>
                      </a:r>
                      <a:endParaRPr lang="ru-RU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Военно-техническая</a:t>
                      </a:r>
                      <a:endParaRPr lang="ru-RU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Статьи В.И. Ленина</a:t>
                      </a:r>
                    </a:p>
                    <a:p>
                      <a:r>
                        <a:rPr lang="ru-RU" sz="2000" b="1" dirty="0" smtClean="0"/>
                        <a:t>«Марксизм и восстание», «Советы постороннего», «Большевики должны взять власть» и др.</a:t>
                      </a:r>
                      <a:endParaRPr lang="ru-RU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12 октября 1917 г. - создание Военно-революционного</a:t>
                      </a:r>
                      <a:r>
                        <a:rPr lang="ru-RU" sz="2000" b="1" baseline="0" dirty="0" smtClean="0"/>
                        <a:t> комитета (ВРК) при Петроградском Совете как штаба по подготовке восстания.</a:t>
                      </a:r>
                      <a:r>
                        <a:rPr lang="ru-RU" sz="2000" b="1" dirty="0" smtClean="0"/>
                        <a:t> ВРК находился под контролем большевиков.</a:t>
                      </a:r>
                    </a:p>
                    <a:p>
                      <a:r>
                        <a:rPr lang="ru-RU" sz="2000" b="1" dirty="0" smtClean="0"/>
                        <a:t>10 октября, 16 октября 1917 г. - совещания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ЦК РСДРП(б),</a:t>
                      </a:r>
                      <a:r>
                        <a:rPr lang="ru-RU" sz="2000" b="1" baseline="0" dirty="0" smtClean="0"/>
                        <a:t> решение о взятии власти.  </a:t>
                      </a:r>
                      <a:endParaRPr lang="ru-RU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Организация отрядов Красной гвардии.</a:t>
                      </a:r>
                    </a:p>
                    <a:p>
                      <a:r>
                        <a:rPr lang="ru-RU" sz="2000" b="1" dirty="0" smtClean="0"/>
                        <a:t>Назначение комиссаров ВРК в воинские части Петрограда.</a:t>
                      </a:r>
                    </a:p>
                    <a:p>
                      <a:r>
                        <a:rPr lang="ru-RU" sz="2000" b="1" dirty="0" smtClean="0"/>
                        <a:t>Переход Петроградского гарнизона на сторону ВРК и </a:t>
                      </a:r>
                      <a:r>
                        <a:rPr lang="ru-RU" sz="2000" b="1" dirty="0" err="1" smtClean="0"/>
                        <a:t>Петросовета</a:t>
                      </a:r>
                      <a:r>
                        <a:rPr lang="ru-RU" sz="2000" b="1" dirty="0" smtClean="0"/>
                        <a:t>.</a:t>
                      </a:r>
                      <a:endParaRPr lang="ru-RU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800204\Pictures\220px-Milrevkom_procla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8866"/>
            <a:ext cx="2232248" cy="3094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7819" y="6303646"/>
            <a:ext cx="3324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Обращение ВРК </a:t>
            </a:r>
            <a:r>
              <a:rPr lang="ru-RU" b="1" dirty="0" smtClean="0">
                <a:solidFill>
                  <a:srgbClr val="002060"/>
                </a:solidFill>
              </a:rPr>
              <a:t>к трудящимся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Вооруженное восстание в Петрограде и захват власти большевиками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24 октября 1917 г. – захват отрядами Красной гвардии стратегических пунктов города.</a:t>
            </a:r>
          </a:p>
          <a:p>
            <a:pPr algn="just"/>
            <a:r>
              <a:rPr lang="ru-RU" dirty="0" smtClean="0"/>
              <a:t>25 октября 1917 г. – повстанцы заняли вокзалы, Госбанк, телеграф, телефонную станцию, центральную электростанцию. Открытие в Смольном </a:t>
            </a:r>
            <a:r>
              <a:rPr lang="en-US" dirty="0" smtClean="0"/>
              <a:t>II</a:t>
            </a:r>
            <a:r>
              <a:rPr lang="ru-RU" dirty="0" smtClean="0"/>
              <a:t> Всероссийского съезда Советов.</a:t>
            </a:r>
          </a:p>
          <a:p>
            <a:pPr algn="just"/>
            <a:r>
              <a:rPr lang="ru-RU" dirty="0" smtClean="0"/>
              <a:t>Ночь с 25 на 26 октября 1917 г. – штурм Зимнего дворца, арест Временного правительства.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593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00204\Pictures\250px-Last_guards_of_winter_palace_women_batallion_of_de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175000" cy="238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84685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Женский ударный батальон на площади перед Зимним дворцом</a:t>
            </a:r>
          </a:p>
        </p:txBody>
      </p:sp>
      <p:pic>
        <p:nvPicPr>
          <p:cNvPr id="3075" name="Picture 3" descr="C:\Users\800204\Pictures\250px-Last_guards_of_winter_palace_cad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2" y="3573016"/>
            <a:ext cx="3175000" cy="238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96929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Юнкера в залах Зимнего дворца готовятся к обороне</a:t>
            </a:r>
          </a:p>
        </p:txBody>
      </p:sp>
      <p:pic>
        <p:nvPicPr>
          <p:cNvPr id="3076" name="Picture 4" descr="C:\Users\800204\Pictures\240px-Stormningen_av_vinterpalats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4211"/>
            <a:ext cx="3518929" cy="2496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2746588"/>
            <a:ext cx="4781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Штурм Зимнего дворца. Кадр из художественного фильма «Октябрь», 1927 </a:t>
            </a:r>
            <a:r>
              <a:rPr lang="ru-RU" b="1" dirty="0" smtClean="0">
                <a:solidFill>
                  <a:srgbClr val="002060"/>
                </a:solidFill>
              </a:rPr>
              <a:t>г.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7" name="Picture 5" descr="C:\Users\800204\Pictures\230PX-~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724128" y="3492215"/>
            <a:ext cx="2964566" cy="2156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65005" y="5706218"/>
            <a:ext cx="4172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Броневик «Лейтенант Шмидт», захваченный красногвардейцами у юнкеров. Петроград, 25 октября </a:t>
            </a:r>
            <a:r>
              <a:rPr lang="ru-RU" b="1" dirty="0" smtClean="0">
                <a:solidFill>
                  <a:srgbClr val="002060"/>
                </a:solidFill>
              </a:rPr>
              <a:t>1917 г.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C:\Users\800204\Pictures\250px-Avrora1917Petrogr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81" y="3397702"/>
            <a:ext cx="2376264" cy="1664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65334" y="5036853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Крейсер «Аврора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37180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Альтернативы общественного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развития  1917 г.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628800"/>
            <a:ext cx="3312368" cy="15624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Военная диктатура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1634849"/>
            <a:ext cx="3312368" cy="15624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Диктатура большевиков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3789040"/>
            <a:ext cx="3312368" cy="15624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Власть Временного правительства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3788621"/>
            <a:ext cx="3312368" cy="15624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Анархический бунт и распад страны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815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II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Всероссийский съезд Советов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25-27 октября 1917 г.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608512" cy="485313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Большинство на съезде составляли большевики и левые эсеры.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Остальные – правые эсеры, меньшевики и др. – покинули съезд в знак протеста против вооруженного выступления большевиков.</a:t>
            </a:r>
            <a:endParaRPr lang="ru-RU" dirty="0"/>
          </a:p>
        </p:txBody>
      </p:sp>
      <p:pic>
        <p:nvPicPr>
          <p:cNvPr id="4098" name="Picture 2" descr="C:\Users\800204\Pictures\250px-Congress_of_Soviets_(191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81642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Заседание II Всероссийского съезда Советов в Смольном. 25 октября </a:t>
            </a:r>
            <a:r>
              <a:rPr lang="ru-RU" b="1" dirty="0" smtClean="0">
                <a:solidFill>
                  <a:srgbClr val="002060"/>
                </a:solidFill>
              </a:rPr>
              <a:t>1917 г.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37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4658"/>
            <a:ext cx="5869160" cy="85010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II</a:t>
            </a:r>
            <a:r>
              <a:rPr lang="ru-RU" sz="3200" b="1" dirty="0">
                <a:solidFill>
                  <a:srgbClr val="002060"/>
                </a:solidFill>
              </a:rPr>
              <a:t> Всероссийский съезд Советов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25-27 октября 1917 г.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4339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Съезд принял воззвание «Рабочим, солдатам и крестьянам!», провозгласив низложение Временного правительства и взятие власти в свои руки.</a:t>
            </a:r>
          </a:p>
          <a:p>
            <a:pPr algn="just"/>
            <a:r>
              <a:rPr lang="ru-RU" dirty="0" smtClean="0"/>
              <a:t>Съезд принял первые декреты Советской власти: </a:t>
            </a:r>
            <a:r>
              <a:rPr lang="ru-RU" b="1" dirty="0" smtClean="0"/>
              <a:t>Декрет о земле и Декрет о мире.</a:t>
            </a:r>
          </a:p>
          <a:p>
            <a:pPr algn="just"/>
            <a:r>
              <a:rPr lang="ru-RU" dirty="0" smtClean="0"/>
              <a:t>В Декрете о мире предлагалось всем воюющим странам немедленно заключить мир без аннексий и контрибуций.</a:t>
            </a:r>
          </a:p>
          <a:p>
            <a:pPr algn="just"/>
            <a:r>
              <a:rPr lang="ru-RU" dirty="0" smtClean="0"/>
              <a:t>В основу Декрета о земле были положены 242 местных крестьянских наказа </a:t>
            </a:r>
            <a:r>
              <a:rPr lang="en-US" dirty="0" smtClean="0"/>
              <a:t>I</a:t>
            </a:r>
            <a:r>
              <a:rPr lang="ru-RU" dirty="0" smtClean="0"/>
              <a:t> съезду Советов. Отменялась частная собственность на землю, устанавливалось уравнительное землепользование с периодическими переделами земли (программа эсеров).</a:t>
            </a:r>
            <a:endParaRPr lang="ru-RU" dirty="0"/>
          </a:p>
        </p:txBody>
      </p:sp>
      <p:pic>
        <p:nvPicPr>
          <p:cNvPr id="5122" name="Picture 2" descr="C:\Users\800204\Pictures\220px-Dekret_o_mi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388331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800204\Pictures\220px-Dekret_o_zemly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1" y="50825"/>
            <a:ext cx="1571625" cy="2065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363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II</a:t>
            </a:r>
            <a:r>
              <a:rPr lang="ru-RU" sz="3600" b="1" dirty="0">
                <a:solidFill>
                  <a:srgbClr val="002060"/>
                </a:solidFill>
              </a:rPr>
              <a:t> Всероссийский съезд Советов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25-27 октября 1917 г.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Кроме того, на съезде было избрано первое Советское правительство – Совет Народных Комиссаров (СНК) во главе с В.И. Лениным. Оно состояло только из большевиков.</a:t>
            </a:r>
          </a:p>
          <a:p>
            <a:pPr algn="just"/>
            <a:r>
              <a:rPr lang="ru-RU" dirty="0" smtClean="0"/>
              <a:t>Совнарком был подотчетен Съезду Советов и Всероссийскому центральному исполнительному комитету (ВЦИКу), большинство в составе которого принадлежало большевикам и левым эсерам. Первым председателем ВЦИКа был избран Л.Б. Каменев, в ноябре  1917 г. его сменил Я.М. Свердлов.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56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Сообщения, отправленные в Ставку 25 – 26 февраля 1917 г.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1412776"/>
            <a:ext cx="5472608" cy="49971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Из телеграммы министра внутренних дел </a:t>
            </a:r>
            <a:r>
              <a:rPr lang="ru-RU" b="1" dirty="0" smtClean="0"/>
              <a:t>А.Д. </a:t>
            </a:r>
            <a:r>
              <a:rPr lang="ru-RU" b="1" dirty="0" err="1" smtClean="0"/>
              <a:t>Протопопова</a:t>
            </a:r>
            <a:r>
              <a:rPr lang="ru-RU" dirty="0" smtClean="0"/>
              <a:t>: «</a:t>
            </a:r>
            <a:r>
              <a:rPr lang="ru-RU" i="1" dirty="0" smtClean="0"/>
              <a:t>Движение носит неорганизованный характер, стихийный характер, наряду с эксцессами противоправительственного свойства буйствующие местами приветствуют войска. Прекращению дальнейших беспорядков принимаются энергичные меры военным начальством. В Москве спокойно».</a:t>
            </a:r>
            <a:endParaRPr lang="ru-RU" i="1" dirty="0"/>
          </a:p>
        </p:txBody>
      </p:sp>
      <p:pic>
        <p:nvPicPr>
          <p:cNvPr id="2050" name="Picture 2" descr="C:\Doc\Картинки для презентаций\270px-Protopopov_Alexandr_%281866-1918%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520" y="1340768"/>
            <a:ext cx="200549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800204\Pictures\0_3c8f2_adc52977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54766"/>
            <a:ext cx="3672408" cy="2551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5332" y="5962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Солдатская демонстрация в Петрограде в февральские дни. 1917 </a:t>
            </a:r>
            <a:r>
              <a:rPr lang="ru-RU" b="1" i="1" dirty="0" smtClean="0">
                <a:solidFill>
                  <a:srgbClr val="C00000"/>
                </a:solidFill>
              </a:rPr>
              <a:t> г.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Сообщения, отправленные в Ставку 25 – 26 февраля 1917 г.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97916" y="1600200"/>
            <a:ext cx="5994564" cy="49971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Из телеграммы председателя </a:t>
            </a:r>
            <a:r>
              <a:rPr lang="en-US" b="1" dirty="0" smtClean="0"/>
              <a:t>IV</a:t>
            </a:r>
            <a:r>
              <a:rPr lang="ru-RU" b="1" dirty="0" smtClean="0"/>
              <a:t> Государственной Думы М.В. Родзянко</a:t>
            </a:r>
            <a:r>
              <a:rPr lang="ru-RU" dirty="0" smtClean="0"/>
              <a:t>: «</a:t>
            </a:r>
            <a:r>
              <a:rPr lang="ru-RU" i="1" dirty="0" smtClean="0"/>
              <a:t>Положение серьезное. В столице – анархия. Правительство парализовано. Транспорт продовольствия и топлива пришел в полное расстройство. На улицах происходит беспорядочная стрельба. Части войск стреляют друг в друга. Необходимо немедленно поручить лицу, пользующемуся доверием страны, составить новое правительство. Медлить нельзя. Всякое промедление смерти подобно. Молю Бога, чтобы в этот час ответственность не пала на венценосца».</a:t>
            </a:r>
            <a:endParaRPr lang="ru-RU" i="1" dirty="0"/>
          </a:p>
        </p:txBody>
      </p:sp>
      <p:pic>
        <p:nvPicPr>
          <p:cNvPr id="5122" name="Picture 2" descr="C:\Users\800204\Pictures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4" y="1340768"/>
            <a:ext cx="2448272" cy="3692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Отречение Николая </a:t>
            </a:r>
            <a:r>
              <a:rPr lang="en-US" sz="4000" b="1" dirty="0" smtClean="0">
                <a:solidFill>
                  <a:srgbClr val="002060"/>
                </a:solidFill>
              </a:rPr>
              <a:t>II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340768"/>
            <a:ext cx="5040560" cy="518457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/>
              <a:t>Из Манифеста отречения  Николая </a:t>
            </a:r>
            <a:r>
              <a:rPr lang="en-US" b="1" dirty="0" smtClean="0"/>
              <a:t>II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i="1" dirty="0" smtClean="0"/>
              <a:t>«В эти решительные дни в жизни России почли мы долгом совести облегчить народу нашему тесное единение и сплочение всех сил народных для скорейшего достижения победы, и в согласии с Государственной думой,  признали мы за благо отречься от престола Государства Российского и сложить с себя верховную власть».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2 марта 1917 г., г. Псков – отречение Николая </a:t>
            </a:r>
            <a:r>
              <a:rPr lang="en-US" b="1" dirty="0" smtClean="0">
                <a:solidFill>
                  <a:srgbClr val="C00000"/>
                </a:solidFill>
              </a:rPr>
              <a:t>II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074" name="Picture 2" descr="C:\Users\800204\Pictures\470PX-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6" y="908720"/>
            <a:ext cx="228701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800204\Pictures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94" y="3356992"/>
            <a:ext cx="2424083" cy="3380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Новые органы власти.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27 февраля 1917 г.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\Картинки для презентаций\tauride_palac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31640" y="1412776"/>
            <a:ext cx="6643734" cy="490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084168" y="4797152"/>
            <a:ext cx="2736304" cy="17036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Временный комитет Государственной Думы         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Временное правительство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797152"/>
            <a:ext cx="2702104" cy="17036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Петроградский Совет рабочих и солдатских депутатов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855790" y="5527835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Установление двоевластия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В ходе революционных событий в Петрограде одновременно возникли два органа власти:</a:t>
            </a:r>
          </a:p>
          <a:p>
            <a:pPr algn="just"/>
            <a:r>
              <a:rPr lang="ru-RU" dirty="0" smtClean="0"/>
              <a:t>Временное правительство, опиравшееся на поддержку буржуазии, дворянства, офицерства.</a:t>
            </a:r>
          </a:p>
          <a:p>
            <a:pPr algn="just"/>
            <a:r>
              <a:rPr lang="ru-RU" dirty="0" smtClean="0"/>
              <a:t>Петроградский Совет, опиравшийся на рабочих и солдат столичного гарнизона.</a:t>
            </a:r>
          </a:p>
          <a:p>
            <a:pPr algn="just"/>
            <a:r>
              <a:rPr lang="ru-RU" b="1" dirty="0" smtClean="0"/>
              <a:t>Наличие двух органов власти было названо В.И. Лениным двоевластием.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2836</Words>
  <Application>Microsoft Office PowerPoint</Application>
  <PresentationFormat>Экран (4:3)</PresentationFormat>
  <Paragraphs>315</Paragraphs>
  <Slides>46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От Февраля к Октябрю</vt:lpstr>
      <vt:lpstr> Февральская революция 1917 г.</vt:lpstr>
      <vt:lpstr>Хроника революционных событий</vt:lpstr>
      <vt:lpstr>Сообщения, отправленные в Ставку 25 – 26 февраля 1917 г.</vt:lpstr>
      <vt:lpstr>Сообщения, отправленные в Ставку 25 – 26 февраля 1917 г.</vt:lpstr>
      <vt:lpstr>Сообщения, отправленные в Ставку 25 – 26 февраля 1917 г.</vt:lpstr>
      <vt:lpstr>Отречение Николая II</vt:lpstr>
      <vt:lpstr>Новые органы власти. 27 февраля 1917 г.</vt:lpstr>
      <vt:lpstr>Установление двоевластия</vt:lpstr>
      <vt:lpstr>Презентация PowerPoint</vt:lpstr>
      <vt:lpstr>Создание Петроградского Совета</vt:lpstr>
      <vt:lpstr>Причины, по которым Петроградский Совет добровольно передал власть Временному правительству</vt:lpstr>
      <vt:lpstr>Политика Петроградского Совета в отношении Временного правительства</vt:lpstr>
      <vt:lpstr>Обстоятельства создания Временного правительства</vt:lpstr>
      <vt:lpstr>Временное правительство со  2 марта по 25 октября 1917 г.</vt:lpstr>
      <vt:lpstr>Состав Временного правительства</vt:lpstr>
      <vt:lpstr>Презентация PowerPoint</vt:lpstr>
      <vt:lpstr>Политическая программа Временного правительства</vt:lpstr>
      <vt:lpstr>Политическая программа Временного правительства</vt:lpstr>
      <vt:lpstr>Деятельность Временного правительства</vt:lpstr>
      <vt:lpstr>Сравнительный анализ позиций Временного правительства и Петроградского совета</vt:lpstr>
      <vt:lpstr>Сравнительный анализ позиций Временного правительства и Петроградского совета</vt:lpstr>
      <vt:lpstr>Приказ №1 Петроградского Совета</vt:lpstr>
      <vt:lpstr>Последствия приказа №1</vt:lpstr>
      <vt:lpstr>Политические итоги Февраля 1917 г.</vt:lpstr>
      <vt:lpstr>Апрельский кризис временного правительства</vt:lpstr>
      <vt:lpstr>Апрельский кризис Временного правительства</vt:lpstr>
      <vt:lpstr>Апрельский кризис Временного правительства</vt:lpstr>
      <vt:lpstr>«Апрельские тезисы» В.И. Ленина</vt:lpstr>
      <vt:lpstr>«Апрельские тезисы» В.И. Ленина</vt:lpstr>
      <vt:lpstr>Июньский кризис Временного правительства</vt:lpstr>
      <vt:lpstr>Июньский кризис Временного правительства</vt:lpstr>
      <vt:lpstr>Июльский кризис Временного правительства</vt:lpstr>
      <vt:lpstr>Июльский кризис Временного правительства</vt:lpstr>
      <vt:lpstr>Выступление генерала Л.Г. Корнилова</vt:lpstr>
      <vt:lpstr>Корниловский мятеж 25-31 августа 1917 г.</vt:lpstr>
      <vt:lpstr>Корниловский мятеж 25-31 августа 1917 г.</vt:lpstr>
      <vt:lpstr>Политическая ситуация в сентябре 1917 г.</vt:lpstr>
      <vt:lpstr>Россия осенью 1917 г.</vt:lpstr>
      <vt:lpstr>Подготовка вооруженного восстания</vt:lpstr>
      <vt:lpstr>Вооруженное восстание в Петрограде и захват власти большевиками</vt:lpstr>
      <vt:lpstr>Презентация PowerPoint</vt:lpstr>
      <vt:lpstr>Альтернативы общественного  развития  1917 г.</vt:lpstr>
      <vt:lpstr>II Всероссийский съезд Советов 25-27 октября 1917 г.</vt:lpstr>
      <vt:lpstr>II Всероссийский съезд Советов 25-27 октября 1917 г.</vt:lpstr>
      <vt:lpstr>II Всероссийский съезд Советов 25-27 октября 1917 г.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Февраля к Октябрю</dc:title>
  <dc:creator>Valued Acer Customer</dc:creator>
  <cp:lastModifiedBy>800204</cp:lastModifiedBy>
  <cp:revision>55</cp:revision>
  <dcterms:created xsi:type="dcterms:W3CDTF">2009-10-26T16:49:37Z</dcterms:created>
  <dcterms:modified xsi:type="dcterms:W3CDTF">2014-11-07T07:33:13Z</dcterms:modified>
</cp:coreProperties>
</file>