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4024" r:id="rId3"/>
  </p:sldMasterIdLst>
  <p:notesMasterIdLst>
    <p:notesMasterId r:id="rId36"/>
  </p:notesMasterIdLst>
  <p:sldIdLst>
    <p:sldId id="256" r:id="rId4"/>
    <p:sldId id="281" r:id="rId5"/>
    <p:sldId id="257" r:id="rId6"/>
    <p:sldId id="282" r:id="rId7"/>
    <p:sldId id="289" r:id="rId8"/>
    <p:sldId id="290" r:id="rId9"/>
    <p:sldId id="291" r:id="rId10"/>
    <p:sldId id="264" r:id="rId11"/>
    <p:sldId id="307" r:id="rId12"/>
    <p:sldId id="283" r:id="rId13"/>
    <p:sldId id="284" r:id="rId14"/>
    <p:sldId id="266" r:id="rId15"/>
    <p:sldId id="292" r:id="rId16"/>
    <p:sldId id="265" r:id="rId17"/>
    <p:sldId id="270" r:id="rId18"/>
    <p:sldId id="308" r:id="rId19"/>
    <p:sldId id="309" r:id="rId20"/>
    <p:sldId id="295" r:id="rId21"/>
    <p:sldId id="296" r:id="rId22"/>
    <p:sldId id="297" r:id="rId23"/>
    <p:sldId id="311" r:id="rId24"/>
    <p:sldId id="298" r:id="rId25"/>
    <p:sldId id="300" r:id="rId26"/>
    <p:sldId id="302" r:id="rId27"/>
    <p:sldId id="260" r:id="rId28"/>
    <p:sldId id="310" r:id="rId29"/>
    <p:sldId id="312" r:id="rId30"/>
    <p:sldId id="303" r:id="rId31"/>
    <p:sldId id="285" r:id="rId32"/>
    <p:sldId id="301" r:id="rId33"/>
    <p:sldId id="305" r:id="rId34"/>
    <p:sldId id="30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FF"/>
    <a:srgbClr val="0000FF"/>
    <a:srgbClr val="66FF66"/>
    <a:srgbClr val="48A86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169A18F-CD94-4664-848D-120494C54964}" type="datetimeFigureOut">
              <a:rPr lang="ru-RU"/>
              <a:pPr>
                <a:defRPr/>
              </a:pPr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9C8AA36-1861-43EF-8615-69D2F9FEF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3214-68DF-4CB7-AE3F-E99651C6C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3B05F-782A-44A0-940B-FDF61F273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BE4E-165C-45B5-84EE-5E97DE6D5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41CB-3085-4808-ADCC-C324E1276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7C97-28E8-44CF-96AC-E96A3BA43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1881-125A-4CF1-B907-3C435CF47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F40C-618B-4051-B9DE-BA0261F20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C2AC-A919-4A8C-B3CD-F0FB774B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9C03-B7F5-43E8-AAC8-4B6CCFA93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BE68-AF49-408F-BCA0-B0E55CF52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650A-0964-42F3-B502-F3C56D3F8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5958-A0E1-47DE-B276-5D843D4B0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90A0-AE47-4A5A-9E8D-96F86362F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3D2B-F26D-48E0-B5CF-F4D83915A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5FB1-1032-450D-86F9-C007D846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8B61-A8FF-462A-8510-0F28DA2CE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6AE7A-9020-48EC-882D-6EF700AFEE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8327-D849-46B9-A594-A7633DD5B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92DB6-7EE1-4019-A346-9498735CC1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A52B4-563C-4A26-A24D-30B2E005D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102F9-245E-4C78-ABA0-4FD1649ED4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F8BDE-1A09-45F1-BEFC-3B74F5E07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D37E-36D7-497D-825F-885C1A7B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BC842-A255-431C-B69A-A97AB8EC1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3043B-70BF-494E-A290-0E69CD3EFE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A01E5-A819-45D3-8A43-116A649AE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CF045-494F-4948-9828-8F535B746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C3E0-6CED-4D3C-8DFB-FF6BBC16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61F3-E8D6-41C6-A787-DE62773B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29C7-9338-4FA1-A75F-CF5E89A53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741D-B0AC-4F3F-B2B0-8830BAECF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470F-05F9-4D82-B4AA-DC57324BD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6CA-350D-41FD-8D4D-1A3FBE2A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212B-4A1A-4820-861D-6B824607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3970B1-753F-4008-858E-323CD4FE0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9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BE1109F-074C-4A39-8107-39BEF1AF4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3970B1-753F-4008-858E-323CD4FE0E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4938" y="1214438"/>
            <a:ext cx="3786187" cy="3000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Индустриализация и коллективизация в СССР</a:t>
            </a:r>
          </a:p>
        </p:txBody>
      </p:sp>
      <p:pic>
        <p:nvPicPr>
          <p:cNvPr id="12292" name="Picture 4" descr="C:\Users\Галинка\Desktop\10-lyet-soviet-industrial-movement-propaganda-poster-limited-c101124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6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75" y="5072063"/>
            <a:ext cx="3857625" cy="1571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Соотношение производства в СССР и крупнейших капиталистических странах</a:t>
            </a:r>
          </a:p>
        </p:txBody>
      </p:sp>
      <p:graphicFrame>
        <p:nvGraphicFramePr>
          <p:cNvPr id="97358" name="Group 78"/>
          <p:cNvGraphicFramePr>
            <a:graphicFrameLocks noGrp="1"/>
          </p:cNvGraphicFramePr>
          <p:nvPr>
            <p:ph type="tbl" idx="1"/>
          </p:nvPr>
        </p:nvGraphicFramePr>
        <p:xfrm>
          <a:off x="1692275" y="1989138"/>
          <a:ext cx="7056438" cy="4034663"/>
        </p:xfrm>
        <a:graphic>
          <a:graphicData uri="http://schemas.openxmlformats.org/drawingml/2006/table">
            <a:tbl>
              <a:tblPr/>
              <a:tblGrid>
                <a:gridCol w="1820863"/>
                <a:gridCol w="938212"/>
                <a:gridCol w="866775"/>
                <a:gridCol w="866775"/>
                <a:gridCol w="938213"/>
                <a:gridCol w="822325"/>
                <a:gridCol w="803275"/>
              </a:tblGrid>
              <a:tr h="511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Страны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1928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Конец 30-х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4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Электро-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млрд.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кВт-ч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млн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Чугун,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млн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Электро-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млрд.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кВт-ч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млн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Чугун,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млн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СССР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Германия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Англия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Франция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Отсканировано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6275"/>
            <a:ext cx="10680700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/>
              <a:t>1935 г. – стахановское движение (А. Стаханов, 30-31 августа 1935 г. Донецк – 102 т. (7т.)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ru-RU" sz="2000" smtClean="0"/>
              <a:t>Большую роль для быстрого осуществления индустриализации сыграл трудовой энтузиазм народа</a:t>
            </a:r>
          </a:p>
          <a:p>
            <a:pPr marL="609600" indent="-609600" eaLnBrk="1" hangingPunct="1">
              <a:buFontTx/>
              <a:buChar char="-"/>
            </a:pPr>
            <a:r>
              <a:rPr lang="ru-RU" sz="2000" smtClean="0"/>
              <a:t>Развивались </a:t>
            </a:r>
            <a:r>
              <a:rPr lang="ru-RU" sz="2000" i="1" smtClean="0"/>
              <a:t>социалистические соревнования </a:t>
            </a:r>
          </a:p>
          <a:p>
            <a:pPr marL="609600" indent="-609600" eaLnBrk="1" hangingPunct="1">
              <a:buFontTx/>
              <a:buChar char="-"/>
            </a:pPr>
            <a:r>
              <a:rPr lang="ru-RU" sz="2000" smtClean="0"/>
              <a:t>Движение </a:t>
            </a:r>
            <a:r>
              <a:rPr lang="ru-RU" sz="2000" i="1" smtClean="0"/>
              <a:t>ударников</a:t>
            </a:r>
            <a:r>
              <a:rPr lang="ru-RU" sz="2000" smtClean="0"/>
              <a:t> и </a:t>
            </a:r>
            <a:r>
              <a:rPr lang="ru-RU" sz="2000" i="1" smtClean="0"/>
              <a:t>стахановцев </a:t>
            </a:r>
            <a:r>
              <a:rPr lang="ru-RU" sz="2000" smtClean="0"/>
              <a:t>за перевыполнение производственных планов</a:t>
            </a:r>
          </a:p>
          <a:p>
            <a:pPr marL="609600" indent="-609600" eaLnBrk="1" hangingPunct="1">
              <a:buFontTx/>
              <a:buChar char="-"/>
            </a:pPr>
            <a:r>
              <a:rPr lang="ru-RU" sz="2000" smtClean="0"/>
              <a:t>Удалось пробудить патриотические чувства народа</a:t>
            </a:r>
          </a:p>
          <a:p>
            <a:pPr marL="609600" indent="-609600" eaLnBrk="1" hangingPunct="1">
              <a:buFontTx/>
              <a:buChar char="-"/>
            </a:pPr>
            <a:endParaRPr lang="ru-RU" sz="2000" smtClean="0"/>
          </a:p>
          <a:p>
            <a:pPr marL="609600" indent="-609600" eaLnBrk="1" hangingPunct="1">
              <a:buFontTx/>
              <a:buChar char="-"/>
            </a:pPr>
            <a:endParaRPr lang="ru-RU" sz="2000" smtClean="0"/>
          </a:p>
        </p:txBody>
      </p:sp>
      <p:pic>
        <p:nvPicPr>
          <p:cNvPr id="21508" name="Picture 4" descr="Отсканировано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14752"/>
            <a:ext cx="2001841" cy="2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92150"/>
            <a:ext cx="3600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28625" y="1785938"/>
            <a:ext cx="41036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 августе 1935 г. беспартийный горняк Алексей Стаханов вырубил за смену 102 т угля вместо 7 т по норме. Почин Стаханова подхватили другие шахтёры, он распространился во многих отраслях промышленности.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786438" y="571500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А. Г. Стаханов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457200"/>
            <a:ext cx="6472254" cy="614346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Итоги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8643998" cy="5410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По выплавке чугуна и стали, производству машиностроения СССР вышел на 2 место в мире.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Было построено 6 тыс. крупных предприятий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Мощные объекты электроэнергетики: Днепрогэс и ряд других,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</a:rPr>
              <a:t>гидро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 и теплоэлектростанций;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Появились новые отрасли промышленности: цветной металлургии, тяжелого машиностроения, тракторостроения и производства сельхозмашин, авиационной и автомобильной, химической, и др.;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Новые линии железных дорог (Турксиб, Новосибирск - Ленинск, Караганда-Балхаш, Курган -Свердловск и др.)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Построены Магнитогорский и Кузнецкий металлургические комбинаты;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Выросли новые города – Магнитогорск, Новокузнецк, Кировск, Комсомольск-на-Амуре;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В Москве развернулось строительство метрополитена -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15 мая 1935 года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7010400" cy="890587"/>
          </a:xfrm>
        </p:spPr>
        <p:txBody>
          <a:bodyPr/>
          <a:lstStyle/>
          <a:p>
            <a:pPr eaLnBrk="1" hangingPunct="1"/>
            <a:r>
              <a:rPr lang="ru-RU" smtClean="0"/>
              <a:t>Итоги индустриализации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85860"/>
          <a:ext cx="8929750" cy="5214974"/>
        </p:xfrm>
        <a:graphic>
          <a:graphicData uri="http://schemas.openxmlformats.org/drawingml/2006/table">
            <a:tbl>
              <a:tblPr/>
              <a:tblGrid>
                <a:gridCol w="2278141"/>
                <a:gridCol w="3290648"/>
                <a:gridCol w="3360961"/>
              </a:tblGrid>
              <a:tr h="7725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Цели индустриализации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Положительные экономические и социальные последствия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Отрицательные экономические и социальные последствия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0000"/>
                      </a:schemeClr>
                    </a:solidFill>
                  </a:tcPr>
                </a:tc>
              </a:tr>
              <a:tr h="444238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-преодоление технико-экономической отсталости;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-обеспечение экономической самостоятельности;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-укрепление обороноспособности;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-развитие отраслей на новой технической основе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-СССР - индустриально-аграрная держава;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-Экономическая независимость страны;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Мощный производственный комплекс;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Ликвидация безработицы;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реконструкция материально-технической базы;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Развитие соревнований, трудовой героизм</a:t>
                      </a:r>
                      <a:br>
                        <a:rPr lang="ru-RU" sz="1400" b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Неравномерность экономического развития;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Снижение жизненного уровня населения;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Развитие внеэкономического принуждения;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Вывоз продуктов питания, сырья;</a:t>
                      </a:r>
                      <a:b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ru-RU" sz="14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- Отставание легкой промышленности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Стройки 1 пятилетки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Турксиб, </a:t>
            </a:r>
          </a:p>
          <a:p>
            <a:pPr>
              <a:buNone/>
            </a:pPr>
            <a:r>
              <a:rPr lang="ru-RU" dirty="0" err="1" smtClean="0"/>
              <a:t>ДнепроГЭС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металлургические заводы в Магнитогорске, Липецке и Челябинске, Новокузнецке, Норильске,</a:t>
            </a:r>
          </a:p>
          <a:p>
            <a:pPr>
              <a:buNone/>
            </a:pPr>
            <a:r>
              <a:rPr lang="ru-RU" dirty="0" err="1" smtClean="0"/>
              <a:t>Уралмаш</a:t>
            </a:r>
            <a:r>
              <a:rPr lang="ru-RU" dirty="0" smtClean="0"/>
              <a:t>, тракторные заводы в Сталинграде, Челябинске, Харькове, </a:t>
            </a:r>
          </a:p>
          <a:p>
            <a:pPr>
              <a:buNone/>
            </a:pPr>
            <a:r>
              <a:rPr lang="ru-RU" dirty="0" err="1" smtClean="0"/>
              <a:t>Уралвагонзавод</a:t>
            </a:r>
            <a:r>
              <a:rPr lang="ru-RU" dirty="0" smtClean="0"/>
              <a:t>, ГАЗ, ЗИС (современный ЗИЛ)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Вторая пятилетка</a:t>
            </a:r>
            <a:r>
              <a:rPr lang="ru-RU" sz="2800" dirty="0" smtClean="0"/>
              <a:t> — 2 </a:t>
            </a:r>
            <a:r>
              <a:rPr lang="ru-RU" sz="2800" dirty="0" err="1" smtClean="0"/>
              <a:t>й</a:t>
            </a:r>
            <a:r>
              <a:rPr lang="ru-RU" sz="2800" dirty="0" smtClean="0"/>
              <a:t> пятилетний план развития народного хозяйства</a:t>
            </a:r>
            <a:r>
              <a:rPr lang="ru-RU" sz="2800" dirty="0"/>
              <a:t> </a:t>
            </a:r>
            <a:r>
              <a:rPr lang="ru-RU" sz="2800" dirty="0" smtClean="0"/>
              <a:t>СССР. Утвержден XVII съездом ВКП(б) в 1934, на пятилетний период с 1933 по 1937 гг.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Уральский завод тяжёлого машиностроения</a:t>
            </a:r>
          </a:p>
          <a:p>
            <a:r>
              <a:rPr lang="ru-RU" sz="1900" b="1" dirty="0" err="1" smtClean="0"/>
              <a:t>Краматорский</a:t>
            </a:r>
            <a:r>
              <a:rPr lang="ru-RU" sz="1900" b="1" dirty="0" smtClean="0"/>
              <a:t> завод тяжёлого машиностроения,</a:t>
            </a:r>
          </a:p>
          <a:p>
            <a:r>
              <a:rPr lang="ru-RU" sz="1900" b="1" dirty="0" smtClean="0"/>
              <a:t>Уральский вагоностроительный завод</a:t>
            </a:r>
          </a:p>
          <a:p>
            <a:r>
              <a:rPr lang="ru-RU" sz="1900" b="1" dirty="0" smtClean="0"/>
              <a:t>Челябинский тракторный завод</a:t>
            </a:r>
          </a:p>
          <a:p>
            <a:r>
              <a:rPr lang="ru-RU" sz="1900" b="1" dirty="0" smtClean="0"/>
              <a:t>Криворожский металлургический завод,</a:t>
            </a:r>
          </a:p>
          <a:p>
            <a:r>
              <a:rPr lang="ru-RU" sz="1900" b="1" dirty="0" err="1" smtClean="0"/>
              <a:t>Новолипецкий</a:t>
            </a:r>
            <a:r>
              <a:rPr lang="ru-RU" sz="1900" b="1" dirty="0" smtClean="0"/>
              <a:t> металлургический завод,</a:t>
            </a:r>
          </a:p>
          <a:p>
            <a:r>
              <a:rPr lang="ru-RU" sz="1900" b="1" dirty="0" err="1" smtClean="0"/>
              <a:t>Новотульский</a:t>
            </a:r>
            <a:r>
              <a:rPr lang="ru-RU" sz="1900" b="1" dirty="0" smtClean="0"/>
              <a:t> металлургический завод,</a:t>
            </a:r>
          </a:p>
          <a:p>
            <a:r>
              <a:rPr lang="ru-RU" sz="1900" b="1" dirty="0" smtClean="0"/>
              <a:t>Металлургический завод «</a:t>
            </a:r>
            <a:r>
              <a:rPr lang="ru-RU" sz="1900" b="1" dirty="0" err="1" smtClean="0"/>
              <a:t>Азовсталь</a:t>
            </a:r>
            <a:r>
              <a:rPr lang="ru-RU" sz="1900" b="1" dirty="0" smtClean="0"/>
              <a:t>»</a:t>
            </a:r>
          </a:p>
          <a:p>
            <a:r>
              <a:rPr lang="ru-RU" sz="1900" b="1" dirty="0" smtClean="0"/>
              <a:t>Металлургический завод «</a:t>
            </a:r>
            <a:r>
              <a:rPr lang="ru-RU" sz="1900" b="1" dirty="0" err="1" smtClean="0"/>
              <a:t>Запорожсталь</a:t>
            </a:r>
            <a:r>
              <a:rPr lang="ru-RU" sz="1900" b="1" dirty="0" smtClean="0"/>
              <a:t>»,</a:t>
            </a:r>
          </a:p>
          <a:p>
            <a:r>
              <a:rPr lang="ru-RU" sz="1900" b="1" dirty="0" smtClean="0"/>
              <a:t>Ташкентский текстильный комбинат</a:t>
            </a:r>
          </a:p>
          <a:p>
            <a:r>
              <a:rPr lang="ru-RU" sz="1900" b="1" dirty="0" err="1" smtClean="0"/>
              <a:t>Беломорско-Балтийский</a:t>
            </a:r>
            <a:r>
              <a:rPr lang="ru-RU" sz="1900" b="1" dirty="0" smtClean="0"/>
              <a:t> канал</a:t>
            </a:r>
          </a:p>
          <a:p>
            <a:r>
              <a:rPr lang="ru-RU" sz="1900" b="1" dirty="0" smtClean="0"/>
              <a:t>Канал им. Москвы.</a:t>
            </a:r>
          </a:p>
          <a:p>
            <a:r>
              <a:rPr lang="ru-RU" sz="1900" b="1" dirty="0" smtClean="0"/>
              <a:t>В 1935 введена в эксплуатацию первая очередь Московского метрополитена.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Галинка\Desktop\белом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35824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643578"/>
            <a:ext cx="7758112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Беломорканал имени Сталина, соединивший Белое и Балтийское моря, 227 км</a:t>
            </a:r>
            <a:b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1931-1933 </a:t>
            </a:r>
            <a:r>
              <a:rPr lang="ru-RU" sz="2400" b="1" i="1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Его строили 71 </a:t>
            </a:r>
            <a:r>
              <a:rPr lang="ru-RU" sz="2400" b="1" i="1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заключенных</a:t>
            </a:r>
            <a:endParaRPr lang="ru-RU" sz="2400" b="1" i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Галинка\Desktop\dnipro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4357687" y="214313"/>
            <a:ext cx="4324352" cy="11811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Днепрогэс строили с 1927 по 1932 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Галинка\Desktop\6019235-znak-minus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928938"/>
            <a:ext cx="294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:\Users\Галинка\Desktop\hom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962275"/>
            <a:ext cx="24622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ПРИЧИНЫ ОТКАЗА ОТ </a:t>
            </a:r>
            <a:r>
              <a:rPr lang="ru-RU" sz="2400" b="1" dirty="0" err="1" smtClean="0"/>
              <a:t>НЭПа</a:t>
            </a:r>
            <a:endParaRPr lang="ru-RU" sz="2400" b="1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ПЛЮСЫ                                                               МИНУСЫ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- По  производству зерновых и развитию            - В деревне растет слой средних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животноводства удалось превзойти                     зажиточных крестьян (кулаков)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довоенный уровень                                           - Одновременно растет число </a:t>
            </a:r>
            <a:r>
              <a:rPr lang="ru-RU" sz="1600" b="1" dirty="0" smtClean="0"/>
              <a:t>бед</a:t>
            </a:r>
            <a:r>
              <a:rPr lang="ru-RU" sz="1600" dirty="0" smtClean="0"/>
              <a:t>-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- В 3 раза сократилась численность                     </a:t>
            </a:r>
            <a:r>
              <a:rPr lang="ru-RU" sz="1600" b="1" dirty="0" err="1" smtClean="0"/>
              <a:t>няков</a:t>
            </a:r>
            <a:endParaRPr lang="ru-RU" sz="1600" b="1" dirty="0" smtClean="0"/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  аппарата управления экономикой                    - В стране ширится безработица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- Восстановлены системы </a:t>
            </a:r>
            <a:r>
              <a:rPr lang="ru-RU" sz="1600" dirty="0" err="1" smtClean="0"/>
              <a:t>здравоох</a:t>
            </a:r>
            <a:r>
              <a:rPr lang="ru-RU" sz="1600" dirty="0" smtClean="0"/>
              <a:t>-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  ранения и образования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/>
              <a:t>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Галинка\Desktop\87BF58C5-55EC-49BB-8B04-F478B6D8355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876" y="142875"/>
            <a:ext cx="9072593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Магнитогорский металлургический комбинат</a:t>
            </a:r>
            <a:r>
              <a:rPr lang="ru-RU" sz="32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1929 (начало строительства),</a:t>
            </a:r>
            <a:br>
              <a:rPr lang="ru-RU" sz="2800" b="1" dirty="0" smtClean="0"/>
            </a:br>
            <a:r>
              <a:rPr lang="ru-RU" sz="2800" b="1" dirty="0" smtClean="0"/>
              <a:t>1932 (начало производства)</a:t>
            </a:r>
            <a:endParaRPr lang="ru-RU" sz="28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57166"/>
            <a:ext cx="3257544" cy="207170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Рельсовая смычка на </a:t>
            </a:r>
            <a:r>
              <a:rPr lang="ru-RU" dirty="0" err="1"/>
              <a:t>Турксибе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4450" name="Picture 2" descr="http://xxenia.users.photofile.ru/photo/xxenia/150710212/xlarge/16443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549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алинка\Desktop\ku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0"/>
            <a:ext cx="8715406" cy="12954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Кузнецкий металлургический </a:t>
            </a:r>
            <a:r>
              <a:rPr lang="ru-RU" sz="2800" b="1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комбинат </a:t>
            </a:r>
            <a:br>
              <a:rPr lang="ru-RU" sz="2800" b="1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Вступил в строй в 1932 г. Он был построен за 1000 дней. </a:t>
            </a:r>
            <a:endParaRPr lang="ru-RU" sz="2800" b="1" i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2214563"/>
            <a:ext cx="4214812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Коллективизация сельского хозяйства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2" descr="C:\Users\Галинка\Desktop\442px-Kolkhozi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5072063" cy="687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9288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2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Кооперация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совокупность организационно оформленных самодеятельных добровольных объединений взаимопомощи рабочих, мелких производителей, служащих для достижения общих целей в различных областях экономической деятельности.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313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rgbClr val="FF0000"/>
                </a:solidFill>
              </a:rPr>
              <a:t>XV</a:t>
            </a:r>
            <a:r>
              <a:rPr lang="ru-RU" sz="2000" b="1" smtClean="0">
                <a:solidFill>
                  <a:srgbClr val="FF0000"/>
                </a:solidFill>
              </a:rPr>
              <a:t> съезд партии (1927 г.) определил, что коллективизация должна стать основной задачей партии в деревне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82296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В 1928 г. колхозам были расширены льготы по получению в пользование земли, кредитованию и налогообложению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В помощь колхозам создаются МТС (машинно-тракторные станции)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В сельские районы направляются рабочие активисты для сплочения бедноты и поддержки колхозного строительства– </a:t>
            </a:r>
            <a:r>
              <a:rPr lang="ru-RU" sz="2400" dirty="0" err="1" smtClean="0">
                <a:solidFill>
                  <a:srgbClr val="0000FF"/>
                </a:solidFill>
              </a:rPr>
              <a:t>двадцатипятитысячники</a:t>
            </a: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http://xxenia.users.photofile.ru/photo/xxenia/150710212/xlarge/164442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16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Первые ясли в колхозе "Новая жизнь" 1931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http://xxenia.users.photofile.ru/photo/xxenia/150710212/xlarge/164439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842337"/>
            <a:ext cx="90011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Крестьянский курорт в Ливадии. Утренняя зарядка, 1926 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(по воспоминаниям современников, на курорт рабочих и крестьян провожали, как на войну, потому что не знали что такое - курорт)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0718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200" b="1" i="1" u="sng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Декабрь 1929 г </a:t>
            </a:r>
            <a: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выходит статья </a:t>
            </a:r>
            <a:b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И.В. Сталина «Год великого перелома» в которой он заявил, что крестьяне добровольно пошли в колхозы</a:t>
            </a:r>
            <a:b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означало переход правительства к сплошной коллективизации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</a:rPr>
              <a:t>«Великий перелом»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5 января 1930 г – принято постановление ЦК ВКП(б) «О темпе коллективизации и мерах помощи колхозному строительству»   (</a:t>
            </a:r>
            <a:r>
              <a:rPr lang="ru-RU" sz="1800" dirty="0" smtClean="0">
                <a:solidFill>
                  <a:srgbClr val="0000FF"/>
                </a:solidFill>
              </a:rPr>
              <a:t>страна делилась на районы с определенными сроками коллективизации)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Март 1930 г – И.В.Сталин опубликовал статью «Головокружение от успехов», </a:t>
            </a:r>
            <a:r>
              <a:rPr lang="ru-RU" sz="1800" dirty="0" smtClean="0">
                <a:solidFill>
                  <a:srgbClr val="0000FF"/>
                </a:solidFill>
              </a:rPr>
              <a:t>где осудил «перегибы» местного руководства и подчеркнул соблюдение «принципа добровольности» вхождения крестьян в колхозы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Но уже осенью 1930 г власти продолжили колхозное строительство</a:t>
            </a:r>
          </a:p>
          <a:p>
            <a:pPr eaLnBrk="1" hangingPunct="1">
              <a:defRPr/>
            </a:pPr>
            <a:endParaRPr lang="ru-RU" sz="2000" dirty="0" smtClean="0">
              <a:solidFill>
                <a:srgbClr val="0000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57200"/>
            <a:ext cx="6686550" cy="1295400"/>
          </a:xfrm>
        </p:spPr>
        <p:txBody>
          <a:bodyPr/>
          <a:lstStyle/>
          <a:p>
            <a:pPr eaLnBrk="1" hangingPunct="1"/>
            <a:r>
              <a:rPr lang="ru-RU" sz="2800" b="1" smtClean="0"/>
              <a:t>Кризис конца 20-х годов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000" smtClean="0"/>
              <a:t>Медленное развитие промышленности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Товарооборот между городом и деревней иссякал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В деревне преобладало натуральное хозяйство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Нехватка сельскохозяйственной техники</a:t>
            </a:r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eaLnBrk="1" hangingPunct="1">
              <a:buFontTx/>
              <a:buChar char="-"/>
            </a:pPr>
            <a:r>
              <a:rPr lang="ru-RU" sz="2000" smtClean="0"/>
              <a:t>1927-1928гг. хлебозаготовительный кризис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Насильственный метод изъятия зерна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Всплеск крестьянских бунтов и восстаний</a:t>
            </a:r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C00000"/>
                </a:solidFill>
              </a:rPr>
              <a:t>Поиск антикризисных мер</a:t>
            </a:r>
          </a:p>
          <a:p>
            <a:pPr eaLnBrk="1" hangingPunct="1">
              <a:buFontTx/>
              <a:buChar char="-"/>
            </a:pPr>
            <a:endParaRPr lang="ru-RU" sz="200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eaLnBrk="1" hangingPunct="1">
              <a:buFontTx/>
              <a:buChar char="-"/>
            </a:pPr>
            <a:endParaRPr lang="ru-RU" sz="2000" smtClean="0"/>
          </a:p>
          <a:p>
            <a:pPr eaLnBrk="1" hangingPunct="1">
              <a:buFontTx/>
              <a:buChar char="-"/>
            </a:pPr>
            <a:endParaRPr lang="ru-RU" sz="2000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4357688" y="3500438"/>
            <a:ext cx="428625" cy="57150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88" y="2643188"/>
            <a:ext cx="3400425" cy="1371600"/>
          </a:xfrm>
        </p:spPr>
        <p:txBody>
          <a:bodyPr/>
          <a:lstStyle/>
          <a:p>
            <a:pPr>
              <a:defRPr/>
            </a:pPr>
            <a:r>
              <a:rPr lang="ru-RU" sz="2400" b="1" i="1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Февраль 1930 г </a:t>
            </a:r>
            <a:r>
              <a:rPr lang="ru-RU" sz="24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приняты постановления о «ликвидации кулачества как класса» их имущество конфисковалось и передавалось колхозам. Начинается волна сопротивления (более 2 тыс. вооруженных выступлений)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33795" name="Picture 2" descr="C:\Users\Галинка\Desktop\post-3-13007768804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7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763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1932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вводилась паспортная система</a:t>
            </a:r>
          </a:p>
          <a:p>
            <a:pPr>
              <a:defRPr/>
            </a:pPr>
            <a:r>
              <a:rPr lang="ru-RU" dirty="0" smtClean="0"/>
              <a:t>принят закон предусматривавший меру наказания – от 10 лет заключения (с конфискацией) до </a:t>
            </a:r>
            <a:r>
              <a:rPr lang="ru-RU" dirty="0" smtClean="0">
                <a:solidFill>
                  <a:srgbClr val="FF0000"/>
                </a:solidFill>
              </a:rPr>
              <a:t>расстрела – за хищение колхозной собственности (за «колоски») Менее чем за два года по статье осуждено более 100 тыс.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Последствия сплошной коллективизации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Крестьяне не желавшие вступать в колхозы уничтожали скот и инвентарь</a:t>
            </a:r>
          </a:p>
          <a:p>
            <a:pPr>
              <a:defRPr/>
            </a:pPr>
            <a:r>
              <a:rPr lang="ru-RU" dirty="0" smtClean="0"/>
              <a:t>Общая урожайность упала на 10%</a:t>
            </a:r>
          </a:p>
          <a:p>
            <a:pPr>
              <a:defRPr/>
            </a:pPr>
            <a:r>
              <a:rPr lang="ru-RU" dirty="0" smtClean="0"/>
              <a:t>Сопротивление крестьян приняло массовый характер на Кавказе, Украине и Средней Азии</a:t>
            </a:r>
          </a:p>
          <a:p>
            <a:pPr>
              <a:defRPr/>
            </a:pPr>
            <a:r>
              <a:rPr lang="ru-RU" dirty="0" smtClean="0"/>
              <a:t>Голод 1932-1933 гг. унес около 10 млн. жизней.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7397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Пути выхода из кризиса</a:t>
            </a:r>
          </a:p>
        </p:txBody>
      </p:sp>
      <p:graphicFrame>
        <p:nvGraphicFramePr>
          <p:cNvPr id="77884" name="Group 60"/>
          <p:cNvGraphicFramePr>
            <a:graphicFrameLocks noGrp="1"/>
          </p:cNvGraphicFramePr>
          <p:nvPr>
            <p:ph sz="half" idx="1"/>
          </p:nvPr>
        </p:nvGraphicFramePr>
        <p:xfrm>
          <a:off x="1331913" y="1196975"/>
          <a:ext cx="3429000" cy="4864608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Бухарин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Рыков А.И.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Томский М.П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Помощь из-за рубежа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Введение более гибких закупочных цен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Развитие легкой промышленности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Производство товаров широкого потребления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Налаживание товарообмена       между городом и деревней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Подъем сельского хозяйства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Индустриализация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«правый уклон»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88" name="Group 64"/>
          <p:cNvGraphicFramePr>
            <a:graphicFrameLocks noGrp="1"/>
          </p:cNvGraphicFramePr>
          <p:nvPr>
            <p:ph sz="half" idx="2"/>
          </p:nvPr>
        </p:nvGraphicFramePr>
        <p:xfrm>
          <a:off x="5219700" y="1196975"/>
          <a:ext cx="3429000" cy="489585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Сталин И.В.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A861"/>
                    </a:solidFill>
                  </a:tcPr>
                </a:tc>
              </a:tr>
              <a:tr h="395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Курс на ускоренную индустриализацию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«ликвидация кулачества как класса»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Создание в деревне крупных социалистических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коллективных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(колхозов)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429000" cy="4114800"/>
          </a:xfrm>
        </p:spPr>
        <p:txBody>
          <a:bodyPr/>
          <a:lstStyle/>
          <a:p>
            <a:pPr eaLnBrk="1" hangingPunct="1"/>
            <a:r>
              <a:rPr lang="ru-RU" sz="1600" b="1" smtClean="0"/>
              <a:t>.</a:t>
            </a:r>
          </a:p>
        </p:txBody>
      </p:sp>
      <p:sp>
        <p:nvSpPr>
          <p:cNvPr id="13332" name="AutoShape 42"/>
          <p:cNvSpPr>
            <a:spLocks noChangeArrowheads="1"/>
          </p:cNvSpPr>
          <p:nvPr/>
        </p:nvSpPr>
        <p:spPr bwMode="auto">
          <a:xfrm>
            <a:off x="3059113" y="4076700"/>
            <a:ext cx="28892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3333" name="AutoShape 58"/>
          <p:cNvSpPr>
            <a:spLocks noChangeArrowheads="1"/>
          </p:cNvSpPr>
          <p:nvPr/>
        </p:nvSpPr>
        <p:spPr bwMode="auto">
          <a:xfrm>
            <a:off x="2195513" y="5500688"/>
            <a:ext cx="2159000" cy="303212"/>
          </a:xfrm>
          <a:prstGeom prst="downArrowCallout">
            <a:avLst>
              <a:gd name="adj1" fmla="val 271961"/>
              <a:gd name="adj2" fmla="val 377745"/>
              <a:gd name="adj3" fmla="val 913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63"/>
            <a:ext cx="8229600" cy="559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В 1925 году правящая партия провозгласила курс на </a:t>
            </a:r>
            <a:r>
              <a:rPr lang="ru-RU" sz="2400" i="1" dirty="0" smtClean="0">
                <a:solidFill>
                  <a:srgbClr val="0000FF"/>
                </a:solidFill>
              </a:rPr>
              <a:t>индустриализацию</a:t>
            </a:r>
            <a:r>
              <a:rPr lang="ru-RU" sz="2400" i="1" dirty="0" smtClean="0"/>
              <a:t> </a:t>
            </a:r>
            <a:r>
              <a:rPr lang="ru-RU" sz="2400" dirty="0" smtClean="0"/>
              <a:t>страны.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Индустриализация –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создание тяжелой промышленности, крупного машинного производства.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                                    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трелка вправо 3"/>
          <p:cNvGrpSpPr>
            <a:grpSpLocks/>
          </p:cNvGrpSpPr>
          <p:nvPr/>
        </p:nvGrpSpPr>
        <p:grpSpPr bwMode="auto">
          <a:xfrm rot="-1322704">
            <a:off x="3132138" y="1412875"/>
            <a:ext cx="2063750" cy="847725"/>
            <a:chOff x="2124" y="1152"/>
            <a:chExt cx="975" cy="534"/>
          </a:xfrm>
        </p:grpSpPr>
        <p:pic>
          <p:nvPicPr>
            <p:cNvPr id="15379" name="Стрелка вправо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" y="1152"/>
              <a:ext cx="97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3"/>
            <p:cNvSpPr txBox="1">
              <a:spLocks noChangeArrowheads="1"/>
            </p:cNvSpPr>
            <p:nvPr/>
          </p:nvSpPr>
          <p:spPr bwMode="auto">
            <a:xfrm rot="-1045323">
              <a:off x="2149" y="1363"/>
              <a:ext cx="86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3" name="Стрелка вправо 6"/>
          <p:cNvGrpSpPr>
            <a:grpSpLocks/>
          </p:cNvGrpSpPr>
          <p:nvPr/>
        </p:nvGrpSpPr>
        <p:grpSpPr bwMode="auto">
          <a:xfrm rot="-1023236">
            <a:off x="3563938" y="2276475"/>
            <a:ext cx="1727200" cy="676275"/>
            <a:chOff x="2273" y="1897"/>
            <a:chExt cx="945" cy="426"/>
          </a:xfrm>
        </p:grpSpPr>
        <p:pic>
          <p:nvPicPr>
            <p:cNvPr id="15377" name="Стрелка вправо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" y="1897"/>
              <a:ext cx="945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 Box 7"/>
            <p:cNvSpPr txBox="1">
              <a:spLocks noChangeArrowheads="1"/>
            </p:cNvSpPr>
            <p:nvPr/>
          </p:nvSpPr>
          <p:spPr bwMode="auto">
            <a:xfrm rot="-217245">
              <a:off x="2294" y="2040"/>
              <a:ext cx="81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8" name="Стрелка вправо 7"/>
          <p:cNvSpPr/>
          <p:nvPr/>
        </p:nvSpPr>
        <p:spPr>
          <a:xfrm rot="538777">
            <a:off x="3818086" y="3286388"/>
            <a:ext cx="1553468" cy="571504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4200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cmpd="thickThin"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4" name="Стрелка вправо 7"/>
          <p:cNvGrpSpPr>
            <a:grpSpLocks/>
          </p:cNvGrpSpPr>
          <p:nvPr/>
        </p:nvGrpSpPr>
        <p:grpSpPr bwMode="auto">
          <a:xfrm rot="1319748">
            <a:off x="3327400" y="4251325"/>
            <a:ext cx="2160588" cy="695325"/>
            <a:chOff x="2158" y="2638"/>
            <a:chExt cx="1018" cy="438"/>
          </a:xfrm>
        </p:grpSpPr>
        <p:pic>
          <p:nvPicPr>
            <p:cNvPr id="15375" name="Стрелка вправо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" y="2638"/>
              <a:ext cx="101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19"/>
            <p:cNvSpPr txBox="1">
              <a:spLocks noChangeArrowheads="1"/>
            </p:cNvSpPr>
            <p:nvPr/>
          </p:nvSpPr>
          <p:spPr bwMode="auto">
            <a:xfrm rot="538777">
              <a:off x="2183" y="2722"/>
              <a:ext cx="8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5651500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5148263" y="765175"/>
            <a:ext cx="37449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</a:t>
            </a:r>
            <a:r>
              <a:rPr lang="ru-RU" sz="1800" b="1"/>
              <a:t>Ликвидация технико-экономической отсталости страны;</a:t>
            </a:r>
          </a:p>
        </p:txBody>
      </p:sp>
      <p:sp>
        <p:nvSpPr>
          <p:cNvPr id="15370" name="Text Box 22"/>
          <p:cNvSpPr txBox="1">
            <a:spLocks noChangeArrowheads="1"/>
          </p:cNvSpPr>
          <p:nvPr/>
        </p:nvSpPr>
        <p:spPr bwMode="auto">
          <a:xfrm>
            <a:off x="5292725" y="2060575"/>
            <a:ext cx="3311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достижение экономической независимости;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5364163" y="3357563"/>
            <a:ext cx="35290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создание мощной оборонной промышленности;</a:t>
            </a:r>
          </a:p>
        </p:txBody>
      </p:sp>
      <p:sp>
        <p:nvSpPr>
          <p:cNvPr id="15372" name="Text Box 24"/>
          <p:cNvSpPr txBox="1">
            <a:spLocks noChangeArrowheads="1"/>
          </p:cNvSpPr>
          <p:nvPr/>
        </p:nvSpPr>
        <p:spPr bwMode="auto">
          <a:xfrm>
            <a:off x="5435600" y="4581525"/>
            <a:ext cx="35290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развитие базовых отраслей промышленности (топливной,             металлургической и химической).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252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</a:t>
            </a:r>
          </a:p>
        </p:txBody>
      </p:sp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250825" y="3213100"/>
            <a:ext cx="33131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индустриализации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10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с вырезом 7"/>
          <p:cNvSpPr/>
          <p:nvPr/>
        </p:nvSpPr>
        <p:spPr>
          <a:xfrm rot="20653486">
            <a:off x="3235325" y="636588"/>
            <a:ext cx="1928813" cy="571500"/>
          </a:xfrm>
          <a:prstGeom prst="notchedRightArrow">
            <a:avLst>
              <a:gd name="adj1" fmla="val 50000"/>
              <a:gd name="adj2" fmla="val 4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Стрелка вправо с вырезом 8"/>
          <p:cNvSpPr/>
          <p:nvPr/>
        </p:nvSpPr>
        <p:spPr>
          <a:xfrm rot="3434108">
            <a:off x="2104231" y="3291682"/>
            <a:ext cx="2036763" cy="571500"/>
          </a:xfrm>
          <a:prstGeom prst="notchedRightArrow">
            <a:avLst>
              <a:gd name="adj1" fmla="val 50000"/>
              <a:gd name="adj2" fmla="val 4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Стрелка вправо с вырезом 9"/>
          <p:cNvSpPr/>
          <p:nvPr/>
        </p:nvSpPr>
        <p:spPr>
          <a:xfrm rot="512715">
            <a:off x="3700463" y="1925638"/>
            <a:ext cx="1863725" cy="706437"/>
          </a:xfrm>
          <a:prstGeom prst="notchedRightArrow">
            <a:avLst>
              <a:gd name="adj1" fmla="val 50000"/>
              <a:gd name="adj2" fmla="val 4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940425" y="7651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84888" y="479742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" name="Стрелка вправо с вырезом 9"/>
          <p:cNvSpPr>
            <a:spLocks noChangeArrowheads="1"/>
          </p:cNvSpPr>
          <p:nvPr/>
        </p:nvSpPr>
        <p:spPr bwMode="auto">
          <a:xfrm rot="1542713">
            <a:off x="3600450" y="3105150"/>
            <a:ext cx="1928813" cy="571500"/>
          </a:xfrm>
          <a:prstGeom prst="notchedRightArrow">
            <a:avLst>
              <a:gd name="adj1" fmla="val 50000"/>
              <a:gd name="adj2" fmla="val 47719"/>
            </a:avLst>
          </a:prstGeom>
          <a:solidFill>
            <a:schemeClr val="accent1"/>
          </a:solidFill>
          <a:ln w="3810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214938" y="214313"/>
            <a:ext cx="3714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Введение карточной системы и подписка на государственные займы привели к уменьшению зарплаты вдвое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857875" y="2643188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651500" y="2286000"/>
            <a:ext cx="349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Доходы легкой промышленности и с</a:t>
            </a:r>
            <a:r>
              <a:rPr lang="en-US" b="1"/>
              <a:t>/</a:t>
            </a:r>
            <a:r>
              <a:rPr lang="ru-RU" b="1"/>
              <a:t>х;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5857875" y="4286250"/>
            <a:ext cx="3024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Доходы от внешней торговли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3143250" y="4357688"/>
            <a:ext cx="2447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Вывоз нефти, золота, леса, распродажа сокровищ музеев и храмов</a:t>
            </a:r>
          </a:p>
        </p:txBody>
      </p:sp>
      <p:sp>
        <p:nvSpPr>
          <p:cNvPr id="50194" name="WordArt 18"/>
          <p:cNvSpPr>
            <a:spLocks noChangeArrowheads="1" noChangeShapeType="1" noTextEdit="1"/>
          </p:cNvSpPr>
          <p:nvPr/>
        </p:nvSpPr>
        <p:spPr bwMode="auto">
          <a:xfrm>
            <a:off x="1071563" y="1143000"/>
            <a:ext cx="2162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источники</a:t>
            </a:r>
          </a:p>
        </p:txBody>
      </p:sp>
      <p:sp>
        <p:nvSpPr>
          <p:cNvPr id="50195" name="WordArt 19"/>
          <p:cNvSpPr>
            <a:spLocks noChangeArrowheads="1" noChangeShapeType="1" noTextEdit="1"/>
          </p:cNvSpPr>
          <p:nvPr/>
        </p:nvSpPr>
        <p:spPr bwMode="auto">
          <a:xfrm>
            <a:off x="214313" y="2071688"/>
            <a:ext cx="3505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финансирования</a:t>
            </a:r>
          </a:p>
        </p:txBody>
      </p:sp>
      <p:sp>
        <p:nvSpPr>
          <p:cNvPr id="15" name="Стрелка вправо с вырезом 9"/>
          <p:cNvSpPr>
            <a:spLocks noChangeArrowheads="1"/>
          </p:cNvSpPr>
          <p:nvPr/>
        </p:nvSpPr>
        <p:spPr bwMode="auto">
          <a:xfrm rot="5400000">
            <a:off x="1035844" y="3178969"/>
            <a:ext cx="1357312" cy="571500"/>
          </a:xfrm>
          <a:prstGeom prst="notchedRightArrow">
            <a:avLst>
              <a:gd name="adj1" fmla="val 50000"/>
              <a:gd name="adj2" fmla="val 47719"/>
            </a:avLst>
          </a:prstGeom>
          <a:solidFill>
            <a:schemeClr val="accent1"/>
          </a:solidFill>
          <a:ln w="3810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00" name="Прямоугольник 15"/>
          <p:cNvSpPr>
            <a:spLocks noChangeArrowheads="1"/>
          </p:cNvSpPr>
          <p:nvPr/>
        </p:nvSpPr>
        <p:spPr bwMode="auto">
          <a:xfrm>
            <a:off x="214313" y="4286250"/>
            <a:ext cx="2571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Использование принудительного труда ГУЛАГа (главное управление лагерей)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0182" grpId="0"/>
      <p:bldP spid="50183" grpId="0"/>
      <p:bldP spid="2" grpId="0" animBg="1"/>
      <p:bldP spid="50194" grpId="0" animBg="1"/>
      <p:bldP spid="5019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450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Ход индустриализации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85926"/>
            <a:ext cx="7697816" cy="4235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</a:t>
            </a:r>
            <a:r>
              <a:rPr lang="ru-RU" sz="2400" b="1" dirty="0" smtClean="0"/>
              <a:t>В апреле 1929 г. </a:t>
            </a:r>
            <a:r>
              <a:rPr lang="en-US" sz="2400" b="1" dirty="0" smtClean="0"/>
              <a:t>XVI </a:t>
            </a:r>
            <a:r>
              <a:rPr lang="ru-RU" sz="2400" b="1" dirty="0" smtClean="0"/>
              <a:t>партийная конференция одобрила </a:t>
            </a:r>
            <a:r>
              <a:rPr lang="ru-RU" sz="2400" b="1" i="1" dirty="0" smtClean="0"/>
              <a:t>первый пятилетний план, </a:t>
            </a:r>
            <a:r>
              <a:rPr lang="ru-RU" sz="2400" b="1" dirty="0" smtClean="0"/>
              <a:t>предполагающий прежде всего развитие тяжелой индустрии и оборонной промышленности.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    - Первый пятилетний план 1928 -1932 гг.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    - Второй пятилетний план 1933 -1937 гг.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    - Третий пятилетний план 1937 – 1941 гг.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428602"/>
          <a:ext cx="9000000" cy="63393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50000"/>
                <a:gridCol w="2250000"/>
                <a:gridCol w="2250000"/>
                <a:gridCol w="2250000"/>
              </a:tblGrid>
              <a:tr h="487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Вид продукции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Произведено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 1928 г </a:t>
                      </a: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План на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1932 г.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Произведено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 1932 г </a:t>
                      </a: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Электроэнергия,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млрд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кВт ч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13,5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</a:tr>
              <a:tr h="487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Уголь,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млн</a:t>
                      </a: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35,5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75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64,4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Нефть,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11,6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22(будет добыто в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1934 г.)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</a:tr>
              <a:tr h="975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Чугун,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10(будет выплавлено в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1934 г.)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6,2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Сталь,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10,4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5,2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</a:tr>
              <a:tr h="975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Трактора, штук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1300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53000(будет произведено 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 1933 г </a:t>
                      </a: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.)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48900</a:t>
                      </a:r>
                      <a:endParaRPr lang="ru-RU" sz="12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Автомобили, штук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840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100000(будет произведено в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1953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23900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826" marR="67826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172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«Промышленное производство в годы первой пятилетки»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1100</TotalTime>
  <Words>1188</Words>
  <Application>Microsoft Office PowerPoint</Application>
  <PresentationFormat>Экран (4:3)</PresentationFormat>
  <Paragraphs>254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Constantia</vt:lpstr>
      <vt:lpstr>Impact</vt:lpstr>
      <vt:lpstr>Tahoma</vt:lpstr>
      <vt:lpstr>Times New Roman</vt:lpstr>
      <vt:lpstr>Wingdings</vt:lpstr>
      <vt:lpstr>Разрез</vt:lpstr>
      <vt:lpstr>Текстура</vt:lpstr>
      <vt:lpstr>Тема Office</vt:lpstr>
      <vt:lpstr>Индустриализация и коллективизация в СССР</vt:lpstr>
      <vt:lpstr>ПРИЧИНЫ ОТКАЗА ОТ НЭПа</vt:lpstr>
      <vt:lpstr>Кризис конца 20-х годов</vt:lpstr>
      <vt:lpstr>Пути выхода из кризиса</vt:lpstr>
      <vt:lpstr>Презентация PowerPoint</vt:lpstr>
      <vt:lpstr>Презентация PowerPoint</vt:lpstr>
      <vt:lpstr>Презентация PowerPoint</vt:lpstr>
      <vt:lpstr>Ход индустриализации</vt:lpstr>
      <vt:lpstr>Презентация PowerPoint</vt:lpstr>
      <vt:lpstr>Соотношение производства в СССР и крупнейших капиталистических странах</vt:lpstr>
      <vt:lpstr>Презентация PowerPoint</vt:lpstr>
      <vt:lpstr>1935 г. – стахановское движение (А. Стаханов, 30-31 августа 1935 г. Донецк – 102 т. (7т.)</vt:lpstr>
      <vt:lpstr>Презентация PowerPoint</vt:lpstr>
      <vt:lpstr>Итоги</vt:lpstr>
      <vt:lpstr>Итоги индустриализации</vt:lpstr>
      <vt:lpstr>Стройки 1 пятилетки</vt:lpstr>
      <vt:lpstr>Вторая пятилетка — 2 й пятилетний план развития народного хозяйства СССР. Утвержден XVII съездом ВКП(б) в 1934, на пятилетний период с 1933 по 1937 гг.</vt:lpstr>
      <vt:lpstr>Беломорканал имени Сталина, соединивший Белое и Балтийское моря, 227 км 1931-1933 гг Его строили 71 тыс заключенных</vt:lpstr>
      <vt:lpstr>Днепрогэс строили с 1927 по 1932 г</vt:lpstr>
      <vt:lpstr>Магнитогорский металлургический комбинат 1929 (начало строительства), 1932 (начало производства)</vt:lpstr>
      <vt:lpstr>Рельсовая смычка на Турксибе </vt:lpstr>
      <vt:lpstr>Кузнецкий металлургический комбинат  Вступил в строй в 1932 г. Он был построен за 1000 дней. </vt:lpstr>
      <vt:lpstr>Коллективизация сельского хозяйства</vt:lpstr>
      <vt:lpstr>Кооперация - совокупность организационно оформленных самодеятельных добровольных объединений взаимопомощи рабочих, мелких производителей, служащих для достижения общих целей в различных областях экономической деятельности.</vt:lpstr>
      <vt:lpstr>XV съезд партии (1927 г.) определил, что коллективизация должна стать основной задачей партии в деревне</vt:lpstr>
      <vt:lpstr>Презентация PowerPoint</vt:lpstr>
      <vt:lpstr>Презентация PowerPoint</vt:lpstr>
      <vt:lpstr>Декабрь 1929 г – выходит статья  И.В. Сталина «Год великого перелома» в которой он заявил, что крестьяне добровольно пошли в колхозы   Это означало переход правительства к сплошной коллективизации    </vt:lpstr>
      <vt:lpstr>«Великий перелом»</vt:lpstr>
      <vt:lpstr>Февраль 1930 г – приняты постановления о «ликвидации кулачества как класса» их имущество конфисковалось и передавалось колхозам. Начинается волна сопротивления (более 2 тыс. вооруженных выступлений) </vt:lpstr>
      <vt:lpstr>1932 г. </vt:lpstr>
      <vt:lpstr>Последствия сплошной коллективизации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Преподаватель</cp:lastModifiedBy>
  <cp:revision>85</cp:revision>
  <dcterms:created xsi:type="dcterms:W3CDTF">1601-01-01T00:00:00Z</dcterms:created>
  <dcterms:modified xsi:type="dcterms:W3CDTF">2025-10-20T09:54:12Z</dcterms:modified>
</cp:coreProperties>
</file>