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1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p6" initials="K" lastIdx="1" clrIdx="0">
    <p:extLst>
      <p:ext uri="{19B8F6BF-5375-455C-9EA6-DF929625EA0E}">
        <p15:presenceInfo xmlns:p15="http://schemas.microsoft.com/office/powerpoint/2012/main" xmlns="" userId="Komp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6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6T15:23:17.061" idx="1">
    <p:pos x="10" y="10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2492-A8BD-4A9D-8A6D-2C014C1C24A7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E3F4E-1791-406D-92EB-987B1AC91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99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3F4E-1791-406D-92EB-987B1AC9197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14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43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03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90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2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32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0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1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03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42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01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84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F6A48C2-68CA-49D3-89CD-F46B01D74A3B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E61553E-3949-4E9D-9207-A2A7C8D5B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398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F2009B5-84AC-909A-FFC1-8DAC296CB4DC}"/>
              </a:ext>
            </a:extLst>
          </p:cNvPr>
          <p:cNvSpPr/>
          <p:nvPr/>
        </p:nvSpPr>
        <p:spPr>
          <a:xfrm>
            <a:off x="610856" y="760947"/>
            <a:ext cx="11066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cs typeface="Tahoma" panose="020B0604030504040204" pitchFamily="34" charset="0"/>
              </a:rPr>
              <a:t>ГОСУДАРСТВЕННОЕ БЮДЖЕТНОЕ ПРОФЕССИОНАЛЬНОЕ ОБРАЗОВАТЕЛЬНОЕ УЧРЕЖДЕНИЕ </a:t>
            </a:r>
            <a:br>
              <a:rPr lang="ru-RU" altLang="ru-RU" sz="1600" dirty="0">
                <a:cs typeface="Tahoma" panose="020B0604030504040204" pitchFamily="34" charset="0"/>
              </a:rPr>
            </a:br>
            <a:r>
              <a:rPr lang="ru-RU" altLang="ru-RU" sz="1600" dirty="0">
                <a:cs typeface="Tahoma" panose="020B0604030504040204" pitchFamily="34" charset="0"/>
              </a:rPr>
              <a:t>КУРГАНСКИЙ БАЗОВЫЙ МЕДИЦИНСКИЙ КОЛЛЕДЖ </a:t>
            </a:r>
            <a:endParaRPr lang="ru-RU" altLang="ru-RU" sz="16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92" r="16110" b="7446"/>
          <a:stretch/>
        </p:blipFill>
        <p:spPr bwMode="auto">
          <a:xfrm>
            <a:off x="7181799" y="2815610"/>
            <a:ext cx="4616538" cy="35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267" y="2285013"/>
            <a:ext cx="7773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ДИАГНОСТИКА И ЛЕЧЕНИЕ ЗАБОЛЕВАНИЙ ОРГАНОВ ПИЩЕВАРЕНИЯ:ГЭРБ, ФУНКЦИОНАЛЬНАЯ ДИСПЕПСИЯ </a:t>
            </a:r>
            <a:endParaRPr lang="ru-RU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29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254" y="1025213"/>
            <a:ext cx="10877321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i="0" dirty="0" smtClean="0">
                <a:solidFill>
                  <a:srgbClr val="333333"/>
                </a:solidFill>
                <a:effectLst/>
              </a:rPr>
              <a:t>Исход ГЭРБ в большинстве случаев благоприятный, особенно при своевременном выявлении и соблюдении рекомендаций по образу жизни. Однако в случае продолжительного часто рецидивирующего течения с регулярными рефлюксами, развития осложнений, формирования пищевода </a:t>
            </a:r>
            <a:r>
              <a:rPr lang="ru-RU" sz="2000" i="0" dirty="0" err="1" smtClean="0">
                <a:solidFill>
                  <a:srgbClr val="333333"/>
                </a:solidFill>
                <a:effectLst/>
              </a:rPr>
              <a:t>Барретта</a:t>
            </a:r>
            <a:r>
              <a:rPr lang="ru-RU" sz="2000" i="0" dirty="0" smtClean="0">
                <a:solidFill>
                  <a:srgbClr val="333333"/>
                </a:solidFill>
                <a:effectLst/>
              </a:rPr>
              <a:t> прогноз заметно ухудшается. 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8305" y="-126827"/>
            <a:ext cx="1465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0" dirty="0" smtClean="0">
                <a:solidFill>
                  <a:schemeClr val="accent3"/>
                </a:solidFill>
                <a:effectLst/>
              </a:rPr>
              <a:t>Исход</a:t>
            </a:r>
            <a:endParaRPr lang="ru-RU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38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725" y="-93777"/>
            <a:ext cx="11325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Методы лабораторного, инструментального исследования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783" y="1048497"/>
            <a:ext cx="11604434" cy="42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200" dirty="0" smtClean="0"/>
              <a:t>1.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ФГДС</a:t>
            </a:r>
            <a:r>
              <a:rPr lang="ru-RU" sz="2200" dirty="0" smtClean="0"/>
              <a:t> – гиперемия и рыхлость слизистой оболочки пищевода, эрозии и язвы (эрозивный эзофагит), наличие экссудата, наложений фибрина или признаков кровотечения.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200" dirty="0" smtClean="0"/>
              <a:t>2. Суточная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рН- метрия </a:t>
            </a:r>
            <a:r>
              <a:rPr lang="ru-RU" sz="2200" dirty="0" smtClean="0"/>
              <a:t>желудочного содержимого.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200" dirty="0" smtClean="0"/>
              <a:t>3.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ЭГДС с биопсией</a:t>
            </a:r>
            <a:r>
              <a:rPr lang="ru-RU" sz="2200" dirty="0" smtClean="0"/>
              <a:t>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200" dirty="0" smtClean="0"/>
              <a:t>4.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Rg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с контрастом</a:t>
            </a:r>
            <a:r>
              <a:rPr lang="ru-RU" sz="2200" dirty="0" smtClean="0"/>
              <a:t>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200" dirty="0" smtClean="0"/>
              <a:t>5.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Импедансометрия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пищевода </a:t>
            </a:r>
            <a:r>
              <a:rPr lang="ru-RU" sz="2200" dirty="0" smtClean="0"/>
              <a:t>— метод регистрации жидких и газовых рефлюксов, основанный на измерении сопротивления (импеданса), которое оказывает электрическому току содержимое, попадающее в просвет пищевода.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379946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237" y="-56047"/>
            <a:ext cx="11743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Принципы немедикаментозного и медикаментозного лечения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37" y="638896"/>
            <a:ext cx="11931267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dirty="0" smtClean="0"/>
              <a:t>Диета: стол №2</a:t>
            </a:r>
          </a:p>
          <a:p>
            <a:pPr indent="457200">
              <a:lnSpc>
                <a:spcPct val="150000"/>
              </a:lnSpc>
            </a:pPr>
            <a:r>
              <a:rPr lang="ru-RU" u="sng" dirty="0" smtClean="0"/>
              <a:t>Медикаментозное лечение:</a:t>
            </a:r>
          </a:p>
          <a:p>
            <a:pPr indent="457200">
              <a:lnSpc>
                <a:spcPct val="150000"/>
              </a:lnSpc>
            </a:pPr>
            <a:r>
              <a:rPr lang="ru-RU" b="1" dirty="0" err="1" smtClean="0"/>
              <a:t>Альгинаты</a:t>
            </a:r>
            <a:r>
              <a:rPr lang="ru-RU" b="1" dirty="0" smtClean="0"/>
              <a:t>: </a:t>
            </a:r>
            <a:r>
              <a:rPr lang="ru-RU" b="1" dirty="0" err="1" smtClean="0"/>
              <a:t>альгисад</a:t>
            </a:r>
            <a:r>
              <a:rPr lang="ru-RU" b="1" dirty="0" smtClean="0"/>
              <a:t>, </a:t>
            </a:r>
            <a:r>
              <a:rPr lang="ru-RU" b="1" dirty="0" err="1" smtClean="0"/>
              <a:t>гевискон</a:t>
            </a:r>
            <a:r>
              <a:rPr lang="ru-RU" b="1" dirty="0" smtClean="0"/>
              <a:t>. </a:t>
            </a:r>
            <a:r>
              <a:rPr lang="ru-RU" dirty="0" err="1"/>
              <a:t>Альгинаты</a:t>
            </a:r>
            <a:r>
              <a:rPr lang="ru-RU" dirty="0"/>
              <a:t> принимают по 10 мл 3–4 раза в день через 30–40 мин после еды и 1 раз на ночь до стойкого купирования симптомов заболевания, а затем — в режиме «по требованию</a:t>
            </a:r>
            <a:r>
              <a:rPr lang="ru-RU" dirty="0" smtClean="0"/>
              <a:t>»</a:t>
            </a:r>
          </a:p>
          <a:p>
            <a:pPr indent="457200">
              <a:lnSpc>
                <a:spcPct val="150000"/>
              </a:lnSpc>
            </a:pPr>
            <a:r>
              <a:rPr lang="ru-RU" b="1" dirty="0" smtClean="0"/>
              <a:t>Антациды</a:t>
            </a:r>
            <a:r>
              <a:rPr lang="ru-RU" dirty="0" smtClean="0"/>
              <a:t>: </a:t>
            </a:r>
            <a:r>
              <a:rPr lang="ru-RU" b="1" dirty="0" err="1" smtClean="0"/>
              <a:t>фосфалюгель</a:t>
            </a:r>
            <a:r>
              <a:rPr lang="ru-RU" b="1" dirty="0" smtClean="0"/>
              <a:t>, </a:t>
            </a:r>
            <a:r>
              <a:rPr lang="ru-RU" b="1" dirty="0" err="1" smtClean="0"/>
              <a:t>гастал</a:t>
            </a:r>
            <a:r>
              <a:rPr lang="ru-RU" b="1" dirty="0" smtClean="0"/>
              <a:t>, маалокс. </a:t>
            </a:r>
            <a:r>
              <a:rPr lang="ru-RU" dirty="0" smtClean="0"/>
              <a:t>Применяют </a:t>
            </a:r>
            <a:r>
              <a:rPr lang="ru-RU" dirty="0"/>
              <a:t>для устранения умеренно выраженных и редко возникающих симптомов, особенно тех, которые связаны с несоблюдением рекомендованного образа </a:t>
            </a:r>
            <a:r>
              <a:rPr lang="ru-RU" dirty="0" smtClean="0"/>
              <a:t>жизни.</a:t>
            </a:r>
            <a:r>
              <a:rPr lang="ru-RU" dirty="0"/>
              <a:t> Антациды следует принимать в зависимости от выраженности симптомов, обычно через 1,5–2 ч после еды и на ночь</a:t>
            </a:r>
            <a:r>
              <a:rPr lang="ru-RU" dirty="0" smtClean="0"/>
              <a:t>.</a:t>
            </a:r>
          </a:p>
          <a:p>
            <a:pPr indent="457200">
              <a:lnSpc>
                <a:spcPct val="150000"/>
              </a:lnSpc>
            </a:pPr>
            <a:r>
              <a:rPr lang="ru-RU" b="1" dirty="0" smtClean="0"/>
              <a:t>Адсорбенты:</a:t>
            </a:r>
            <a:r>
              <a:rPr lang="ru-RU" dirty="0"/>
              <a:t> </a:t>
            </a:r>
            <a:r>
              <a:rPr lang="ru-RU" b="1" dirty="0" err="1"/>
              <a:t>диоктаэдрический</a:t>
            </a:r>
            <a:r>
              <a:rPr lang="ru-RU" b="1" dirty="0"/>
              <a:t> </a:t>
            </a:r>
            <a:r>
              <a:rPr lang="ru-RU" b="1" dirty="0" err="1" smtClean="0"/>
              <a:t>смектит</a:t>
            </a:r>
            <a:r>
              <a:rPr lang="ru-RU" b="1" dirty="0" smtClean="0"/>
              <a:t>. </a:t>
            </a:r>
            <a:r>
              <a:rPr lang="ru-RU" dirty="0" smtClean="0"/>
              <a:t>Оказывают </a:t>
            </a:r>
            <a:r>
              <a:rPr lang="ru-RU" dirty="0"/>
              <a:t>комплексное действие: во‑первых, нейтрализуют соляную кислоту желудочного сока, во‑вторых, дают выраженный адсорбирующий эффект, связывая компоненты содержимого ДПК (желчные кислоты, </a:t>
            </a:r>
            <a:r>
              <a:rPr lang="ru-RU" dirty="0" err="1"/>
              <a:t>лизолецитин</a:t>
            </a:r>
            <a:r>
              <a:rPr lang="ru-RU" dirty="0"/>
              <a:t>) и пепсин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Диоктаэдрический</a:t>
            </a:r>
            <a:r>
              <a:rPr lang="ru-RU" dirty="0"/>
              <a:t> </a:t>
            </a:r>
            <a:r>
              <a:rPr lang="ru-RU" dirty="0" err="1"/>
              <a:t>смектит</a:t>
            </a:r>
            <a:r>
              <a:rPr lang="ru-RU" dirty="0"/>
              <a:t> назначают по 1 пакетику (3 г) 3 раза в </a:t>
            </a:r>
            <a:r>
              <a:rPr lang="ru-RU" dirty="0" smtClean="0"/>
              <a:t>день</a:t>
            </a:r>
          </a:p>
          <a:p>
            <a:pPr indent="457200">
              <a:lnSpc>
                <a:spcPct val="150000"/>
              </a:lnSpc>
            </a:pPr>
            <a:r>
              <a:rPr lang="ru-RU" b="1" dirty="0" err="1" smtClean="0"/>
              <a:t>Прокинетики</a:t>
            </a:r>
            <a:r>
              <a:rPr lang="ru-RU" b="1" dirty="0" smtClean="0"/>
              <a:t>: метоклопрамид, </a:t>
            </a:r>
            <a:r>
              <a:rPr lang="ru-RU" b="1" dirty="0" err="1" smtClean="0"/>
              <a:t>итоприда</a:t>
            </a:r>
            <a:r>
              <a:rPr lang="ru-RU" b="1" dirty="0" smtClean="0"/>
              <a:t> гидрохлорид (</a:t>
            </a:r>
            <a:r>
              <a:rPr lang="ru-RU" b="1" dirty="0" err="1" smtClean="0"/>
              <a:t>ганатон</a:t>
            </a:r>
            <a:r>
              <a:rPr lang="ru-RU" b="1" dirty="0" smtClean="0"/>
              <a:t>). </a:t>
            </a:r>
            <a:r>
              <a:rPr lang="ru-RU" dirty="0" err="1"/>
              <a:t>Прокинетический</a:t>
            </a:r>
            <a:r>
              <a:rPr lang="ru-RU" dirty="0"/>
              <a:t> препарат </a:t>
            </a:r>
            <a:r>
              <a:rPr lang="ru-RU" dirty="0" err="1"/>
              <a:t>итоприда</a:t>
            </a:r>
            <a:r>
              <a:rPr lang="ru-RU" dirty="0"/>
              <a:t> гидрохлорид (50 мг 3 раза в день) относится к средствам патогенетического лечения ГЭРБ, поскольку нормализует двигательную функцию верхних отделов пищеварительного тракта </a:t>
            </a:r>
            <a:endParaRPr lang="ru-RU" b="1" dirty="0" smtClean="0"/>
          </a:p>
          <a:p>
            <a:pPr indent="457200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709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969" y="-100073"/>
            <a:ext cx="11284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Показания к оказанию специализированной медицинской помощи в стационарных условиях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332" y="1384770"/>
            <a:ext cx="118982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effectLst/>
              </a:rPr>
              <a:t>Показания для экстренной госпитализации</a:t>
            </a:r>
            <a:r>
              <a:rPr lang="ru-RU" b="0" dirty="0" smtClean="0">
                <a:solidFill>
                  <a:srgbClr val="333333"/>
                </a:solidFill>
                <a:effectLst/>
              </a:rPr>
              <a:t>: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</a:rPr>
              <a:t>кровотечение из язв пищевода;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</a:rPr>
              <a:t>стриктуры пищевода.</a:t>
            </a:r>
          </a:p>
          <a:p>
            <a:pPr indent="457200">
              <a:lnSpc>
                <a:spcPct val="150000"/>
              </a:lnSpc>
            </a:pPr>
            <a:r>
              <a:rPr lang="ru-RU" b="0" dirty="0" smtClean="0">
                <a:solidFill>
                  <a:srgbClr val="333333"/>
                </a:solidFill>
                <a:effectLst/>
              </a:rPr>
              <a:t> </a:t>
            </a:r>
          </a:p>
          <a:p>
            <a:pPr indent="457200"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effectLst/>
              </a:rPr>
              <a:t>Показания для плановой госпитализации</a:t>
            </a:r>
            <a:r>
              <a:rPr lang="ru-RU" b="0" dirty="0" smtClean="0">
                <a:solidFill>
                  <a:srgbClr val="333333"/>
                </a:solidFill>
                <a:effectLst/>
              </a:rPr>
              <a:t>: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</a:rPr>
              <a:t>неэффективность медикаментозного лечения (неадекватный контроль симптомов, тяжёлая </a:t>
            </a:r>
            <a:r>
              <a:rPr lang="ru-RU" b="0" i="0" dirty="0" err="1" smtClean="0">
                <a:solidFill>
                  <a:srgbClr val="333333"/>
                </a:solidFill>
                <a:effectLst/>
              </a:rPr>
              <a:t>регургитация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, неконтролируемое подавление кислотности и/или побочные эффекты медикаментозного лечения);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</a:rPr>
              <a:t>осложнения ГЭРБ (пищевод </a:t>
            </a:r>
            <a:r>
              <a:rPr lang="ru-RU" b="0" i="0" dirty="0" err="1" smtClean="0">
                <a:solidFill>
                  <a:srgbClr val="333333"/>
                </a:solidFill>
                <a:effectLst/>
              </a:rPr>
              <a:t>Барретта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, пептические стриктуры);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 err="1" smtClean="0">
                <a:solidFill>
                  <a:srgbClr val="333333"/>
                </a:solidFill>
                <a:effectLst/>
              </a:rPr>
              <a:t>экстрапищеводные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 проявления (астма, осиплость, кашель, боль в груди, аспирация).</a:t>
            </a:r>
          </a:p>
          <a:p>
            <a:pPr indent="457200">
              <a:lnSpc>
                <a:spcPct val="150000"/>
              </a:lnSpc>
            </a:pPr>
            <a:r>
              <a:rPr lang="ru-RU" b="0" dirty="0" smtClean="0">
                <a:solidFill>
                  <a:srgbClr val="333333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4532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623" y="911878"/>
            <a:ext cx="11575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</a:rPr>
              <a:t>наличие примесей крови в рвотных массах или мелена (чёрный стул из-за кровотечения в ЖКТ);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</a:rPr>
              <a:t>усиление болей в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</a:rPr>
              <a:t>эпигастрии</a:t>
            </a:r>
            <a:r>
              <a:rPr lang="ru-RU" sz="2000" b="0" i="0" dirty="0" smtClean="0">
                <a:solidFill>
                  <a:srgbClr val="333333"/>
                </a:solidFill>
                <a:effectLst/>
              </a:rPr>
              <a:t>, которые становятся постоянными (может свидетельствовать о перфорации — прободении стенки пищевода);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</a:rPr>
              <a:t>сильное похудение (бывает, если у пациента развилась стриктура (сужение) пищевода или при онкологическом процессе);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333333"/>
                </a:solidFill>
                <a:effectLst/>
              </a:rPr>
              <a:t>нарушение глотания, боли при прохождении пищевого кома по пищеводу.</a:t>
            </a:r>
            <a:endParaRPr lang="ru-RU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9333"/>
            <a:ext cx="1274709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800" b="1" dirty="0" smtClean="0">
                <a:solidFill>
                  <a:schemeClr val="accent3"/>
                </a:solidFill>
                <a:effectLst/>
              </a:rPr>
              <a:t>Симптомы, которые свидетельствуют о развитии осложнений ГЭРБ:</a:t>
            </a:r>
          </a:p>
        </p:txBody>
      </p:sp>
    </p:spTree>
    <p:extLst>
      <p:ext uri="{BB962C8B-B14F-4D97-AF65-F5344CB8AC3E}">
        <p14:creationId xmlns:p14="http://schemas.microsoft.com/office/powerpoint/2010/main" xmlns="" val="271121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1317" y="-137844"/>
            <a:ext cx="6073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Функциональная диспепсия 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464" y="849644"/>
            <a:ext cx="11182121" cy="880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Функциональная диспепсия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расстройство пищеварения, при котором возникают тяжесть, вздутие и дискомфорт в верхней части живота, но при этом нет очевидных причин для этого.</a:t>
            </a:r>
            <a:endParaRPr lang="ru-RU" dirty="0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866" t="23133" r="33367" b="25141"/>
          <a:stretch/>
        </p:blipFill>
        <p:spPr>
          <a:xfrm>
            <a:off x="2702262" y="1872866"/>
            <a:ext cx="6309535" cy="4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76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453" y="-132203"/>
            <a:ext cx="706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Предрасполагающие факторы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8525" y="922912"/>
            <a:ext cx="955529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1) Наследственная предрасположенность.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2) Курение.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3) Перенесенная острая желудочно-кишечная инфекция. 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4) Психосоциальные факторы.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5) Инфекция </a:t>
            </a:r>
            <a:r>
              <a:rPr lang="en-US" sz="2000" dirty="0" smtClean="0"/>
              <a:t>Helicobacter pylori. </a:t>
            </a:r>
            <a:endParaRPr lang="ru-RU" sz="2000" dirty="0" smtClean="0"/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6) Факторы питания.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8775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71" y="832855"/>
            <a:ext cx="11821099" cy="555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  <a:spcBef>
                <a:spcPct val="10000"/>
              </a:spcBef>
              <a:buNone/>
            </a:pPr>
            <a:r>
              <a:rPr lang="ru-RU" dirty="0" smtClean="0"/>
              <a:t>1) Повышенная секреция соляной кислоты. У части пациентов имеется повышение секреции соляной кислоты, приводящие к снижению уровня </a:t>
            </a:r>
            <a:r>
              <a:rPr lang="ru-RU" dirty="0" err="1" smtClean="0"/>
              <a:t>pH</a:t>
            </a:r>
            <a:r>
              <a:rPr lang="ru-RU" dirty="0" smtClean="0"/>
              <a:t> в желудке и </a:t>
            </a:r>
            <a:r>
              <a:rPr lang="ru-RU" dirty="0" err="1" smtClean="0"/>
              <a:t>закислению</a:t>
            </a:r>
            <a:r>
              <a:rPr lang="ru-RU" dirty="0" smtClean="0"/>
              <a:t> просвета 12-перстной кишки. Также может отмечаться увеличение времени, в течение которого сохраняются низкие значения </a:t>
            </a:r>
            <a:r>
              <a:rPr lang="ru-RU" dirty="0" err="1" smtClean="0"/>
              <a:t>pH</a:t>
            </a:r>
            <a:r>
              <a:rPr lang="ru-RU" dirty="0" smtClean="0"/>
              <a:t>.</a:t>
            </a:r>
          </a:p>
          <a:p>
            <a:pPr indent="457200">
              <a:lnSpc>
                <a:spcPts val="3000"/>
              </a:lnSpc>
              <a:spcBef>
                <a:spcPct val="10000"/>
              </a:spcBef>
              <a:buNone/>
            </a:pPr>
            <a:endParaRPr lang="ru-RU" dirty="0" smtClean="0"/>
          </a:p>
          <a:p>
            <a:pPr indent="457200">
              <a:lnSpc>
                <a:spcPts val="3000"/>
              </a:lnSpc>
              <a:spcBef>
                <a:spcPct val="10000"/>
              </a:spcBef>
              <a:buNone/>
            </a:pPr>
            <a:r>
              <a:rPr lang="ru-RU" dirty="0" smtClean="0"/>
              <a:t>2) Расстройства двигательной функции желудка (и двенадцатиперстной кишки). У 40-60% больных ФД отмечаются нарушения аккомодации (способности тела желудка расслабляться после приема пищи). Это приводит к быстрому попаданию пищи в выходной (</a:t>
            </a:r>
            <a:r>
              <a:rPr lang="ru-RU" dirty="0" err="1" smtClean="0"/>
              <a:t>антральный</a:t>
            </a:r>
            <a:r>
              <a:rPr lang="ru-RU" dirty="0" smtClean="0"/>
              <a:t>) отдел желудка, его растяжению и появлению чувства раннего насыщения. Замедление опорожнения желудка также приводит к появление диспепсических симптомов.</a:t>
            </a:r>
          </a:p>
          <a:p>
            <a:pPr indent="457200">
              <a:lnSpc>
                <a:spcPts val="3000"/>
              </a:lnSpc>
              <a:spcBef>
                <a:spcPct val="10000"/>
              </a:spcBef>
              <a:buNone/>
            </a:pPr>
            <a:endParaRPr lang="ru-RU" dirty="0" smtClean="0"/>
          </a:p>
          <a:p>
            <a:pPr indent="457200">
              <a:lnSpc>
                <a:spcPts val="3000"/>
              </a:lnSpc>
              <a:spcBef>
                <a:spcPct val="10000"/>
              </a:spcBef>
              <a:buNone/>
            </a:pPr>
            <a:r>
              <a:rPr lang="ru-RU" dirty="0" smtClean="0"/>
              <a:t>3) Повышенная чувствительность нервных окончаний желудка (и двенадцатиперстной кишки) к растяжению. Этот феномен называется «висцеральная гиперчувствительность» и встречается при других функциональных заболеваниях, например, при синдроме раздраженного кишечника. Суть его проста – обычное растяжение желудка пищей у здорового человека не вызывает симптомов, у лиц с ФД могут ощущаться как неприятные и вызывающие дискомфорт.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33031" y="-121185"/>
            <a:ext cx="680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Патогенез</a:t>
            </a:r>
            <a:endParaRPr lang="ru-RU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45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014" y="-143219"/>
            <a:ext cx="689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Клиническая картина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270" y="799191"/>
            <a:ext cx="1171093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К наиболее частым симптомам ФД относятся: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Боли в </a:t>
            </a:r>
            <a:r>
              <a:rPr lang="ru-RU" sz="2000" dirty="0" err="1" smtClean="0"/>
              <a:t>эпигастрии</a:t>
            </a:r>
            <a:r>
              <a:rPr lang="ru-RU" sz="2000" dirty="0" smtClean="0"/>
              <a:t> (зона между пупком и нижним краем грудины);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Чувство жжения в </a:t>
            </a:r>
            <a:r>
              <a:rPr lang="ru-RU" sz="2000" dirty="0" err="1" smtClean="0"/>
              <a:t>эпигастрии</a:t>
            </a:r>
            <a:r>
              <a:rPr lang="ru-RU" sz="2000" dirty="0" smtClean="0"/>
              <a:t>;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Чувство переполнения в </a:t>
            </a:r>
            <a:r>
              <a:rPr lang="ru-RU" sz="2000" dirty="0" err="1" smtClean="0"/>
              <a:t>эпигастрии</a:t>
            </a:r>
            <a:r>
              <a:rPr lang="ru-RU" sz="2000" dirty="0" smtClean="0"/>
              <a:t> после еды;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Раннее насыщение, т.е. чувство переполнения желудка вскоре после начала приема пищи независимо от объема съеденного ее количества.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Другими жалобами могут быть отрыжка, тошнота, вздутие в </a:t>
            </a:r>
            <a:r>
              <a:rPr lang="ru-RU" sz="2000" dirty="0" err="1" smtClean="0"/>
              <a:t>эпигастрии</a:t>
            </a:r>
            <a:r>
              <a:rPr lang="ru-RU" sz="2000" dirty="0" smtClean="0"/>
              <a:t> после еды, снижение аппетита. Изжога и </a:t>
            </a:r>
            <a:r>
              <a:rPr lang="ru-RU" sz="2000" dirty="0" err="1" smtClean="0"/>
              <a:t>регургитация</a:t>
            </a:r>
            <a:r>
              <a:rPr lang="ru-RU" sz="2000" dirty="0" smtClean="0"/>
              <a:t> (обратный заброс пищи из желудка в пищевод и полость рта) не являются симптомами ФД.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endParaRPr lang="ru-RU" sz="1100" dirty="0" smtClean="0"/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В зависимости от преобладания жалоб выделяют два основных варианта ФД: синдром боли в </a:t>
            </a:r>
            <a:r>
              <a:rPr lang="ru-RU" sz="2000" dirty="0" err="1" smtClean="0"/>
              <a:t>эпигастрии</a:t>
            </a:r>
            <a:r>
              <a:rPr lang="ru-RU" sz="2000" dirty="0" smtClean="0"/>
              <a:t> и </a:t>
            </a:r>
            <a:r>
              <a:rPr lang="ru-RU" sz="2000" dirty="0" err="1" smtClean="0"/>
              <a:t>постпрандиальный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дистресс</a:t>
            </a:r>
            <a:r>
              <a:rPr lang="ru-RU" sz="2000" dirty="0" smtClean="0"/>
              <a:t>-синдром.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79740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623" y="806113"/>
            <a:ext cx="11347375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 синдроме боли 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эпигастрии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принято говорить в тех случаях, когда у больного по меньшей мере 1 раз в неделю отмечаются умеренные или выраженные боли или чувство жжения в </a:t>
            </a:r>
            <a:r>
              <a:rPr lang="ru-RU" sz="2000" dirty="0" err="1" smtClean="0"/>
              <a:t>эпигастральной</a:t>
            </a:r>
            <a:r>
              <a:rPr lang="ru-RU" sz="2000" dirty="0" smtClean="0"/>
              <a:t> области. При этом боли не носят постоянный характер, связаны с приемом пищи или возникают натощак, не локализуются в других отделах живота, не уменьшаются после дефекации.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endParaRPr lang="ru-RU" sz="600" dirty="0" smtClean="0"/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постпрандиальном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дистресс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-синдроме </a:t>
            </a:r>
            <a:r>
              <a:rPr lang="ru-RU" sz="2000" dirty="0" smtClean="0"/>
              <a:t>можно вести речь в тех ситуациях, когда у больного по меньшей мере несколько раз в неделю после еды при приеме обычного объема пищи возникают чувство переполнения в </a:t>
            </a:r>
            <a:r>
              <a:rPr lang="ru-RU" sz="2000" dirty="0" err="1" smtClean="0"/>
              <a:t>эпигастральной</a:t>
            </a:r>
            <a:r>
              <a:rPr lang="ru-RU" sz="2000" dirty="0" smtClean="0"/>
              <a:t> области или раннее насыщение. При этом </a:t>
            </a:r>
            <a:r>
              <a:rPr lang="ru-RU" sz="2000" dirty="0" err="1" smtClean="0"/>
              <a:t>постпрандиальный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дистресс</a:t>
            </a:r>
            <a:r>
              <a:rPr lang="ru-RU" sz="2000" dirty="0" smtClean="0"/>
              <a:t>-синдром может сочетаться с тошнотой.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endParaRPr lang="ru-RU" sz="600" dirty="0" smtClean="0"/>
          </a:p>
          <a:p>
            <a:pPr indent="457200">
              <a:lnSpc>
                <a:spcPct val="150000"/>
              </a:lnSpc>
              <a:spcBef>
                <a:spcPct val="10000"/>
              </a:spcBef>
              <a:buNone/>
            </a:pPr>
            <a:r>
              <a:rPr lang="ru-RU" sz="2000" dirty="0" smtClean="0"/>
              <a:t>Иногда оба варианта могут наблюдаться одновременно у одного пациента.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22014" y="-143219"/>
            <a:ext cx="689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Клиническая картина</a:t>
            </a:r>
            <a:endParaRPr lang="ru-RU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05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503" y="1156770"/>
            <a:ext cx="11534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/>
                </a:solidFill>
              </a:rPr>
              <a:t>План:</a:t>
            </a:r>
          </a:p>
          <a:p>
            <a:pPr marL="457200" indent="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ГЭРБ, функциональная диспепсия - определение, этиология, патогенез, классификация, клиническая картина заболеваний, дифференциальная диагностика, осложнения, исходы.</a:t>
            </a:r>
          </a:p>
          <a:p>
            <a:pPr marL="457200" indent="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 Методы лабораторного, инструментального исследования. </a:t>
            </a:r>
          </a:p>
          <a:p>
            <a:pPr marL="457200" indent="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Принципы немедикаментозного и медикаментозного лечения. </a:t>
            </a:r>
          </a:p>
          <a:p>
            <a:pPr marL="457200" indent="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Показания к оказанию специализированной медицинской помощи в стационарных условиях. </a:t>
            </a:r>
          </a:p>
        </p:txBody>
      </p:sp>
    </p:spTree>
    <p:extLst>
      <p:ext uri="{BB962C8B-B14F-4D97-AF65-F5344CB8AC3E}">
        <p14:creationId xmlns:p14="http://schemas.microsoft.com/office/powerpoint/2010/main" xmlns="" val="411264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5031" y="-137844"/>
            <a:ext cx="7050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Дифференциальная диагностика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777" y="5084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02124"/>
                </a:solidFill>
                <a:effectLst/>
              </a:rPr>
              <a:t>Заболевания, входящие в группу органической диспепсии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212" t="12690" r="18307" b="22090"/>
          <a:stretch/>
        </p:blipFill>
        <p:spPr>
          <a:xfrm>
            <a:off x="638978" y="877819"/>
            <a:ext cx="10256703" cy="59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88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391" y="-77118"/>
            <a:ext cx="755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Осложнение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001" y="696010"/>
            <a:ext cx="112408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Нарушения пищевого поведения и </a:t>
            </a:r>
            <a:r>
              <a:rPr lang="ru-RU" b="1" i="0" dirty="0" err="1" smtClean="0">
                <a:solidFill>
                  <a:srgbClr val="333333"/>
                </a:solidFill>
                <a:effectLst/>
              </a:rPr>
              <a:t>нутритивный</a:t>
            </a:r>
            <a:r>
              <a:rPr lang="ru-RU" b="1" i="0" dirty="0" smtClean="0">
                <a:solidFill>
                  <a:srgbClr val="333333"/>
                </a:solidFill>
                <a:effectLst/>
              </a:rPr>
              <a:t> дефицит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(снижение массы тела вплоть до истощения, развитие анорексии из-за страха перед приёмом пищи).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Патологии пищеварительного тракта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(эзофагит, гастродуоденит, энтероколит, обострение геморроя из-за нарушений стула).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Системные сбои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(электролитный дисбаланс, почечная дисфункция вследствие хронической интоксикации, нарушения в работе нервной системы).</a:t>
            </a:r>
            <a:endParaRPr lang="ru-RU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959" y="3408130"/>
            <a:ext cx="550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Исход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499" y="4315637"/>
            <a:ext cx="1167788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0" i="0" dirty="0" smtClean="0">
                <a:solidFill>
                  <a:srgbClr val="202124"/>
                </a:solidFill>
                <a:effectLst/>
              </a:rPr>
              <a:t>Течение ФД остаются недостаточно изученными. У большинства пациентов заболевание протекает длительно, с чередованием периодов обострения и ремиссии. Примерно у одной трети больных диспепсические симптомы исчезают самостоятельно в течение года. Риск развития язвенной болезни и рака желудка у больных ФД не отличается от такового у лиц, не имеющих диспепсических симптомов.</a:t>
            </a:r>
          </a:p>
          <a:p>
            <a:pPr indent="457200">
              <a:lnSpc>
                <a:spcPct val="150000"/>
              </a:lnSpc>
            </a:pPr>
            <a:r>
              <a:rPr lang="ru-RU" b="0" i="0" dirty="0" smtClean="0">
                <a:solidFill>
                  <a:srgbClr val="202124"/>
                </a:solidFill>
                <a:effectLst/>
              </a:rPr>
              <a:t/>
            </a:r>
            <a:br>
              <a:rPr lang="ru-RU" b="0" i="0" dirty="0" smtClean="0">
                <a:solidFill>
                  <a:srgbClr val="202124"/>
                </a:solidFill>
                <a:effectLst/>
              </a:rPr>
            </a:br>
            <a:endParaRPr lang="ru-RU" b="0" i="0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10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18" y="-99151"/>
            <a:ext cx="1181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Методы лабораторного, инструментального исследования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714" y="889856"/>
            <a:ext cx="11351047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Клинический и биохимический анализы крови,</a:t>
            </a:r>
          </a:p>
          <a:p>
            <a:pPr marL="285750" indent="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кала</a:t>
            </a:r>
            <a:r>
              <a:rPr lang="ru-RU" dirty="0" smtClean="0"/>
              <a:t>,</a:t>
            </a:r>
          </a:p>
          <a:p>
            <a:pPr marL="285750" indent="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dirty="0" err="1" smtClean="0"/>
              <a:t>Гастродуоденоскопия</a:t>
            </a:r>
            <a:r>
              <a:rPr lang="ru-RU" dirty="0"/>
              <a:t>, </a:t>
            </a:r>
            <a:r>
              <a:rPr lang="ru-RU" dirty="0" smtClean="0"/>
              <a:t>(</a:t>
            </a:r>
            <a:r>
              <a:rPr lang="ru-RU" dirty="0"/>
              <a:t>позволяет исключить заболевания желудка и </a:t>
            </a:r>
            <a:r>
              <a:rPr lang="ru-RU" dirty="0" smtClean="0"/>
              <a:t>ДПК, </a:t>
            </a:r>
            <a:r>
              <a:rPr lang="ru-RU" dirty="0"/>
              <a:t>выявить сопутствующие изменения слизистой оболочки </a:t>
            </a:r>
            <a:r>
              <a:rPr lang="ru-RU" dirty="0" smtClean="0"/>
              <a:t>пищевода, </a:t>
            </a:r>
            <a:r>
              <a:rPr lang="ru-RU" dirty="0"/>
              <a:t>нарушения моторики желудка и </a:t>
            </a:r>
            <a:r>
              <a:rPr lang="ru-RU" dirty="0" smtClean="0"/>
              <a:t>ДПК. Важным </a:t>
            </a:r>
            <a:r>
              <a:rPr lang="ru-RU" dirty="0"/>
              <a:t>преимуществом </a:t>
            </a:r>
            <a:r>
              <a:rPr lang="ru-RU" dirty="0" err="1"/>
              <a:t>гастродуоденоскопии</a:t>
            </a:r>
            <a:r>
              <a:rPr lang="ru-RU" dirty="0"/>
              <a:t> служит возможность проведения биопсии слизистой оболочки желудка и </a:t>
            </a:r>
            <a:r>
              <a:rPr lang="ru-RU" dirty="0" smtClean="0"/>
              <a:t>ДПК с </a:t>
            </a:r>
            <a:r>
              <a:rPr lang="ru-RU" dirty="0"/>
              <a:t>последующим установлением морфологического варианта сопутствующего </a:t>
            </a:r>
            <a:r>
              <a:rPr lang="ru-RU" dirty="0" smtClean="0"/>
              <a:t>хр. </a:t>
            </a:r>
            <a:r>
              <a:rPr lang="ru-RU" dirty="0"/>
              <a:t>гастрита и дуоденита.</a:t>
            </a:r>
            <a:endParaRPr lang="ru-RU" dirty="0" smtClean="0"/>
          </a:p>
          <a:p>
            <a:pPr marL="285750" indent="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льтразвуковое </a:t>
            </a:r>
            <a:r>
              <a:rPr lang="ru-RU" dirty="0"/>
              <a:t>исследование</a:t>
            </a:r>
            <a:r>
              <a:rPr lang="ru-RU" dirty="0" smtClean="0"/>
              <a:t>,(</a:t>
            </a:r>
            <a:r>
              <a:rPr lang="ru-RU" dirty="0"/>
              <a:t>позволяет уточнить состояние печени, желчного пузыря и поджелудочной </a:t>
            </a:r>
            <a:r>
              <a:rPr lang="ru-RU" dirty="0" smtClean="0"/>
              <a:t>железы)</a:t>
            </a:r>
          </a:p>
          <a:p>
            <a:pPr marL="285750" indent="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Исследование </a:t>
            </a:r>
            <a:r>
              <a:rPr lang="ru-RU" dirty="0"/>
              <a:t>инфекции </a:t>
            </a:r>
            <a:r>
              <a:rPr lang="ru-RU" dirty="0" err="1"/>
              <a:t>H.pylori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714" y="5069047"/>
            <a:ext cx="116705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0" i="0" dirty="0" smtClean="0">
                <a:solidFill>
                  <a:srgbClr val="202124"/>
                </a:solidFill>
                <a:effectLst/>
              </a:rPr>
              <a:t>К </a:t>
            </a:r>
            <a:r>
              <a:rPr lang="ru-RU" b="0" i="1" dirty="0" smtClean="0">
                <a:solidFill>
                  <a:srgbClr val="202124"/>
                </a:solidFill>
                <a:effectLst/>
              </a:rPr>
              <a:t>дополнительным методам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 диагностики  относятся рентген желудка и ДПК, внутрижелудочная рН-метрия, суточное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мониторирование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рН- в пищеводе, методы исследования двигательной функции желудка (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сцинтиграфия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, электрогастрография,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манометрия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желудка),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КТи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0340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828" y="-78039"/>
            <a:ext cx="10568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Принципы немедикаментозного и медикаментозного лечения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51" y="602999"/>
            <a:ext cx="1165951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 smtClean="0"/>
              <a:t>Диета: стол №1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/>
              <a:t>Медикаментозное лечение:</a:t>
            </a:r>
          </a:p>
          <a:p>
            <a:pPr indent="457200">
              <a:lnSpc>
                <a:spcPct val="150000"/>
              </a:lnSpc>
            </a:pPr>
            <a:r>
              <a:rPr lang="ru-RU" b="1" dirty="0" smtClean="0"/>
              <a:t>Антациды: </a:t>
            </a:r>
            <a:r>
              <a:rPr lang="ru-RU" dirty="0" err="1" smtClean="0"/>
              <a:t>фосфалюгель</a:t>
            </a:r>
            <a:r>
              <a:rPr lang="ru-RU" dirty="0" smtClean="0"/>
              <a:t>, </a:t>
            </a:r>
            <a:r>
              <a:rPr lang="ru-RU" dirty="0" err="1" smtClean="0"/>
              <a:t>гастал</a:t>
            </a:r>
            <a:r>
              <a:rPr lang="ru-RU" dirty="0" smtClean="0"/>
              <a:t>, маалокс.</a:t>
            </a:r>
          </a:p>
          <a:p>
            <a:pPr indent="457200">
              <a:lnSpc>
                <a:spcPct val="150000"/>
              </a:lnSpc>
            </a:pPr>
            <a:r>
              <a:rPr lang="ru-RU" b="1" dirty="0" err="1" smtClean="0"/>
              <a:t>Антисекреторные</a:t>
            </a:r>
            <a:r>
              <a:rPr lang="ru-RU" b="1" dirty="0" smtClean="0"/>
              <a:t> препараты: </a:t>
            </a:r>
          </a:p>
          <a:p>
            <a:pPr indent="457200">
              <a:lnSpc>
                <a:spcPct val="150000"/>
              </a:lnSpc>
            </a:pPr>
            <a:r>
              <a:rPr lang="ru-RU" dirty="0"/>
              <a:t>Н2-блокаторы </a:t>
            </a:r>
            <a:r>
              <a:rPr lang="ru-RU" dirty="0" err="1"/>
              <a:t>гистаминовых</a:t>
            </a:r>
            <a:r>
              <a:rPr lang="ru-RU" dirty="0"/>
              <a:t> </a:t>
            </a:r>
            <a:r>
              <a:rPr lang="ru-RU" dirty="0" smtClean="0"/>
              <a:t>рецепторов: </a:t>
            </a:r>
            <a:r>
              <a:rPr lang="ru-RU" dirty="0" err="1"/>
              <a:t>ф</a:t>
            </a:r>
            <a:r>
              <a:rPr lang="ru-RU" dirty="0" err="1" smtClean="0"/>
              <a:t>амотидин,ранитидин</a:t>
            </a:r>
            <a:endParaRPr lang="ru-RU" dirty="0" smtClean="0"/>
          </a:p>
          <a:p>
            <a:pPr indent="457200">
              <a:lnSpc>
                <a:spcPct val="150000"/>
              </a:lnSpc>
            </a:pPr>
            <a:r>
              <a:rPr lang="ru-RU" dirty="0"/>
              <a:t>Ингибиторы протонной помпы (ИПП) </a:t>
            </a:r>
            <a:r>
              <a:rPr lang="ru-RU" dirty="0" smtClean="0"/>
              <a:t>: </a:t>
            </a:r>
            <a:r>
              <a:rPr lang="ru-RU" dirty="0" err="1" smtClean="0"/>
              <a:t>омепразол</a:t>
            </a:r>
            <a:endParaRPr lang="ru-RU" dirty="0" smtClean="0"/>
          </a:p>
          <a:p>
            <a:pPr indent="457200">
              <a:lnSpc>
                <a:spcPct val="150000"/>
              </a:lnSpc>
            </a:pPr>
            <a:r>
              <a:rPr lang="ru-RU" dirty="0" err="1" smtClean="0"/>
              <a:t>Прокинетики</a:t>
            </a:r>
            <a:r>
              <a:rPr lang="ru-RU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метоклопрамид, </a:t>
            </a:r>
            <a:r>
              <a:rPr lang="ru-RU" dirty="0" err="1" smtClean="0"/>
              <a:t>итоприда</a:t>
            </a:r>
            <a:r>
              <a:rPr lang="ru-RU" dirty="0" smtClean="0"/>
              <a:t> гидрохлорид (</a:t>
            </a:r>
            <a:r>
              <a:rPr lang="ru-RU" dirty="0" err="1" smtClean="0"/>
              <a:t>ганатон</a:t>
            </a:r>
            <a:r>
              <a:rPr lang="ru-RU" dirty="0" smtClean="0"/>
              <a:t>). 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/>
              <a:t>Схемой </a:t>
            </a:r>
            <a:r>
              <a:rPr lang="ru-RU" dirty="0"/>
              <a:t>первой линии является стандартная тройная схема </a:t>
            </a:r>
            <a:r>
              <a:rPr lang="ru-RU" dirty="0" err="1"/>
              <a:t>эрадикационной</a:t>
            </a:r>
            <a:r>
              <a:rPr lang="ru-RU" dirty="0"/>
              <a:t> терапии, включающая в себя ИПП (в стандартной дозе 2 </a:t>
            </a:r>
            <a:r>
              <a:rPr lang="ru-RU" dirty="0" smtClean="0"/>
              <a:t>р\</a:t>
            </a:r>
            <a:r>
              <a:rPr lang="ru-RU" dirty="0" err="1" smtClean="0"/>
              <a:t>сут</a:t>
            </a:r>
            <a:r>
              <a:rPr lang="ru-RU" dirty="0" smtClean="0"/>
              <a:t>.), </a:t>
            </a:r>
            <a:r>
              <a:rPr lang="ru-RU" dirty="0" err="1"/>
              <a:t>кларитромицин</a:t>
            </a:r>
            <a:r>
              <a:rPr lang="ru-RU" dirty="0"/>
              <a:t> (по 500 мг 2 </a:t>
            </a:r>
            <a:r>
              <a:rPr lang="ru-RU" dirty="0" smtClean="0"/>
              <a:t>р\</a:t>
            </a:r>
            <a:r>
              <a:rPr lang="ru-RU" dirty="0" err="1" smtClean="0"/>
              <a:t>сут</a:t>
            </a:r>
            <a:r>
              <a:rPr lang="ru-RU" dirty="0" smtClean="0"/>
              <a:t>.) </a:t>
            </a:r>
            <a:r>
              <a:rPr lang="ru-RU" dirty="0"/>
              <a:t>амоксициллин (по 1000 мг </a:t>
            </a:r>
            <a:r>
              <a:rPr lang="ru-RU" dirty="0" smtClean="0"/>
              <a:t>2 р\</a:t>
            </a:r>
            <a:r>
              <a:rPr lang="ru-RU" dirty="0" err="1" smtClean="0"/>
              <a:t>сут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427" y="4177137"/>
            <a:ext cx="11560366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0" i="0" dirty="0" smtClean="0">
                <a:solidFill>
                  <a:srgbClr val="202124"/>
                </a:solidFill>
                <a:effectLst/>
              </a:rPr>
              <a:t>Как вариант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эрадикационной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терапии первой линии (например, при непереносимости пенициллина) может быть назначена классическая четырехкомпонентная схема на основе висмута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трикалия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дицитрата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(120 мг 4 раза в сутки) в комбинации с ИПП (в стандартной дозе 2 раза в сутки), тетрациклином (500 мг 4 раза в сутки),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метронидазолом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(по 500 мг 3 раза в сутки) в течение 10 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898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422" y="1022034"/>
            <a:ext cx="11666862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0" i="0" dirty="0" smtClean="0">
                <a:solidFill>
                  <a:srgbClr val="202124"/>
                </a:solidFill>
                <a:effectLst/>
              </a:rPr>
              <a:t>При назначении больным ФД лекарственных препаратов следует руководствоваться клиническим вариантом заболевания. При синдроме боли (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язвенноподобном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варианте) целесообразно назначение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антисекреторных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препаратов (прежде всего ингибиторов протонной помпы) в стандартных дозах. Больным с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постпрандиальным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дистресс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-синдромом (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дискинетическим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вариантом) показан прием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прокинетиков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, в частности,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итоприда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гидрохлорида (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ганатона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) в дозе 50 мг 3 раза в сутки или STW-5 по 20 капель 3 раза в сутки. Продолжительность основного курса должна составлять, в среднем, около 4 недель. В последующем в зависимости от самочувствия пациентов, наличия или отсутствия рецидивов симптомов диспепсии выбирается индивидуальная схема поддерживающей терапии (в режиме «по требованию», постоянная поддерживающая терапия в половинных дозах и т.д.). Хотя </a:t>
            </a:r>
            <a:r>
              <a:rPr lang="ru-RU" b="0" i="0" dirty="0" err="1" smtClean="0">
                <a:solidFill>
                  <a:srgbClr val="202124"/>
                </a:solidFill>
                <a:effectLst/>
              </a:rPr>
              <a:t>эрадикационная</a:t>
            </a:r>
            <a:r>
              <a:rPr lang="ru-RU" b="0" i="0" dirty="0" smtClean="0">
                <a:solidFill>
                  <a:srgbClr val="202124"/>
                </a:solidFill>
                <a:effectLst/>
              </a:rPr>
              <a:t> терапия и не способствует сама по себе устранению диспепсических симптомов, целесообразность ее проведения, как уже указывалось выше, диктуется замедлением прогрессирования сопутствующего хронического гастрита, снижением риска возникновения язвенной болезни и рака желудка.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45745" y="-110169"/>
            <a:ext cx="701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Алгоритм лечения</a:t>
            </a:r>
            <a:endParaRPr lang="ru-RU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95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969" y="-100073"/>
            <a:ext cx="11284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Показания к оказанию специализированной медицинской помощи в стационарных условиях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204" y="1465887"/>
            <a:ext cx="10679017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200" b="1" dirty="0">
                <a:solidFill>
                  <a:srgbClr val="333333"/>
                </a:solidFill>
              </a:rPr>
              <a:t>П</a:t>
            </a:r>
            <a:r>
              <a:rPr lang="ru-RU" sz="2200" b="1" dirty="0" smtClean="0">
                <a:solidFill>
                  <a:srgbClr val="333333"/>
                </a:solidFill>
                <a:effectLst/>
              </a:rPr>
              <a:t>оказания к госпитализации при функциональных расстройствах органов ЖКТ</a:t>
            </a:r>
            <a:r>
              <a:rPr lang="ru-RU" sz="2200" b="0" dirty="0" smtClean="0">
                <a:solidFill>
                  <a:srgbClr val="333333"/>
                </a:solidFill>
                <a:effectLst/>
              </a:rPr>
              <a:t>: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333333"/>
                </a:solidFill>
                <a:effectLst/>
              </a:rPr>
              <a:t>продолжительность болевого приступа более 3 часов;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333333"/>
                </a:solidFill>
                <a:effectLst/>
              </a:rPr>
              <a:t>отсутствие стула, выделение слизи с примесью крови;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333333"/>
                </a:solidFill>
                <a:effectLst/>
              </a:rPr>
              <a:t>повышение температуры тела, симптомы интоксикации;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333333"/>
                </a:solidFill>
                <a:effectLst/>
              </a:rPr>
              <a:t>повторная рвота, рвота кишечным содержимым.</a:t>
            </a:r>
            <a:endParaRPr lang="ru-RU" sz="22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8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725" y="851915"/>
            <a:ext cx="1123720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i="0" dirty="0" err="1" smtClean="0">
                <a:solidFill>
                  <a:srgbClr val="333333"/>
                </a:solidFill>
                <a:effectLst/>
              </a:rPr>
              <a:t>Гастроэзофагеальная</a:t>
            </a:r>
            <a:r>
              <a:rPr lang="ru-RU" b="1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</a:rPr>
              <a:t>рефлюксная</a:t>
            </a:r>
            <a:r>
              <a:rPr lang="ru-RU" b="1" i="0" dirty="0" smtClean="0">
                <a:solidFill>
                  <a:srgbClr val="333333"/>
                </a:solidFill>
                <a:effectLst/>
              </a:rPr>
              <a:t> болезнь (ГЭРБ)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</a:t>
            </a:r>
            <a:r>
              <a:rPr lang="ru-RU" dirty="0"/>
              <a:t> хроническое рецидивирующее заболевание, характеризующееся регулярно повторяющимся забросом в пищевод содержимого желудка, а иногда и </a:t>
            </a:r>
            <a:r>
              <a:rPr lang="ru-RU" dirty="0" smtClean="0"/>
              <a:t>ДПК.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9563" y="-104795"/>
            <a:ext cx="815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0" dirty="0" err="1" smtClean="0">
                <a:solidFill>
                  <a:schemeClr val="accent3"/>
                </a:solidFill>
                <a:effectLst/>
              </a:rPr>
              <a:t>Гастроэзофагеальная</a:t>
            </a:r>
            <a:r>
              <a:rPr lang="ru-RU" sz="3200" b="1" i="0" dirty="0" smtClean="0">
                <a:solidFill>
                  <a:schemeClr val="accent3"/>
                </a:solidFill>
                <a:effectLst/>
              </a:rPr>
              <a:t> </a:t>
            </a:r>
            <a:r>
              <a:rPr lang="ru-RU" sz="3200" b="1" i="0" dirty="0" err="1" smtClean="0">
                <a:solidFill>
                  <a:schemeClr val="accent3"/>
                </a:solidFill>
                <a:effectLst/>
              </a:rPr>
              <a:t>рефлюксная</a:t>
            </a:r>
            <a:r>
              <a:rPr lang="ru-RU" sz="3200" b="1" i="0" dirty="0" smtClean="0">
                <a:solidFill>
                  <a:schemeClr val="accent3"/>
                </a:solidFill>
                <a:effectLst/>
              </a:rPr>
              <a:t> болезнь 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31" b="17748"/>
          <a:stretch/>
        </p:blipFill>
        <p:spPr bwMode="auto">
          <a:xfrm>
            <a:off x="2212222" y="1912684"/>
            <a:ext cx="7570757" cy="47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94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997" y="558196"/>
            <a:ext cx="4694984" cy="62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8452" y="-88135"/>
            <a:ext cx="624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Этиология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834" y="968865"/>
            <a:ext cx="1119680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недостаточности нижнего пищеводного сфинктера (НПС);</a:t>
            </a:r>
          </a:p>
          <a:p>
            <a:pPr marL="285750" indent="-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значительное увеличение секреции соляной кислоты желудка;</a:t>
            </a:r>
          </a:p>
          <a:p>
            <a:pPr marL="285750" indent="-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нарушение перистальтики пищевода;</a:t>
            </a:r>
          </a:p>
          <a:p>
            <a:pPr marL="285750" indent="-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слабость диафрагмы;</a:t>
            </a:r>
          </a:p>
          <a:p>
            <a:pPr marL="285750" indent="-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грыжи пищеводного отдела диафрагмы;</a:t>
            </a:r>
          </a:p>
          <a:p>
            <a:pPr marL="285750" indent="-285750">
              <a:lnSpc>
                <a:spcPct val="15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нарушение эвакуации желудка.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83779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116" y="-132203"/>
            <a:ext cx="65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Патогенез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732" y="763828"/>
            <a:ext cx="11626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i="0" dirty="0" smtClean="0">
                <a:solidFill>
                  <a:srgbClr val="333333"/>
                </a:solidFill>
                <a:effectLst/>
              </a:rPr>
              <a:t>Патогенез </a:t>
            </a:r>
            <a:r>
              <a:rPr lang="ru-RU" sz="2000" i="0" dirty="0" err="1" smtClean="0">
                <a:solidFill>
                  <a:srgbClr val="333333"/>
                </a:solidFill>
                <a:effectLst/>
              </a:rPr>
              <a:t>гастроэзофагеальной</a:t>
            </a:r>
            <a:r>
              <a:rPr lang="ru-RU" sz="2000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2000" i="0" dirty="0" err="1" smtClean="0">
                <a:solidFill>
                  <a:srgbClr val="333333"/>
                </a:solidFill>
                <a:effectLst/>
              </a:rPr>
              <a:t>рефлюксной</a:t>
            </a:r>
            <a:r>
              <a:rPr lang="ru-RU" sz="2000" i="0" dirty="0" smtClean="0">
                <a:solidFill>
                  <a:srgbClr val="333333"/>
                </a:solidFill>
                <a:effectLst/>
              </a:rPr>
              <a:t> болезни (ГЭРБ) заключается в нарушении барьерных, моторных и защитных механизмов, регулирующих перемещение пищевого комка и предотвращающих обратный заброс в пищевод содержимого желудка. Основное проявление — рефлюкс — регулярный заброс содержимого желудка (желчи, соляной кислоты, ферментов) в пищевод.</a:t>
            </a:r>
            <a:endParaRPr lang="ru-RU" sz="2000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54"/>
          <a:stretch/>
        </p:blipFill>
        <p:spPr bwMode="auto">
          <a:xfrm>
            <a:off x="870334" y="2702819"/>
            <a:ext cx="10554158" cy="391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27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761" y="-121186"/>
            <a:ext cx="740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Классификация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472" y="927591"/>
            <a:ext cx="119716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dirty="0" smtClean="0">
                <a:solidFill>
                  <a:srgbClr val="333333"/>
                </a:solidFill>
                <a:effectLst/>
              </a:rPr>
              <a:t>По клиническим формам: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 err="1" smtClean="0">
                <a:solidFill>
                  <a:srgbClr val="333333"/>
                </a:solidFill>
                <a:effectLst/>
              </a:rPr>
              <a:t>Неэрозивная</a:t>
            </a:r>
            <a:r>
              <a:rPr lang="ru-RU" sz="2000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2000" i="0" dirty="0" err="1" smtClean="0">
                <a:solidFill>
                  <a:srgbClr val="333333"/>
                </a:solidFill>
                <a:effectLst/>
              </a:rPr>
              <a:t>рефлюксная</a:t>
            </a:r>
            <a:r>
              <a:rPr lang="ru-RU" sz="2000" i="0" dirty="0" smtClean="0">
                <a:solidFill>
                  <a:srgbClr val="333333"/>
                </a:solidFill>
                <a:effectLst/>
              </a:rPr>
              <a:t> болезнь (НЭРБ) — около 60–65% случаев.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333333"/>
                </a:solidFill>
                <a:effectLst/>
              </a:rPr>
              <a:t>Эрозивная (рефлюкс-эзофагит) — около 30–35% случаев.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333333"/>
                </a:solidFill>
                <a:effectLst/>
              </a:rPr>
              <a:t>Пищевод </a:t>
            </a:r>
            <a:r>
              <a:rPr lang="ru-RU" sz="2000" i="0" dirty="0" err="1" smtClean="0">
                <a:solidFill>
                  <a:srgbClr val="333333"/>
                </a:solidFill>
                <a:effectLst/>
              </a:rPr>
              <a:t>Барретта</a:t>
            </a:r>
            <a:r>
              <a:rPr lang="ru-RU" sz="2000" i="0" dirty="0" smtClean="0">
                <a:solidFill>
                  <a:srgbClr val="333333"/>
                </a:solidFill>
                <a:effectLst/>
              </a:rPr>
              <a:t> — около 5% случаев.</a:t>
            </a:r>
          </a:p>
          <a:p>
            <a:pPr indent="457200">
              <a:lnSpc>
                <a:spcPct val="150000"/>
              </a:lnSpc>
            </a:pPr>
            <a:r>
              <a:rPr lang="ru-RU" sz="2000" dirty="0" smtClean="0">
                <a:solidFill>
                  <a:srgbClr val="333333"/>
                </a:solidFill>
                <a:effectLst/>
              </a:rPr>
              <a:t> </a:t>
            </a:r>
            <a:endParaRPr lang="ru-RU" sz="2000" b="1" dirty="0" smtClean="0">
              <a:solidFill>
                <a:srgbClr val="333333"/>
              </a:solidFill>
              <a:effectLst/>
            </a:endParaRPr>
          </a:p>
          <a:p>
            <a:pPr indent="457200">
              <a:lnSpc>
                <a:spcPct val="150000"/>
              </a:lnSpc>
            </a:pPr>
            <a:r>
              <a:rPr lang="ru-RU" sz="2000" b="1" dirty="0" smtClean="0">
                <a:solidFill>
                  <a:srgbClr val="333333"/>
                </a:solidFill>
                <a:effectLst/>
              </a:rPr>
              <a:t>Для оценки степени тяжести используют клинические критерии: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333333"/>
                </a:solidFill>
                <a:effectLst/>
              </a:rPr>
              <a:t>Лёгкая — изжога менее 2 раз в неделю.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333333"/>
                </a:solidFill>
                <a:effectLst/>
              </a:rPr>
              <a:t>Средняя — изжога 2 раз в неделю и более, но не ежедневно.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333333"/>
                </a:solidFill>
                <a:effectLst/>
              </a:rPr>
              <a:t>Тяжёлая — изжога ежедневно.</a:t>
            </a:r>
          </a:p>
          <a:p>
            <a:pPr indent="457200">
              <a:lnSpc>
                <a:spcPct val="150000"/>
              </a:lnSpc>
            </a:pPr>
            <a:endParaRPr lang="ru-RU" sz="2000" dirty="0" smtClean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1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85" y="839467"/>
            <a:ext cx="11732964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effectLst/>
              </a:rPr>
              <a:t>Пищеводные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Изжога — ощущение жжения за грудиной, которое усиливается после приёма пищи или в положении лёжа. 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Отрыжка (</a:t>
            </a:r>
            <a:r>
              <a:rPr lang="ru-RU" dirty="0" err="1" smtClean="0">
                <a:effectLst/>
              </a:rPr>
              <a:t>регургитация</a:t>
            </a:r>
            <a:r>
              <a:rPr lang="ru-RU" dirty="0" smtClean="0">
                <a:effectLst/>
              </a:rPr>
              <a:t>) кислым или горьким содержимым. 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Затруднение глотания (дисфагия) — ощущение </a:t>
            </a:r>
            <a:r>
              <a:rPr lang="ru-RU" dirty="0" err="1" smtClean="0">
                <a:effectLst/>
              </a:rPr>
              <a:t>застревания</a:t>
            </a:r>
            <a:r>
              <a:rPr lang="ru-RU" dirty="0" smtClean="0">
                <a:effectLst/>
              </a:rPr>
              <a:t> пищи в пищеводе, ком в горле. 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Загрудинная боль — может распространяться в межлопаточную область, шею, нижнюю челюсть, левую половину грудной клетки. 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Симптомы усиливаются в положении лёжа, при наклонах туловища («симптом шнурков»), а также вследствие нарушения диеты (после приёма алкоголя, газированных напитков и жирной пищи). 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>
              <a:effectLst/>
            </a:endParaRPr>
          </a:p>
          <a:p>
            <a:pPr indent="457200">
              <a:lnSpc>
                <a:spcPct val="150000"/>
              </a:lnSpc>
            </a:pPr>
            <a:r>
              <a:rPr lang="ru-RU" b="1" dirty="0" err="1" smtClean="0">
                <a:solidFill>
                  <a:srgbClr val="333333"/>
                </a:solidFill>
                <a:effectLst/>
              </a:rPr>
              <a:t>Внепищеводные</a:t>
            </a:r>
            <a:endParaRPr lang="ru-RU" b="1" dirty="0" smtClean="0">
              <a:solidFill>
                <a:srgbClr val="333333"/>
              </a:solidFill>
              <a:effectLst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Лёгочные — кашель, одышка, чаще возникающие в положении лёжа. 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Отоларингологические — охриплость голоса, сухость в горле, тонзиллит, синусит, белый налёт на языке. 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Стоматологические — эрозии эмали зубов из-за воздействия кислоты.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3641" y="-93777"/>
            <a:ext cx="4642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Клиническая картина</a:t>
            </a:r>
            <a:endParaRPr lang="ru-RU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76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5814" y="-137844"/>
            <a:ext cx="7050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Дифференциальная диагностика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822534"/>
            <a:ext cx="11885862" cy="48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82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705" y="-121185"/>
            <a:ext cx="568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Осложнение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254" y="664775"/>
            <a:ext cx="118100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Эрозивный эзофагит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выраженное воспаление слизистой пищевода с образованием эрозий.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Язвы пищевода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</a:t>
            </a:r>
            <a:r>
              <a:rPr lang="ru-RU" b="0" i="0" dirty="0" err="1" smtClean="0">
                <a:solidFill>
                  <a:srgbClr val="333333"/>
                </a:solidFill>
                <a:effectLst/>
              </a:rPr>
              <a:t>кратерообразные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 раны на слизистой оболочке пищевода, которые могут кровоточить и иногда приводить к анемии.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Стриктура пищевода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сужение пищевода, вызванное образованием рубцовой ткани, которое может привести к задержке пищи в пищеводе и затруднить процесс глотания.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Пищевод </a:t>
            </a:r>
            <a:r>
              <a:rPr lang="ru-RU" b="1" i="0" dirty="0" err="1" smtClean="0">
                <a:solidFill>
                  <a:srgbClr val="333333"/>
                </a:solidFill>
                <a:effectLst/>
              </a:rPr>
              <a:t>Барретта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при заболевании естественная оболочка пищевода замещается патологическими клетками.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err="1" smtClean="0">
                <a:solidFill>
                  <a:srgbClr val="333333"/>
                </a:solidFill>
                <a:effectLst/>
              </a:rPr>
              <a:t>Рефлюксный</a:t>
            </a:r>
            <a:r>
              <a:rPr lang="ru-RU" b="1" i="0" dirty="0" smtClean="0">
                <a:solidFill>
                  <a:srgbClr val="333333"/>
                </a:solidFill>
                <a:effectLst/>
              </a:rPr>
              <a:t> ларингит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при забросе желудочного сока в глотку может появиться боль в горле и хронический кашель.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Бронхит и пневмония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если содержимое желудка попадает в трахею и дальше в бронхи и лёгкие, развивается ответная реакция бронхов: одышка, кашель, ухудшение астмы или появление инфекционных заболеваний, например, пневмонии.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333333"/>
                </a:solidFill>
                <a:effectLst/>
              </a:rPr>
              <a:t>Патологическое разрушение зубов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 — поскольку желудочные кислоты разрушают зубную эмаль, при ГЭРБ в тяжёлой степени увеличивается риск разрушения зубов.</a:t>
            </a:r>
            <a:endParaRPr lang="ru-RU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085693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79</TotalTime>
  <Words>1394</Words>
  <Application>Microsoft Office PowerPoint</Application>
  <PresentationFormat>Произвольный</PresentationFormat>
  <Paragraphs>144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Дивиденд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Komp6</dc:creator>
  <cp:lastModifiedBy>Пользователь Windows</cp:lastModifiedBy>
  <cp:revision>11</cp:revision>
  <dcterms:created xsi:type="dcterms:W3CDTF">2025-09-06T09:12:39Z</dcterms:created>
  <dcterms:modified xsi:type="dcterms:W3CDTF">2025-12-06T12:36:03Z</dcterms:modified>
</cp:coreProperties>
</file>