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6"/>
  </p:notesMasterIdLst>
  <p:sldIdLst>
    <p:sldId id="256" r:id="rId2"/>
    <p:sldId id="297" r:id="rId3"/>
    <p:sldId id="257" r:id="rId4"/>
    <p:sldId id="258" r:id="rId5"/>
    <p:sldId id="259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C26E1-5DCD-4022-8851-2CA6F999E453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BEE832-3EEE-48C2-9149-A5BF776072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437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99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996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08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70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066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94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58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76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742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99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576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8F341-7AF1-4A87-8C8F-22DDC64F96BE}" type="datetimeFigureOut">
              <a:rPr lang="ru-RU" smtClean="0"/>
              <a:pPr/>
              <a:t>27.10.2024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58144-E19B-43D5-BFA9-176E19A125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0769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jDmbC1h7DRAhWE_ywKHbaiAswQjRwIBw&amp;url=http://www.ordodeus.ru/Ordo_Deus12_Prelezhanie_platsenty.html&amp;psig=AFQjCNEpbQUtesLK4MUDQwMrZUET1PXW6A&amp;ust=1483879179033138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hyperlink" Target="http://www.google.ru/url?sa=i&amp;rct=j&amp;q=&amp;esrc=s&amp;source=images&amp;cd=&amp;ved=0ahUKEwj26Z3rh7DRAhUE2SwKHdrbBr0QjRwIBw&amp;url=http://beremennost40n.ru/pupovina/obvitie-pupovinoj-posledstvija-dlja-rebenka-v.html&amp;bvm=bv.142059868,d.bGg&amp;psig=AFQjCNF-dt3cZGLCCyUlUJYCxEo2NnTXYQ&amp;ust=1483879416036296" TargetMode="Externa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3792" y="1692613"/>
            <a:ext cx="7772400" cy="937241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Тазовые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предлежания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плода</a:t>
            </a: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4499992" y="4005263"/>
            <a:ext cx="4572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999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69172" y="1603518"/>
            <a:ext cx="3498386" cy="36509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251520" y="1052736"/>
            <a:ext cx="4572000" cy="53245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первым приемом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определяется более высокое стояние дна матки; в дне матки пальпируется округлая, плотная, баллотирующая головка, нередко смещенная от средней линии живота вправо или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влево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вторым приемом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определяют спинку и мелкие части плода (по положению спинки судят о позиции и виде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третьем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приеме над входом или во входе в таз прощупывается крупная, неправильной формы предлежащая часть мягковатой консистенции, неспособная к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баллотированию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четвертом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приеме предлежащая часть обычно до конца беременности находится над входом в малый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таз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476672"/>
            <a:ext cx="82000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Наружное акушерское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исследование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025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722871"/>
            <a:ext cx="82809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 второй половине беременности отмечаются следующие осложнения: </a:t>
            </a: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преждевременные роды (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 – 40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 случаев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преэклампсия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различной степени тяжести (35,6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%)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обвитие пуповины (40,8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%)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маловодие, многоводие (25,3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%)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гипотрофия плода (4,9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%)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предлежание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плаценты в 7 раз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чаще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ФПН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преждевременная отслойка плаценты в 3 раза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чаще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7" y="908720"/>
            <a:ext cx="84249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первой половине беременности наиболее часто возникают: </a:t>
            </a: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угроза прерывания беременности (45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%)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ранний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гестоз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(27,5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%)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16632"/>
            <a:ext cx="82809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Осложнения  при беременности</a:t>
            </a:r>
          </a:p>
        </p:txBody>
      </p:sp>
    </p:spTree>
    <p:extLst>
      <p:ext uri="{BB962C8B-B14F-4D97-AF65-F5344CB8AC3E}">
        <p14:creationId xmlns:p14="http://schemas.microsoft.com/office/powerpoint/2010/main" val="704216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28 - 30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недель – выжидательное наблюдение (у 70% повторнородящих и 30% первородящих происходит спонтанный поворот плода на головку)</a:t>
            </a:r>
          </a:p>
          <a:p>
            <a:pPr algn="just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Рекомендуют комплекс гимнастических упражнений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сроки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30 – 34 нед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ели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беременности. </a:t>
            </a:r>
            <a:endParaRPr lang="ru-RU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Самый </a:t>
            </a:r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простой комплекс по Дикань: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беременная, лежа на кушетке, попеременно поворачивается на правый и левый бок и лежит на каждом из них по 10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минут.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Процедуру повторяют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– 4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раза. Занятия проводят 3 раза в день. Поворот плода на головку может произойти в течение первой недели занятий. Положительный эффект наблюдается в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70 - 80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 случаев, что не превышает частоту спонтанного 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поворота</a:t>
            </a: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9632" y="4869160"/>
            <a:ext cx="6096000" cy="19888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532" y="3140968"/>
            <a:ext cx="3342878" cy="2088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6016" y="2996953"/>
            <a:ext cx="3676581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467544" y="0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 ведения беременности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476672"/>
            <a:ext cx="21602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520" y="1052736"/>
            <a:ext cx="216024" cy="20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806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4706" y="1412776"/>
            <a:ext cx="3531790" cy="4364194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692696"/>
            <a:ext cx="510917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 неэффективности корригирующей гимнастики возможно проведение </a:t>
            </a: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наружного профилактического поворота плода на головку по Б. А. Архангельскому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В отношении наружного профилактического поворота плода единое мнение отсутствует, эффективность (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30 – 80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%). Операция наружного поворота требует соблюдения ряда условий: выполняется в стационаре после 37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недель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еременности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при достаточном количестве околоплодных вод, под контролем УЗИ  (проводится мониторный контроль за сердечной деятельностью плода до поворота и в течение часа после его выполнения); обязательно назначаются β-миметики для снижения тонуса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матки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764704"/>
            <a:ext cx="216024" cy="20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400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980728"/>
            <a:ext cx="510917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беременность протекает физиологично и отсутствуют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экстрагенитальные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патологии - госпитализация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осуществляется в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38 - 39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недель беременности для полного обследования, определения срока родов, выбора оптимального метода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родоразрешения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и подготовки к родам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Если течение беременности осложнено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экстрагенитальной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патологией, имеется отягощенный акушерский анамнез, узкий таз, крупный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плод - госпитализация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проводиться на 37 неделе беременности, это позволит провести ряд диагностических, профилактических и лечебных мероприятий, определив план наиболее рационального ведения родов.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193249"/>
            <a:ext cx="3143272" cy="4214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403188" y="332656"/>
            <a:ext cx="83452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Сроки госпитализации беременных </a:t>
            </a:r>
          </a:p>
        </p:txBody>
      </p:sp>
    </p:spTree>
    <p:extLst>
      <p:ext uri="{BB962C8B-B14F-4D97-AF65-F5344CB8AC3E}">
        <p14:creationId xmlns:p14="http://schemas.microsoft.com/office/powerpoint/2010/main" val="253609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692613"/>
            <a:ext cx="8280920" cy="937241"/>
          </a:xfrm>
        </p:spPr>
        <p:txBody>
          <a:bodyPr>
            <a:normAutofit fontScale="90000"/>
          </a:bodyPr>
          <a:lstStyle/>
          <a:p>
            <a:pPr lvl="0" algn="just">
              <a:spcBef>
                <a:spcPts val="0"/>
              </a:spcBef>
            </a:pPr>
            <a:r>
              <a:rPr lang="ru-RU" sz="3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Тазовым </a:t>
            </a:r>
            <a:r>
              <a:rPr lang="ru-RU" sz="31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предлежанием</a:t>
            </a:r>
            <a:r>
              <a:rPr lang="ru-RU" sz="31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называется такое, при котором ко входу в малый таз предлежит тазовый конец плода, а у дна матки - головка плода </a:t>
            </a: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4499992" y="4005263"/>
            <a:ext cx="4572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3" descr="1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6494" y="1991621"/>
            <a:ext cx="5475786" cy="35201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467544" y="5482591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Роды в тазовом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предлежании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вследствие повышенной частоты осложнений для матери и ребенка по сравнению с головным </a:t>
            </a:r>
            <a:r>
              <a:rPr lang="ru-RU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предлежанием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 к </a:t>
            </a:r>
            <a:r>
              <a:rPr lang="ru-RU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патологическим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913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548680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6"/>
          <p:cNvSpPr>
            <a:spLocks noChangeArrowheads="1"/>
          </p:cNvSpPr>
          <p:nvPr/>
        </p:nvSpPr>
        <p:spPr bwMode="auto">
          <a:xfrm>
            <a:off x="2483768" y="4581128"/>
            <a:ext cx="2286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cs typeface="Times New Roman" pitchFamily="18" charset="0"/>
              </a:rPr>
              <a:t>смешанное ягодичное </a:t>
            </a:r>
            <a:r>
              <a:rPr lang="ru-RU" b="1" dirty="0" err="1" smtClean="0">
                <a:solidFill>
                  <a:srgbClr val="000000"/>
                </a:solidFill>
                <a:cs typeface="Times New Roman" pitchFamily="18" charset="0"/>
              </a:rPr>
              <a:t>предлежание</a:t>
            </a:r>
            <a:endParaRPr lang="ru-RU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5" name="Прямоугольник 7"/>
          <p:cNvSpPr>
            <a:spLocks noChangeArrowheads="1"/>
          </p:cNvSpPr>
          <p:nvPr/>
        </p:nvSpPr>
        <p:spPr bwMode="auto">
          <a:xfrm>
            <a:off x="467544" y="4581128"/>
            <a:ext cx="180047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cs typeface="Times New Roman" pitchFamily="18" charset="0"/>
              </a:rPr>
              <a:t>чисто ягодичное </a:t>
            </a:r>
            <a:r>
              <a:rPr lang="ru-RU" b="1" dirty="0" err="1">
                <a:solidFill>
                  <a:srgbClr val="000000"/>
                </a:solidFill>
                <a:cs typeface="Times New Roman" pitchFamily="18" charset="0"/>
              </a:rPr>
              <a:t>предлежание</a:t>
            </a:r>
            <a:endParaRPr lang="ru-RU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/>
            <a:endParaRPr lang="ru-RU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6" name="Прямоугольник 8"/>
          <p:cNvSpPr>
            <a:spLocks noChangeArrowheads="1"/>
          </p:cNvSpPr>
          <p:nvPr/>
        </p:nvSpPr>
        <p:spPr bwMode="auto">
          <a:xfrm>
            <a:off x="4860032" y="4509120"/>
            <a:ext cx="410686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cs typeface="Times New Roman" pitchFamily="18" charset="0"/>
              </a:rPr>
              <a:t>ножное </a:t>
            </a:r>
            <a:r>
              <a:rPr lang="ru-RU" b="1" dirty="0" err="1" smtClean="0">
                <a:solidFill>
                  <a:srgbClr val="000000"/>
                </a:solidFill>
                <a:cs typeface="Times New Roman" pitchFamily="18" charset="0"/>
              </a:rPr>
              <a:t>предлежание</a:t>
            </a:r>
            <a:r>
              <a:rPr lang="ru-RU" b="1" dirty="0" smtClean="0">
                <a:solidFill>
                  <a:srgbClr val="000000"/>
                </a:solidFill>
                <a:cs typeface="Times New Roman" pitchFamily="18" charset="0"/>
              </a:rPr>
              <a:t>: </a:t>
            </a:r>
          </a:p>
          <a:p>
            <a:pPr algn="ctr"/>
            <a:r>
              <a:rPr lang="ru-RU" b="1" dirty="0" smtClean="0">
                <a:solidFill>
                  <a:srgbClr val="000000"/>
                </a:solidFill>
                <a:cs typeface="Times New Roman" pitchFamily="18" charset="0"/>
              </a:rPr>
              <a:t>полное</a:t>
            </a:r>
            <a:r>
              <a:rPr lang="ru-RU" b="1" dirty="0">
                <a:solidFill>
                  <a:srgbClr val="000000"/>
                </a:solidFill>
                <a:cs typeface="Times New Roman" pitchFamily="18" charset="0"/>
              </a:rPr>
              <a:t>, неполное</a:t>
            </a:r>
          </a:p>
          <a:p>
            <a:endParaRPr lang="ru-RU" b="1" dirty="0">
              <a:latin typeface="Calibri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7584" y="1073028"/>
            <a:ext cx="7704856" cy="329207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67544" y="256292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</a:p>
        </p:txBody>
      </p:sp>
    </p:spTree>
    <p:extLst>
      <p:ext uri="{BB962C8B-B14F-4D97-AF65-F5344CB8AC3E}">
        <p14:creationId xmlns:p14="http://schemas.microsoft.com/office/powerpoint/2010/main" val="4165100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545" y="3068960"/>
            <a:ext cx="8895951" cy="36724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87016" y="260648"/>
            <a:ext cx="8461448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Ягодичные </a:t>
            </a:r>
            <a:r>
              <a:rPr lang="ru-RU" sz="21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предлежания</a:t>
            </a:r>
            <a:r>
              <a:rPr lang="ru-RU" sz="21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100" dirty="0" err="1">
                <a:latin typeface="Times New Roman" pitchFamily="18" charset="0"/>
                <a:cs typeface="Times New Roman" pitchFamily="18" charset="0"/>
              </a:rPr>
              <a:t>сгибательные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чисто ягодичные (неполные)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- ко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входу в таз обращены ягодицы,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а ножки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вытянуты вдоль туловища, т. е. согнуты в тазобедренных и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разогнуты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в коленных суставах, стопы расположены в области подбородка и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лица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смешанные ягодичные (полные)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- ко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входу в таз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обращены ягодицы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вместе с ножками, согнутыми в тазобедренных и коленных суставах, несколько разогнутыми в голеностопных суставах, плод в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позе «сидит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по-турецки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220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496944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Ножные </a:t>
            </a:r>
            <a:r>
              <a:rPr lang="ru-RU" sz="21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предлежания</a:t>
            </a:r>
            <a:r>
              <a:rPr lang="ru-RU" sz="21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(разгибательные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полные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ко входу в таз предлежат обе ножки плода, слегка разогнутые в тазобедренных и согнутые в коленных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суставах 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неполные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предлежит одна ножка, разогнутая в тазобедренном и коленном суставах, а другая, согнутая в тазобедренном и коленном суставах, располагается выше; встречаются чаще, чем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полные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100" b="1" dirty="0">
                <a:latin typeface="Times New Roman" pitchFamily="18" charset="0"/>
                <a:cs typeface="Times New Roman" pitchFamily="18" charset="0"/>
              </a:rPr>
              <a:t>коленные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ножки разогнуты в тазобедренных суставах и согнуты в коленных, а коленки предлежат ко входу в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таз 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94362" y="3717032"/>
            <a:ext cx="2428242" cy="3024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9936" y="3861048"/>
            <a:ext cx="2359896" cy="286836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79232" y="3861048"/>
            <a:ext cx="2320752" cy="28083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250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27885"/>
            <a:ext cx="53837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Материнские </a:t>
            </a:r>
            <a:r>
              <a:rPr lang="ru-RU" sz="24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причины </a:t>
            </a:r>
            <a:endParaRPr lang="ru-RU" sz="2400" b="1" u="sng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аномалии развития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матки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опухоли матки (миомы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узкий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таз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опухоли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таза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снижение или повышение тонуса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матки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высокий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паритет 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рубец на матке после операции 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нарушение осанки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гиперстеническая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конституция</a:t>
            </a:r>
          </a:p>
          <a:p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–наследственная предрасположенность</a:t>
            </a:r>
          </a:p>
        </p:txBody>
      </p:sp>
      <p:pic>
        <p:nvPicPr>
          <p:cNvPr id="3" name="Содержимое 3" descr="mes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35254" y="1700808"/>
            <a:ext cx="3242960" cy="3031894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sp>
        <p:nvSpPr>
          <p:cNvPr id="5" name="TextBox 4"/>
          <p:cNvSpPr txBox="1"/>
          <p:nvPr/>
        </p:nvSpPr>
        <p:spPr>
          <a:xfrm>
            <a:off x="467544" y="188640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Этиология тазовых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предлежаний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плода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03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16632"/>
            <a:ext cx="5118506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Плодовые </a:t>
            </a:r>
            <a:r>
              <a:rPr lang="ru-RU" sz="22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причины</a:t>
            </a:r>
            <a:endParaRPr lang="ru-RU" sz="2200" b="1" u="sng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недоношенность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многоплодие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–маленькая масса плода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–сниженная или повышенная активность плода 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задержка внутриутробного развития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врожденные аномалии плода (анэнцефалия, гидроцефалия)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неправильное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членорасположение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плода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незрелость вестибулярного аппарата        у плода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хромосомные патологии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гибель плода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5229200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2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Плацентарные </a:t>
            </a:r>
            <a:r>
              <a:rPr lang="ru-RU" sz="2200" b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причины</a:t>
            </a:r>
            <a:endParaRPr lang="ru-RU" sz="2200" b="1" u="sng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предлежание</a:t>
            </a:r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плаценты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маловодие или многоводие</a:t>
            </a:r>
          </a:p>
          <a:p>
            <a:r>
              <a:rPr lang="ru-RU" sz="2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короткая пуповина</a:t>
            </a:r>
          </a:p>
        </p:txBody>
      </p:sp>
      <p:pic>
        <p:nvPicPr>
          <p:cNvPr id="9" name="Рисунок 8" descr="112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764704"/>
            <a:ext cx="3425245" cy="2304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650" name="Picture 2" descr="Картинки по запросу предлежание плаценты и тазовом предлеж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>
            <a:lum contrast="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52549" y="4565330"/>
            <a:ext cx="2880320" cy="228939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0"/>
          </a:effectLst>
        </p:spPr>
      </p:pic>
      <p:pic>
        <p:nvPicPr>
          <p:cNvPr id="27652" name="Picture 4" descr="Похожее изображение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4048" y="2348880"/>
            <a:ext cx="2138638" cy="2376264"/>
          </a:xfrm>
          <a:prstGeom prst="rect">
            <a:avLst/>
          </a:prstGeom>
          <a:noFill/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396501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3236" y="858778"/>
            <a:ext cx="849694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Диагноз тазового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предлежания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ставят в 35–36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недель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беременности, т. к. после 36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нед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ель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положение плода, как правило, окончательно фиксируется. </a:t>
            </a:r>
            <a:endParaRPr lang="en-US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Данные наружного акушерского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исследования: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озиция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ее виды определяются по спинке (как при головном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предлежании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342900" indent="-342900" algn="just">
              <a:buFontTx/>
              <a:buAutoNum type="arabicPeriod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Сердцебиение плода при тазовых </a:t>
            </a:r>
            <a:r>
              <a:rPr 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предлежаниях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выслушивается выше, иногда на уровне пупка, справа или слева (в зависимости от позиции). </a:t>
            </a:r>
          </a:p>
          <a:p>
            <a:pPr marL="342900" indent="-342900" algn="just">
              <a:buFontTx/>
              <a:buAutoNum type="arabicPeriod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Влагалищное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исследование: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время беременности через своды прощупывается объемистая мягковатая 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часть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родах при раскрытии шейки матки, особенно при разрыве плодного пузыря, диагноз уточняется.</a:t>
            </a:r>
            <a:endParaRPr lang="en-US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Большое значение имеет ультразвуковое сканирование, которое позволяет определить не только </a:t>
            </a: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предлежание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но и пол, вид, массу плода, положение головки (согнута, разогнута), обвитие пуповины, локализацию плаценты, размеры и степень ее зрелости, количество вод, аномалии развития плода.</a:t>
            </a:r>
          </a:p>
          <a:p>
            <a:pPr marL="342900" indent="-342900" algn="just">
              <a:buFontTx/>
              <a:buAutoNum type="arabicPeriod"/>
            </a:pPr>
            <a:r>
              <a:rPr lang="ru-RU" sz="20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Допплеррометрия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КТГ </a:t>
            </a:r>
          </a:p>
          <a:p>
            <a:pPr marL="342900" indent="-342900">
              <a:buFontTx/>
              <a:buAutoNum type="arabicPeriod"/>
            </a:pPr>
            <a:endParaRPr lang="ru-RU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3" y="335558"/>
            <a:ext cx="83496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Диагностика тазовых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предлежаний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плода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249732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37859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Диагностика тазовых </a:t>
            </a:r>
            <a:r>
              <a:rPr lang="ru-RU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предлежаний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плода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26626" name="Picture 2" descr="http://vmede.org/sait/content/Akusherstvo_book_saveleva_2009/12_files/mb4_003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4088" y="1167848"/>
            <a:ext cx="3048393" cy="3325690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29668" y="1077218"/>
            <a:ext cx="48183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 положения головки плода при тазовом </a:t>
            </a:r>
            <a:r>
              <a:rPr lang="ru-RU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предлежании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- головка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согнута 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 -I степень разгибания (поза военного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- II степень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разгибания 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 - III степень разгибания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(«смотрит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звезды»)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4962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1734</TotalTime>
  <Words>965</Words>
  <Application>Microsoft Office PowerPoint</Application>
  <PresentationFormat>Экран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Тазовые предлежания плода</vt:lpstr>
      <vt:lpstr>Тазовым предлежанием называется такое, при котором ко входу в малый таз предлежит тазовый конец плода, а у дна матки - головка плода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Тазовые предлежания плода</dc:title>
  <dc:creator>Julia</dc:creator>
  <cp:lastModifiedBy>Пользователь</cp:lastModifiedBy>
  <cp:revision>141</cp:revision>
  <dcterms:created xsi:type="dcterms:W3CDTF">2016-11-22T14:36:32Z</dcterms:created>
  <dcterms:modified xsi:type="dcterms:W3CDTF">2024-10-27T07:30:30Z</dcterms:modified>
</cp:coreProperties>
</file>