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0" r:id="rId4"/>
    <p:sldId id="261" r:id="rId5"/>
    <p:sldId id="274" r:id="rId6"/>
    <p:sldId id="283" r:id="rId7"/>
    <p:sldId id="275" r:id="rId8"/>
    <p:sldId id="278" r:id="rId9"/>
    <p:sldId id="279" r:id="rId10"/>
    <p:sldId id="280" r:id="rId11"/>
    <p:sldId id="281" r:id="rId12"/>
    <p:sldId id="282" r:id="rId13"/>
    <p:sldId id="270" r:id="rId14"/>
    <p:sldId id="271" r:id="rId15"/>
    <p:sldId id="284" r:id="rId16"/>
    <p:sldId id="28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D75F9-A9FA-35D2-AD23-BDF93794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6F4F1-4E04-BCEA-502A-FCBA5F81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Словарный диктант. </a:t>
            </a:r>
            <a:endParaRPr lang="ru-RU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 шатко, ни валко. Не чуя ног под собой. Час от часу не легче. Во что бы то ни стало. Не тут-то было. Как бы то ни было. Ничего не попишешь. Нежданно-негаданно. Невзирая на лица. Ни кола ни двора. </a:t>
            </a:r>
            <a:endParaRPr lang="ru-RU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56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527BB-CE98-291B-9B74-5644C6BB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30EBFB7-A948-363C-20F1-1C3BDAF2F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37" y="91678"/>
            <a:ext cx="8899525" cy="66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DD1DA-DC45-C0A7-0553-89C5236A2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172F5C-C290-CE95-741E-CC14AEB86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8621"/>
            <a:ext cx="8963338" cy="67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4294E-52B1-7AC1-CDAA-CA38C4B2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65B295-A91B-D8D3-7B00-B6DE3431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32970"/>
            <a:ext cx="5333900" cy="70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Кот наплакал.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Копия котят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596" y="1412776"/>
            <a:ext cx="3447691" cy="4826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475656" y="5517232"/>
            <a:ext cx="7515225" cy="72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-16566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Сфера употребления 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фразеологизмов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indent="-3365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Стили речи:</a:t>
            </a:r>
          </a:p>
          <a:p>
            <a:pPr indent="-336550"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indent="-336550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Художественный</a:t>
            </a:r>
          </a:p>
          <a:p>
            <a:pPr indent="-336550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Публицистический</a:t>
            </a:r>
          </a:p>
          <a:p>
            <a:pPr indent="-336550"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Разговорный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6C2C6-FFEC-90FF-1A75-6CF6D5ED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Найдите фразеологические синонимы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B4927B75-DC50-0FDF-9D2D-A4C9D7056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96748"/>
              </p:ext>
            </p:extLst>
          </p:nvPr>
        </p:nvGraphicFramePr>
        <p:xfrm>
          <a:off x="251520" y="1268760"/>
          <a:ext cx="8435280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3971821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50431709"/>
                    </a:ext>
                  </a:extLst>
                </a:gridCol>
              </a:tblGrid>
              <a:tr h="1008105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Витать в облаках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Связывать по рукам и ногам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205649"/>
                  </a:ext>
                </a:extLst>
              </a:tr>
              <a:tr h="109812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Вставлять палки в колеса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Из другого теста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202934"/>
                  </a:ext>
                </a:extLst>
              </a:tr>
              <a:tr h="1098124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Небо и земля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Семи пядей во лбу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04042"/>
                  </a:ext>
                </a:extLst>
              </a:tr>
              <a:tr h="591298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В тот же миг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Сию минуту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55152"/>
                  </a:ext>
                </a:extLst>
              </a:tr>
              <a:tr h="160495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Ума палата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rial Black" panose="020B0A04020102020204" pitchFamily="34" charset="0"/>
                        </a:rPr>
                        <a:t>Строить воздушные замки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830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771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16B18-11AA-CA9B-B3BD-8AA77857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Найдите фразеологические антонимы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3F955DC-5877-EC88-6364-5BEAB75C9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074599"/>
              </p:ext>
            </p:extLst>
          </p:nvPr>
        </p:nvGraphicFramePr>
        <p:xfrm>
          <a:off x="457200" y="1196752"/>
          <a:ext cx="8229600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>
                  <a:extLst>
                    <a:ext uri="{9D8B030D-6E8A-4147-A177-3AD203B41FA5}">
                      <a16:colId xmlns:a16="http://schemas.microsoft.com/office/drawing/2014/main" val="4190615443"/>
                    </a:ext>
                  </a:extLst>
                </a:gridCol>
                <a:gridCol w="4330824">
                  <a:extLst>
                    <a:ext uri="{9D8B030D-6E8A-4147-A177-3AD203B41FA5}">
                      <a16:colId xmlns:a16="http://schemas.microsoft.com/office/drawing/2014/main" val="2494772088"/>
                    </a:ext>
                  </a:extLst>
                </a:gridCol>
              </a:tblGrid>
              <a:tr h="110892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Душа в душу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Как звезд на небе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634649"/>
                  </a:ext>
                </a:extLst>
              </a:tr>
              <a:tr h="110892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С гулькин нос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Последняя спица в колесе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08092"/>
                  </a:ext>
                </a:extLst>
              </a:tr>
              <a:tr h="110892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Играть первую скрипку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Как кошка с собакой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06548"/>
                  </a:ext>
                </a:extLst>
              </a:tr>
              <a:tr h="110892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Рукой подать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За тридевять земель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444923"/>
                  </a:ext>
                </a:extLst>
              </a:tr>
              <a:tr h="110892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Восходящая звезда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Arial Black" panose="020B0A04020102020204" pitchFamily="34" charset="0"/>
                        </a:rPr>
                        <a:t>Угасшее светило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5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465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" y="-16566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566"/>
            <a:ext cx="8686800" cy="106930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Речевые ошибки в употреблении фразеологизмов</a:t>
            </a:r>
            <a:endParaRPr lang="ru-RU" sz="3600" b="1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5904656"/>
          </a:xfrm>
        </p:spPr>
        <p:txBody>
          <a:bodyPr>
            <a:normAutofit fontScale="77500" lnSpcReduction="20000"/>
          </a:bodyPr>
          <a:lstStyle/>
          <a:p>
            <a:pPr marL="339725" indent="-33655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. </a:t>
            </a:r>
            <a:r>
              <a:rPr lang="ru-RU" sz="35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Искажение смысла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(денег совсем куры не клюют, </a:t>
            </a:r>
            <a:r>
              <a:rPr lang="ru-RU" sz="35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совсем их нет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), верное значение, что денег очень много.</a:t>
            </a:r>
          </a:p>
          <a:p>
            <a:pPr marL="339725" indent="-336550"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2. </a:t>
            </a:r>
            <a:r>
              <a:rPr lang="ru-RU" sz="35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Нарушение состава: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включение лишних или исключение необходимых слов. </a:t>
            </a:r>
            <a:r>
              <a:rPr lang="ru-RU" sz="35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(главный 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гвоздь программы)- гвоздь программы( он и есть главный)</a:t>
            </a:r>
          </a:p>
          <a:p>
            <a:pPr marL="339725" indent="-336550">
              <a:spcAft>
                <a:spcPts val="1425"/>
              </a:spcAft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3. </a:t>
            </a:r>
            <a:r>
              <a:rPr lang="ru-RU" sz="35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Смешение двух фразеологизмов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(У них все было шито</a:t>
            </a:r>
            <a:r>
              <a:rPr lang="ru-RU" sz="35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-крыто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белыми нитками)верно: шито-крыто и шито белыми нитками.</a:t>
            </a:r>
          </a:p>
          <a:p>
            <a:pPr marL="339725" indent="-336550">
              <a:spcAft>
                <a:spcPts val="1425"/>
              </a:spcAft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4. </a:t>
            </a:r>
            <a:r>
              <a:rPr lang="ru-RU" sz="35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Искажение лексического состава, замена слова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(Не мудрствуя </a:t>
            </a:r>
            <a:r>
              <a:rPr lang="ru-RU" sz="35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долго</a:t>
            </a:r>
            <a:r>
              <a:rPr lang="ru-RU" sz="35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 (надо «…лукаво»)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3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8134672" cy="2187674"/>
          </a:xfrm>
        </p:spPr>
        <p:txBody>
          <a:bodyPr>
            <a:normAutofit/>
          </a:bodyPr>
          <a:lstStyle/>
          <a:p>
            <a:r>
              <a:rPr lang="ru-RU" b="1" i="1" dirty="0"/>
              <a:t>Фразеология. Фразеологические единицы и их употребление.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70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Эпиграф.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otype Corsiva" pitchFamily="66" charset="0"/>
              </a:rPr>
              <a:t>		     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Итак, не будем бить баклуши.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		      Вы засучите рукава.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		      Задания приготовьтесь слушать,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		     Чтоб не кружилась голова.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56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я\bde12ef0fbe913993bd936a78a691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171400"/>
            <a:ext cx="8229600" cy="1143000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фразеологизма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8064896" cy="561662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Фразеологизм, или фразеологическая единица, - устойчивое по составу и структуре, лексически неделимое и целостное  по  значению  словосочетание или  предложение,  выполняющее  функцию отдельной  словарной единицы.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5332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C5613-055B-2EA6-3EA4-1E6B8700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4306C6-585C-80F5-7C4E-9A92ADC9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638"/>
            <a:ext cx="8964488" cy="6466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Фразеологизм   употребляется  как  некоторое  целое,  не  подлежащее дальнейшему разложению и обычно не  допускающее  внутри  себя  перестановки этих частей.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Фразеологизм рождается  в  языке  не  для  называния  предметов, признаков, действий,  а  для  их  образно-эмоциональной  характеристики.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   Фразеологизмы придают речи живость и меткость, образность, яркость, эмоциональность.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2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E1EEC-5F9D-B0CB-9DB2-DBB49AAF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0F4B8-DA37-2D94-8167-182CCCF7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0"/>
            <a:ext cx="8579296" cy="67413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составе фразеологизма или фразеологического оборота переосмысливается конкретное значение слов. Фразеологизм представляет собой словосочетание, а фразеологический оборот - это предложение. </a:t>
            </a:r>
            <a:r>
              <a:rPr lang="ru-RU" sz="32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Приведем примеры фразеологизмов: "слуга народа" (депутат); "бабье лето" (теплое начало осени). Приведем примеры фразеологических оборотов: "руки не доходят" (некогда что-то сделать); "язык заплетается" (усталость).</a:t>
            </a:r>
            <a:r>
              <a:rPr lang="ru-RU" sz="3600" dirty="0">
                <a:solidFill>
                  <a:srgbClr val="C0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5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3441D-BBE6-269B-D36D-3C088BA5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CD078FA-F688-D826-6831-EFA3117F1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62" y="0"/>
            <a:ext cx="8733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2E795-7261-4BCD-4D24-A2DA2D93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9537C3-DDF2-8E1D-10F1-991EE2A7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09" y="-2"/>
            <a:ext cx="8988491" cy="67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51D90-3C8C-7729-2D09-3A2BF339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5FFBAB-F6EE-1949-69B6-90DDC8B89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39635"/>
            <a:ext cx="8229600" cy="615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0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423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Monotype Corsiva</vt:lpstr>
      <vt:lpstr>Segoe UI Black</vt:lpstr>
      <vt:lpstr>Times New Roman</vt:lpstr>
      <vt:lpstr>Wingdings</vt:lpstr>
      <vt:lpstr>Тема Office</vt:lpstr>
      <vt:lpstr>Презентация PowerPoint</vt:lpstr>
      <vt:lpstr>Фразеология. Фразеологические единицы и их употребление. </vt:lpstr>
      <vt:lpstr>Эпиграф.</vt:lpstr>
      <vt:lpstr>Определение фразеологизма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Кот наплакал.</vt:lpstr>
      <vt:lpstr>Сфера употребления  фразеологизмов</vt:lpstr>
      <vt:lpstr>Найдите фразеологические синонимы  </vt:lpstr>
      <vt:lpstr>Найдите фразеологические антонимы  </vt:lpstr>
      <vt:lpstr>Речевые ошибки в употреблении фразеологизмов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Фразеология. Фразеологические единицы и их употребление. Фразеологические словари</dc:title>
  <dc:creator>admin</dc:creator>
  <cp:lastModifiedBy>Елена</cp:lastModifiedBy>
  <cp:revision>13</cp:revision>
  <dcterms:created xsi:type="dcterms:W3CDTF">2013-10-16T18:47:46Z</dcterms:created>
  <dcterms:modified xsi:type="dcterms:W3CDTF">2025-10-15T16:37:42Z</dcterms:modified>
</cp:coreProperties>
</file>