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0" r:id="rId4"/>
    <p:sldId id="259" r:id="rId5"/>
    <p:sldId id="260" r:id="rId6"/>
    <p:sldId id="281" r:id="rId7"/>
    <p:sldId id="282" r:id="rId8"/>
    <p:sldId id="283" r:id="rId9"/>
    <p:sldId id="261" r:id="rId10"/>
    <p:sldId id="262" r:id="rId11"/>
    <p:sldId id="263" r:id="rId12"/>
    <p:sldId id="284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66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32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93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48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68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87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67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1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93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87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56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1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FAA3894-3FA2-40E5-A4AA-7FAE8ED8F5FD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C11BC3-3DAB-4900-A3CE-DD5A4C7F6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2621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66AF7E-3E57-2A4F-4D83-683758992FCA}"/>
              </a:ext>
            </a:extLst>
          </p:cNvPr>
          <p:cNvSpPr/>
          <p:nvPr/>
        </p:nvSpPr>
        <p:spPr>
          <a:xfrm>
            <a:off x="0" y="73640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cs typeface="Tahoma" panose="020B0604030504040204" pitchFamily="34" charset="0"/>
              </a:rPr>
              <a:t>ГОСУДАРСТВЕННОЕ БЮДЖЕТНОЕ ПРОФЕССИОНАЛЬНОЕ ОБРАЗОВАТЕЛЬНОЕ УЧРЕЖДЕНИЕ </a:t>
            </a:r>
            <a:br>
              <a:rPr lang="ru-RU" altLang="ru-RU" sz="1400" dirty="0">
                <a:cs typeface="Tahoma" panose="020B0604030504040204" pitchFamily="34" charset="0"/>
              </a:rPr>
            </a:br>
            <a:r>
              <a:rPr lang="ru-RU" altLang="ru-RU" sz="1400" dirty="0">
                <a:cs typeface="Tahoma" panose="020B0604030504040204" pitchFamily="34" charset="0"/>
              </a:rPr>
              <a:t>КУРГАНСКИЙ БАЗОВЫЙ МЕДИЦИНСКИЙ КОЛЛЕДЖ </a:t>
            </a:r>
            <a:endParaRPr lang="ru-RU" alt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CCA5C3-D9F6-ECD0-30F0-D0CB35C2BCF0}"/>
              </a:ext>
            </a:extLst>
          </p:cNvPr>
          <p:cNvSpPr txBox="1"/>
          <p:nvPr/>
        </p:nvSpPr>
        <p:spPr>
          <a:xfrm>
            <a:off x="363790" y="1938860"/>
            <a:ext cx="11307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ДИАГНОСТИКА И ЛЕЧЕНИЕ ЗАБОЛЕВАНИЙ ОРГАНОВ КРОВООБРАЩЕНИЯ: ГИПЕРТОНИЧЕСКАЯ БОЛЕЗНЬ, ВТОРИЧНЫЕ ГИПЕРТЕНЗИИ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655AA2AB-FFDF-7C58-DF6F-006118FA2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7" t="2656" r="18831" b="7451"/>
          <a:stretch>
            <a:fillRect/>
          </a:stretch>
        </p:blipFill>
        <p:spPr bwMode="auto">
          <a:xfrm>
            <a:off x="7492181" y="2965862"/>
            <a:ext cx="4489232" cy="37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32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E577DE-FD38-8EEB-E0B4-066FE28E714E}"/>
              </a:ext>
            </a:extLst>
          </p:cNvPr>
          <p:cNvSpPr txBox="1"/>
          <p:nvPr/>
        </p:nvSpPr>
        <p:spPr>
          <a:xfrm>
            <a:off x="334295" y="-76512"/>
            <a:ext cx="11080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Дифференциальная диагностика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BFA972-C6FC-E28F-76D5-0A2DF472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45" t="9033" r="15000" b="25018"/>
          <a:stretch>
            <a:fillRect/>
          </a:stretch>
        </p:blipFill>
        <p:spPr>
          <a:xfrm>
            <a:off x="334296" y="688257"/>
            <a:ext cx="11572569" cy="59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50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42C65B-153E-418F-2AE0-4A1077D1E51C}"/>
              </a:ext>
            </a:extLst>
          </p:cNvPr>
          <p:cNvSpPr txBox="1"/>
          <p:nvPr/>
        </p:nvSpPr>
        <p:spPr>
          <a:xfrm>
            <a:off x="334295" y="-76512"/>
            <a:ext cx="11080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Дифференциальная диагностика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546329-9B94-D66B-8F7B-AAC510FC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29" t="21362" r="14919" b="16702"/>
          <a:stretch>
            <a:fillRect/>
          </a:stretch>
        </p:blipFill>
        <p:spPr>
          <a:xfrm>
            <a:off x="442449" y="789870"/>
            <a:ext cx="11405421" cy="55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12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793563"/>
            <a:ext cx="11477767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Гипертонические кризы.</a:t>
            </a:r>
          </a:p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Со стороны ССС – стенокардия, инфаркт, острая сердечная недостаточность, ХСН.</a:t>
            </a:r>
          </a:p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Со стороны ЦНС – геморрагические и ишемические инсульты, хроническое нарушение мозгового кровоснабжения, энцефалопатия, сосудистая деменция (слабоумие).</a:t>
            </a:r>
          </a:p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Со стороны почек – хроническая почечная недостаточность (из-за нефросклероза).</a:t>
            </a:r>
          </a:p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Со стороны глаз –   снижение зрения из-за кровоизлияний в сетчатку, </a:t>
            </a:r>
            <a:r>
              <a:rPr lang="ru-RU" sz="2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ретинопатии</a:t>
            </a: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атрофии зрительного нерва.</a:t>
            </a:r>
          </a:p>
          <a:p>
            <a:pPr marL="342900" lvl="0" indent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Со стороны сосудов – прогрессирование атеросклероза артерий (расслаивающаяся аневризма аорты; поражение периферических артерий).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9AFA49-20DC-D295-D890-5C878F50CA05}"/>
              </a:ext>
            </a:extLst>
          </p:cNvPr>
          <p:cNvSpPr txBox="1"/>
          <p:nvPr/>
        </p:nvSpPr>
        <p:spPr>
          <a:xfrm>
            <a:off x="1396181" y="-255639"/>
            <a:ext cx="903481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Осложнения</a:t>
            </a:r>
            <a:endParaRPr lang="ru-RU" sz="3200" kern="1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9319C1-3688-0223-C596-FA7E4C98A886}"/>
              </a:ext>
            </a:extLst>
          </p:cNvPr>
          <p:cNvSpPr txBox="1"/>
          <p:nvPr/>
        </p:nvSpPr>
        <p:spPr>
          <a:xfrm>
            <a:off x="21792" y="5474104"/>
            <a:ext cx="12258697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2000" b="1" dirty="0">
                <a:solidFill>
                  <a:schemeClr val="accent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ИСХОД</a:t>
            </a:r>
            <a:r>
              <a:rPr lang="ru-RU" sz="2000" b="1" dirty="0">
                <a:solidFill>
                  <a:schemeClr val="accent1"/>
                </a:solidFill>
                <a:effectLst/>
              </a:rPr>
              <a:t>: </a:t>
            </a:r>
            <a:r>
              <a:rPr lang="ru-RU" sz="2000" dirty="0">
                <a:effectLst/>
              </a:rPr>
              <a:t>благоприятный в ранних стадиях заболевания и ухудшается при его тяжелом течении и быстром прогрессировании, при выраженном поражении органов - мишени.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94892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34039-5F56-4EE9-E5A8-5352F2864908}"/>
              </a:ext>
            </a:extLst>
          </p:cNvPr>
          <p:cNvSpPr txBox="1"/>
          <p:nvPr/>
        </p:nvSpPr>
        <p:spPr>
          <a:xfrm>
            <a:off x="275303" y="0"/>
            <a:ext cx="11641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CA331D-D7C7-6BDA-80A8-E007A3F7BD2E}"/>
              </a:ext>
            </a:extLst>
          </p:cNvPr>
          <p:cNvSpPr txBox="1"/>
          <p:nvPr/>
        </p:nvSpPr>
        <p:spPr>
          <a:xfrm>
            <a:off x="275303" y="845006"/>
            <a:ext cx="11641394" cy="584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1) ОАК: </a:t>
            </a:r>
            <a:r>
              <a:rPr lang="ru-RU" sz="2200" dirty="0"/>
              <a:t>при длительном течении ГБ возможно увеличение эритроцитов, гемоглобина («гипертоническая полицитемия»).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2) Биохимический анализ крови: </a:t>
            </a:r>
            <a:r>
              <a:rPr lang="ru-RU" sz="2200" dirty="0"/>
              <a:t>гиперлипидемия, при присоединении атеросклероза — холестеринемия; повышение уровня креатинина, мочевины (при развитии почечной недостаточности).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3) О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AM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200" dirty="0"/>
              <a:t>протеинурия, микрогематурия, </a:t>
            </a:r>
            <a:r>
              <a:rPr lang="ru-RU" sz="2200" dirty="0" err="1"/>
              <a:t>цилиндрурия</a:t>
            </a:r>
            <a:r>
              <a:rPr lang="ru-RU" sz="2200" dirty="0"/>
              <a:t>.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4) Проба по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Зимницкому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/>
              <a:t>— </a:t>
            </a:r>
            <a:r>
              <a:rPr lang="ru-RU" sz="2200" dirty="0" err="1"/>
              <a:t>гипоизостенурия</a:t>
            </a:r>
            <a:r>
              <a:rPr lang="ru-RU" sz="2200" dirty="0"/>
              <a:t> (при почечной недостаточности).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5) Динамическое измерение АД </a:t>
            </a:r>
            <a:r>
              <a:rPr lang="ru-RU" sz="2200" dirty="0"/>
              <a:t>– ведение дневника самоконтроля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6) ЭКГ: </a:t>
            </a:r>
            <a:r>
              <a:rPr lang="ru-RU" sz="2200" dirty="0"/>
              <a:t>признаки гипертрофии левого желудочка, аритмии, ишемия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7) Рентгенологическое исследование сердца </a:t>
            </a:r>
            <a:r>
              <a:rPr lang="ru-RU" sz="2200" dirty="0"/>
              <a:t>- закругление и смещение вниз и влево верхушки сердца.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8) УЗИ сердца </a:t>
            </a:r>
            <a:r>
              <a:rPr lang="ru-RU" sz="2200" dirty="0"/>
              <a:t>— увеличение левого желудочка. 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9) Осмотр глазного дна </a:t>
            </a:r>
            <a:r>
              <a:rPr lang="ru-RU" sz="2200" dirty="0"/>
              <a:t>(консультация окулиста) — выявляется гипертоническая </a:t>
            </a:r>
            <a:r>
              <a:rPr lang="ru-RU" sz="2200" dirty="0" err="1"/>
              <a:t>ангиоретинопатия</a:t>
            </a:r>
            <a:r>
              <a:rPr lang="ru-RU" sz="2200" dirty="0"/>
              <a:t>.(кровоизлияние)</a:t>
            </a:r>
          </a:p>
          <a:p>
            <a:pPr indent="457200">
              <a:lnSpc>
                <a:spcPts val="3000"/>
              </a:lnSpc>
              <a:buFont typeface="Wingdings" pitchFamily="2" charset="2"/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12612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92F9BA-10A1-C5B5-8DB9-30DA87A6B2F7}"/>
              </a:ext>
            </a:extLst>
          </p:cNvPr>
          <p:cNvSpPr txBox="1"/>
          <p:nvPr/>
        </p:nvSpPr>
        <p:spPr>
          <a:xfrm>
            <a:off x="285135" y="0"/>
            <a:ext cx="11906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Принципы немедикаментозного и медикаментозного лечения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58A862-86A7-9DF8-71C6-ED32D4E8E6A0}"/>
              </a:ext>
            </a:extLst>
          </p:cNvPr>
          <p:cNvSpPr txBox="1"/>
          <p:nvPr/>
        </p:nvSpPr>
        <p:spPr>
          <a:xfrm>
            <a:off x="142567" y="695992"/>
            <a:ext cx="1190686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/>
            <a:r>
              <a:rPr lang="ru-RU" b="1" dirty="0">
                <a:effectLst/>
              </a:rPr>
              <a:t>Немедикаментозное лечение: </a:t>
            </a:r>
            <a:r>
              <a:rPr lang="ru-RU" dirty="0">
                <a:effectLst/>
              </a:rPr>
              <a:t>Диета №10, </a:t>
            </a:r>
            <a:r>
              <a:rPr lang="ru-RU" dirty="0" err="1">
                <a:effectLst/>
              </a:rPr>
              <a:t>физ</a:t>
            </a:r>
            <a:r>
              <a:rPr lang="ru-RU" dirty="0" err="1"/>
              <a:t>.</a:t>
            </a:r>
            <a:r>
              <a:rPr lang="ru-RU" dirty="0" err="1">
                <a:effectLst/>
              </a:rPr>
              <a:t>нагрузки</a:t>
            </a:r>
            <a:r>
              <a:rPr lang="ru-RU" dirty="0">
                <a:effectLst/>
              </a:rPr>
              <a:t>, отказ от вредных привычек</a:t>
            </a:r>
          </a:p>
          <a:p>
            <a:pPr indent="450215"/>
            <a:r>
              <a:rPr lang="ru-RU" b="1" dirty="0">
                <a:effectLst/>
              </a:rPr>
              <a:t>Медикаментозное лечение:</a:t>
            </a:r>
            <a:endParaRPr lang="ru-RU" dirty="0">
              <a:effectLst/>
            </a:endParaRPr>
          </a:p>
          <a:p>
            <a:pPr indent="450215"/>
            <a:r>
              <a:rPr lang="ru-RU" u="sng" dirty="0">
                <a:effectLst/>
              </a:rPr>
              <a:t>1.Ингибиторы ангиотензинпревращающего фермента</a:t>
            </a:r>
            <a:r>
              <a:rPr lang="ru-RU" dirty="0">
                <a:effectLst/>
              </a:rPr>
              <a:t>: каптоприл 2-3 р\день для оказания неотложной помощи, лизиноприл 2 р\день</a:t>
            </a:r>
          </a:p>
          <a:p>
            <a:pPr indent="450215"/>
            <a:r>
              <a:rPr lang="ru-RU" u="sng" dirty="0">
                <a:effectLst/>
              </a:rPr>
              <a:t>2. Блокаторы рецепторов </a:t>
            </a:r>
            <a:r>
              <a:rPr lang="ru-RU" u="sng" dirty="0" err="1">
                <a:effectLst/>
              </a:rPr>
              <a:t>ангеотензина</a:t>
            </a:r>
            <a:r>
              <a:rPr lang="ru-RU" u="sng" dirty="0">
                <a:effectLst/>
              </a:rPr>
              <a:t> </a:t>
            </a:r>
            <a:r>
              <a:rPr lang="en-US" u="sng" dirty="0">
                <a:effectLst/>
              </a:rPr>
              <a:t>II</a:t>
            </a:r>
            <a:r>
              <a:rPr lang="ru-RU" u="sng" dirty="0">
                <a:effectLst/>
              </a:rPr>
              <a:t>: </a:t>
            </a:r>
            <a:r>
              <a:rPr lang="ru-RU" dirty="0" err="1">
                <a:effectLst/>
              </a:rPr>
              <a:t>лозартан</a:t>
            </a:r>
            <a:r>
              <a:rPr lang="ru-RU" dirty="0">
                <a:effectLst/>
              </a:rPr>
              <a:t> 1 р\день</a:t>
            </a:r>
          </a:p>
          <a:p>
            <a:pPr indent="450215"/>
            <a:r>
              <a:rPr lang="ru-RU" u="sng" dirty="0">
                <a:effectLst/>
              </a:rPr>
              <a:t>3.Блокаторы кальциевых каналов: </a:t>
            </a:r>
            <a:r>
              <a:rPr lang="ru-RU" dirty="0">
                <a:effectLst/>
              </a:rPr>
              <a:t>первое поколение: </a:t>
            </a:r>
            <a:r>
              <a:rPr lang="ru-RU" dirty="0" err="1">
                <a:effectLst/>
              </a:rPr>
              <a:t>нифидепин</a:t>
            </a:r>
            <a:r>
              <a:rPr lang="ru-RU" dirty="0">
                <a:effectLst/>
              </a:rPr>
              <a:t>, второе поколение: верапамил, третьего поколения: амлодипин</a:t>
            </a:r>
          </a:p>
          <a:p>
            <a:pPr indent="450215"/>
            <a:r>
              <a:rPr lang="ru-RU" u="sng" dirty="0">
                <a:effectLst/>
              </a:rPr>
              <a:t>4.Диуретики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тиазидные</a:t>
            </a:r>
            <a:r>
              <a:rPr lang="ru-RU" dirty="0">
                <a:effectLst/>
              </a:rPr>
              <a:t>: гипотиазид, </a:t>
            </a:r>
            <a:r>
              <a:rPr lang="ru-RU" dirty="0" err="1">
                <a:effectLst/>
              </a:rPr>
              <a:t>тиазидоподобные</a:t>
            </a:r>
            <a:r>
              <a:rPr lang="ru-RU" dirty="0">
                <a:effectLst/>
              </a:rPr>
              <a:t>: индапамид, петлевые: фуросемид, калийсберегающие: спиронолактон(верошпирон)</a:t>
            </a:r>
          </a:p>
          <a:p>
            <a:pPr indent="450215"/>
            <a:r>
              <a:rPr lang="ru-RU" u="sng" dirty="0">
                <a:effectLst/>
              </a:rPr>
              <a:t>5.Препараты других групп</a:t>
            </a:r>
          </a:p>
          <a:p>
            <a:pPr indent="450215"/>
            <a:r>
              <a:rPr lang="ru-RU" u="sng" dirty="0">
                <a:effectLst/>
              </a:rPr>
              <a:t>- блокаторы альфа-</a:t>
            </a:r>
            <a:r>
              <a:rPr lang="ru-RU" u="sng" dirty="0" err="1">
                <a:effectLst/>
              </a:rPr>
              <a:t>адренорецепторов</a:t>
            </a:r>
            <a:r>
              <a:rPr lang="ru-RU" u="sng" dirty="0">
                <a:effectLst/>
              </a:rPr>
              <a:t>: </a:t>
            </a:r>
          </a:p>
          <a:p>
            <a:pPr indent="450215"/>
            <a:r>
              <a:rPr lang="ru-RU" u="sng" dirty="0">
                <a:effectLst/>
              </a:rPr>
              <a:t>- </a:t>
            </a:r>
            <a:r>
              <a:rPr lang="ru-RU" u="sng" dirty="0" err="1">
                <a:effectLst/>
              </a:rPr>
              <a:t>клонидиноподобные</a:t>
            </a:r>
            <a:r>
              <a:rPr lang="ru-RU" u="sng" dirty="0">
                <a:effectLst/>
              </a:rPr>
              <a:t> антигипертензивные ЛС центрального действия: </a:t>
            </a:r>
            <a:r>
              <a:rPr lang="ru-RU" dirty="0" err="1">
                <a:effectLst/>
              </a:rPr>
              <a:t>моксонидин</a:t>
            </a:r>
            <a:r>
              <a:rPr lang="ru-RU" dirty="0">
                <a:effectLst/>
              </a:rPr>
              <a:t> 0,2-0,4 мг\</a:t>
            </a:r>
            <a:r>
              <a:rPr lang="ru-RU" dirty="0" err="1">
                <a:effectLst/>
              </a:rPr>
              <a:t>сут</a:t>
            </a:r>
            <a:endParaRPr lang="ru-RU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ru-RU" u="sng" dirty="0">
                <a:effectLst/>
              </a:rPr>
              <a:t>блокаторы альфа-адреноблокаторов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доксазозин</a:t>
            </a:r>
            <a:r>
              <a:rPr lang="ru-RU" dirty="0">
                <a:effectLst/>
              </a:rPr>
              <a:t> (дозы варьируются от 1 до 16 мг/</a:t>
            </a:r>
            <a:r>
              <a:rPr lang="ru-RU" dirty="0" err="1">
                <a:effectLst/>
              </a:rPr>
              <a:t>сут</a:t>
            </a:r>
            <a:r>
              <a:rPr lang="ru-RU" dirty="0">
                <a:effectLst/>
              </a:rPr>
              <a:t> (максимально); начальная доза — 1 мг 1 раз в сутки (перед сном)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effectLst/>
              </a:rPr>
              <a:t>Эффективные комбинации препаратов: </a:t>
            </a:r>
          </a:p>
          <a:p>
            <a:pPr indent="450215"/>
            <a:r>
              <a:rPr lang="ru-RU" dirty="0">
                <a:effectLst/>
              </a:rPr>
              <a:t>- Диуретик (гипотиазид, индапамид) + бета-блокатор (метопролол, </a:t>
            </a:r>
            <a:r>
              <a:rPr lang="ru-RU" dirty="0" err="1">
                <a:effectLst/>
              </a:rPr>
              <a:t>бисопролол</a:t>
            </a:r>
            <a:r>
              <a:rPr lang="ru-RU" dirty="0">
                <a:effectLst/>
              </a:rPr>
              <a:t>)</a:t>
            </a:r>
          </a:p>
          <a:p>
            <a:pPr indent="450215"/>
            <a:r>
              <a:rPr lang="ru-RU" dirty="0">
                <a:effectLst/>
              </a:rPr>
              <a:t>- Диуретик + ингибитор АПФ</a:t>
            </a:r>
          </a:p>
          <a:p>
            <a:pPr indent="450215"/>
            <a:r>
              <a:rPr lang="ru-RU" dirty="0">
                <a:effectLst/>
              </a:rPr>
              <a:t>- Диуретик + блокатор рецептов ангиотензина </a:t>
            </a:r>
            <a:r>
              <a:rPr lang="en-US" dirty="0">
                <a:effectLst/>
              </a:rPr>
              <a:t>II</a:t>
            </a:r>
            <a:endParaRPr lang="ru-RU" dirty="0">
              <a:effectLst/>
            </a:endParaRPr>
          </a:p>
          <a:p>
            <a:pPr indent="450215"/>
            <a:r>
              <a:rPr lang="ru-RU" dirty="0">
                <a:effectLst/>
              </a:rPr>
              <a:t>- </a:t>
            </a:r>
            <a:r>
              <a:rPr lang="ru-RU" dirty="0" err="1">
                <a:effectLst/>
              </a:rPr>
              <a:t>Антогонист</a:t>
            </a:r>
            <a:r>
              <a:rPr lang="ru-RU" dirty="0">
                <a:effectLst/>
              </a:rPr>
              <a:t> кальция (</a:t>
            </a:r>
            <a:r>
              <a:rPr lang="ru-RU" dirty="0" err="1">
                <a:effectLst/>
              </a:rPr>
              <a:t>нифидипин</a:t>
            </a:r>
            <a:r>
              <a:rPr lang="ru-RU" dirty="0">
                <a:effectLst/>
              </a:rPr>
              <a:t>, амлодипин) + (бета-блокатор</a:t>
            </a:r>
          </a:p>
          <a:p>
            <a:pPr indent="450215"/>
            <a:r>
              <a:rPr lang="ru-RU" dirty="0">
                <a:effectLst/>
              </a:rPr>
              <a:t>- Альфа-блокатор + бета-блокатор</a:t>
            </a:r>
          </a:p>
          <a:p>
            <a:pPr indent="450215"/>
            <a:r>
              <a:rPr lang="ru-RU" dirty="0">
                <a:effectLst/>
              </a:rPr>
              <a:t>- Препарат центрального действия (</a:t>
            </a:r>
            <a:r>
              <a:rPr lang="ru-RU" dirty="0" err="1">
                <a:effectLst/>
              </a:rPr>
              <a:t>моксонидин</a:t>
            </a:r>
            <a:r>
              <a:rPr lang="ru-RU" dirty="0">
                <a:effectLst/>
              </a:rPr>
              <a:t>) + диуретик</a:t>
            </a:r>
          </a:p>
        </p:txBody>
      </p:sp>
    </p:spTree>
    <p:extLst>
      <p:ext uri="{BB962C8B-B14F-4D97-AF65-F5344CB8AC3E}">
        <p14:creationId xmlns:p14="http://schemas.microsoft.com/office/powerpoint/2010/main" xmlns="" val="387552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31B03-A925-AECD-BA93-6D4EDD8FD94A}"/>
              </a:ext>
            </a:extLst>
          </p:cNvPr>
          <p:cNvSpPr txBox="1"/>
          <p:nvPr/>
        </p:nvSpPr>
        <p:spPr>
          <a:xfrm>
            <a:off x="191729" y="0"/>
            <a:ext cx="11808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Тактика ведения пациентов, показания к оказанию специализированной медицинской помощи в стационарных условиях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FFF9E4-4C49-6DA0-1FB1-1C9327AC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41" t="32115" r="15479" b="44516"/>
          <a:stretch>
            <a:fillRect/>
          </a:stretch>
        </p:blipFill>
        <p:spPr>
          <a:xfrm>
            <a:off x="81735" y="1002890"/>
            <a:ext cx="11814899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08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E0848B-D1CC-FBD2-719C-64348815CE22}"/>
              </a:ext>
            </a:extLst>
          </p:cNvPr>
          <p:cNvSpPr txBox="1"/>
          <p:nvPr/>
        </p:nvSpPr>
        <p:spPr>
          <a:xfrm>
            <a:off x="3048000" y="-774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Вторичные гипертензии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075A45-6733-AE5B-C6EF-60695AF91543}"/>
              </a:ext>
            </a:extLst>
          </p:cNvPr>
          <p:cNvSpPr txBox="1"/>
          <p:nvPr/>
        </p:nvSpPr>
        <p:spPr>
          <a:xfrm>
            <a:off x="476249" y="981372"/>
            <a:ext cx="10506075" cy="880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/>
              <a:t>Вторичная или симптоматическая гипертония - повышение АД связано с нарушением работы внутренних органов и систем.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88D85E-B3C0-E6BD-EC8F-78419ECCB32F}"/>
              </a:ext>
            </a:extLst>
          </p:cNvPr>
          <p:cNvSpPr txBox="1"/>
          <p:nvPr/>
        </p:nvSpPr>
        <p:spPr>
          <a:xfrm>
            <a:off x="76200" y="2702808"/>
            <a:ext cx="12115800" cy="391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25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1) Почечные </a:t>
            </a:r>
            <a:r>
              <a:rPr lang="ru-RU" sz="1800" dirty="0">
                <a:latin typeface="Arial" charset="0"/>
              </a:rPr>
              <a:t>- повышения АД возникают при нарушении работы почек при нефритах, диабетическом склерозе почечной ткани и др.</a:t>
            </a:r>
          </a:p>
          <a:p>
            <a:pPr indent="457200">
              <a:lnSpc>
                <a:spcPts val="25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2) Эндокринные </a:t>
            </a:r>
            <a:r>
              <a:rPr lang="ru-RU" sz="1800" dirty="0">
                <a:latin typeface="Arial" charset="0"/>
              </a:rPr>
              <a:t>– наблюдаются при различных нарушениях работы эндокринных желёз: тиреотоксикозе, акромегалии и других. </a:t>
            </a:r>
          </a:p>
          <a:p>
            <a:pPr indent="457200">
              <a:lnSpc>
                <a:spcPts val="25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3) Гемодинамические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800" dirty="0">
                <a:latin typeface="Arial" charset="0"/>
              </a:rPr>
              <a:t>обусловлены нарушениями кровотоков, вызванные различными механическими помехами, возникшими в сосудистом русле, </a:t>
            </a:r>
            <a:r>
              <a:rPr lang="ru-RU" sz="1800" dirty="0" err="1">
                <a:latin typeface="Arial" charset="0"/>
              </a:rPr>
              <a:t>Нр</a:t>
            </a:r>
            <a:r>
              <a:rPr lang="ru-RU" sz="1800" dirty="0">
                <a:latin typeface="Arial" charset="0"/>
              </a:rPr>
              <a:t>: атеросклеротическими бляшками, сузившими просвет сосуда, недостаточностью клапана аорты, особым расположением сосудов. </a:t>
            </a:r>
          </a:p>
          <a:p>
            <a:pPr indent="457200">
              <a:lnSpc>
                <a:spcPts val="25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4) Нейрогенные </a:t>
            </a:r>
            <a:r>
              <a:rPr lang="ru-RU" sz="1800" dirty="0">
                <a:latin typeface="Arial" charset="0"/>
              </a:rPr>
              <a:t>АГ </a:t>
            </a:r>
            <a:r>
              <a:rPr lang="ru-RU" sz="1800" dirty="0" err="1">
                <a:latin typeface="Arial" charset="0"/>
              </a:rPr>
              <a:t>м.б.</a:t>
            </a:r>
            <a:r>
              <a:rPr lang="ru-RU" sz="1800" dirty="0">
                <a:latin typeface="Arial" charset="0"/>
              </a:rPr>
              <a:t> вызваны временным состоянием, например, отравлением углекислым газом, или болезнью, проходящей с повреждениями головного и спинного мозга (энцефалит и полиомиелит). </a:t>
            </a:r>
          </a:p>
          <a:p>
            <a:pPr indent="457200">
              <a:lnSpc>
                <a:spcPts val="25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5) Другие АГ </a:t>
            </a:r>
            <a:r>
              <a:rPr lang="ru-RU" sz="1800" dirty="0">
                <a:latin typeface="Arial" charset="0"/>
              </a:rPr>
              <a:t>- повышения АД связаны с воздействием на организм вредных факторов (отравления таллием, свинцом, передозировка (гормонов и других лекарств)). К этой же группе относится повышение АД при позднем токсикозе во время беременности.</a:t>
            </a:r>
            <a:r>
              <a:rPr lang="ru-RU" sz="1800" dirty="0">
                <a:effectLst/>
                <a:latin typeface="Arial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8F61A3-9682-EB33-AD7D-9573C0212326}"/>
              </a:ext>
            </a:extLst>
          </p:cNvPr>
          <p:cNvSpPr txBox="1"/>
          <p:nvPr/>
        </p:nvSpPr>
        <p:spPr>
          <a:xfrm>
            <a:off x="3781425" y="1989887"/>
            <a:ext cx="42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Виды:</a:t>
            </a:r>
          </a:p>
        </p:txBody>
      </p:sp>
    </p:spTree>
    <p:extLst>
      <p:ext uri="{BB962C8B-B14F-4D97-AF65-F5344CB8AC3E}">
        <p14:creationId xmlns:p14="http://schemas.microsoft.com/office/powerpoint/2010/main" xmlns="" val="384090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EE94BD-C983-87E6-EF16-DB12381267A8}"/>
              </a:ext>
            </a:extLst>
          </p:cNvPr>
          <p:cNvSpPr txBox="1"/>
          <p:nvPr/>
        </p:nvSpPr>
        <p:spPr>
          <a:xfrm>
            <a:off x="209550" y="751344"/>
            <a:ext cx="11887200" cy="544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</a:pPr>
            <a:r>
              <a:rPr lang="ru-RU" dirty="0"/>
              <a:t>Признаки, по которым можно заподозрить симптоматический характер АГ и направить пациента на дополнительное обследование: 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• АГ 2-й степени у пациентов моложе 40 лет или любое повышение АД у детей;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 • внезапное острое развитие АГ у пациентов с ранее документированной стойкой </a:t>
            </a:r>
            <a:r>
              <a:rPr lang="ru-RU" dirty="0" err="1"/>
              <a:t>нормотонией</a:t>
            </a:r>
            <a:r>
              <a:rPr lang="ru-RU" dirty="0"/>
              <a:t> или резкое ухудшение течения АГ у пожилых;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 • резистентная (рефрактерная) АГ; 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• АГ 3-й степени или гипертонический криз;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 • признаки значительных изменений в органах-мишенях; 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• клинические или лабораторные признаки, которые позволяют заподозрить эндокринные причины АГ или хроническую болезнь почек; 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• клинические симптомы или указание в анамнезе на синдром ночного апноэ;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• употребление наркотических препаратов; 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• сопутствующая терапия препаратами, которая повышает АД; </a:t>
            </a:r>
          </a:p>
          <a:p>
            <a:pPr indent="457200">
              <a:lnSpc>
                <a:spcPts val="3000"/>
              </a:lnSpc>
            </a:pPr>
            <a:r>
              <a:rPr lang="ru-RU" dirty="0"/>
              <a:t>• беременность или применение контрацептивных препаратов в настоящее время.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2C27AE-9D02-534F-2E6D-70CDF7AAB7EF}"/>
              </a:ext>
            </a:extLst>
          </p:cNvPr>
          <p:cNvSpPr txBox="1"/>
          <p:nvPr/>
        </p:nvSpPr>
        <p:spPr>
          <a:xfrm>
            <a:off x="114299" y="0"/>
            <a:ext cx="11687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Признаки вторичной артериальной гипертензии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1722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893D7B-682B-244B-C572-B8419F203269}"/>
              </a:ext>
            </a:extLst>
          </p:cNvPr>
          <p:cNvSpPr txBox="1"/>
          <p:nvPr/>
        </p:nvSpPr>
        <p:spPr>
          <a:xfrm>
            <a:off x="383457" y="707922"/>
            <a:ext cx="11611898" cy="567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accent1"/>
                </a:solidFill>
              </a:rPr>
              <a:t>План: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Гипертоническая болезнь, вторичные гипертензии - определение, этиология, патогенез, классификация, клиническая картина заболеваний, дифференциальная диагностика, осложнения, исходы.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 Методы лабораторного, инструментального исследования.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Принципы немедикаментозного и медикаментозного лечения.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 Оценка эффективности и безопасности проводимого лечения.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 Тактика ведения пациентов, показания к оказанию специализированной медицинской помощи в стационарных условиях. </a:t>
            </a:r>
            <a:endParaRPr lang="ru-RU" sz="24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629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60" y="707807"/>
            <a:ext cx="4471964" cy="25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811" y="1612163"/>
            <a:ext cx="575480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Гипертоническая болезнь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заболевание, характеризующееся повышением АД выше 140/90 мм рт. ст. при отсутствии органических заболеваний каких-либо органов и систем организма, обусловленное нарушением регуляции тонуса сосудов.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56907" y="-81479"/>
            <a:ext cx="5078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Гипертоническая болезнь</a:t>
            </a:r>
            <a:r>
              <a:rPr lang="ru-RU" sz="3200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83290" y="3498514"/>
            <a:ext cx="7458502" cy="31700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Этиология и факторы риска: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нервные стрессы (особенно длительные);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наследственность;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пожилой возраст   ( &gt; 60 лет);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курение и  злоупотребление алкоголем;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гиподинамия;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избыточный вес, ожирение;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избыточное потребление соли (в норме 4-5 г. в сутки);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повышение холестерина в крови   &gt; 6,5 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ммоль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/л; атеросклероз;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гипергликемия;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9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97D2AA-7849-5330-B6DA-D61CD97903CB}"/>
              </a:ext>
            </a:extLst>
          </p:cNvPr>
          <p:cNvSpPr txBox="1"/>
          <p:nvPr/>
        </p:nvSpPr>
        <p:spPr>
          <a:xfrm>
            <a:off x="3687097" y="-88490"/>
            <a:ext cx="481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Патогенез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596A62-8E14-9A45-FAF3-22448B55F1A9}"/>
              </a:ext>
            </a:extLst>
          </p:cNvPr>
          <p:cNvSpPr txBox="1"/>
          <p:nvPr/>
        </p:nvSpPr>
        <p:spPr>
          <a:xfrm>
            <a:off x="157316" y="977571"/>
            <a:ext cx="11877368" cy="511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/>
              <a:t>Гуморальные факторы, способствующие развитию ГБ, вырабатываются в почках.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/>
              <a:t>При нарушении кровообращения в почках образуется вещество — ренин, превращающее </a:t>
            </a:r>
            <a:r>
              <a:rPr lang="ru-RU" sz="2200" dirty="0" err="1"/>
              <a:t>гипертензиноген</a:t>
            </a:r>
            <a:r>
              <a:rPr lang="ru-RU" sz="2200" dirty="0"/>
              <a:t> в ангиотензин.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/>
              <a:t>Ангиотензин оказывает выраженное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сосудосуживающее действие </a:t>
            </a:r>
            <a:r>
              <a:rPr lang="ru-RU" sz="2200" dirty="0"/>
              <a:t>и способствует выработке надпочечниками альдостерона, который, стимулирует реабсорбцию ионов натрия.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Натрий удерживает жидкость в сосудистом русле </a:t>
            </a:r>
            <a:r>
              <a:rPr lang="ru-RU" sz="2200" dirty="0"/>
              <a:t>( увеличение ОЦК)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/>
              <a:t>Преодолевая периферическое сопротивление крови, левый желудочек сердца усиленно сокращается - поэтому гипертрофируется.</a:t>
            </a:r>
            <a:r>
              <a:rPr lang="ru-RU" sz="2200" dirty="0">
                <a:effectLst/>
              </a:rPr>
              <a:t>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200" dirty="0"/>
              <a:t>Длительное сужение артерии приводит к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поражению органов-мишеней: сердце, головной мозг, почки, глаза</a:t>
            </a:r>
          </a:p>
        </p:txBody>
      </p:sp>
    </p:spTree>
    <p:extLst>
      <p:ext uri="{BB962C8B-B14F-4D97-AF65-F5344CB8AC3E}">
        <p14:creationId xmlns:p14="http://schemas.microsoft.com/office/powerpoint/2010/main" xmlns="" val="112967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7DF1F9-F926-8A1F-87C9-0F8F557A04FB}"/>
              </a:ext>
            </a:extLst>
          </p:cNvPr>
          <p:cNvSpPr txBox="1"/>
          <p:nvPr/>
        </p:nvSpPr>
        <p:spPr>
          <a:xfrm>
            <a:off x="4006645" y="-61592"/>
            <a:ext cx="417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Классификация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C8B102-7648-527F-F1A9-2DE3DFB72B46}"/>
              </a:ext>
            </a:extLst>
          </p:cNvPr>
          <p:cNvSpPr txBox="1"/>
          <p:nvPr/>
        </p:nvSpPr>
        <p:spPr>
          <a:xfrm>
            <a:off x="0" y="584739"/>
            <a:ext cx="11877369" cy="600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1) По характеру течения </a:t>
            </a:r>
            <a:r>
              <a:rPr lang="ru-RU" sz="2000" dirty="0"/>
              <a:t>гипертоническая болезнь </a:t>
            </a:r>
            <a:r>
              <a:rPr lang="ru-RU" sz="2000" dirty="0" err="1"/>
              <a:t>м.б.</a:t>
            </a:r>
            <a:r>
              <a:rPr lang="ru-RU" sz="2000" dirty="0"/>
              <a:t>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- доброкачественная </a:t>
            </a:r>
            <a:r>
              <a:rPr lang="ru-RU" sz="2000" dirty="0"/>
              <a:t>(медленно прогрессирующая);	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- злокачественная </a:t>
            </a:r>
            <a:r>
              <a:rPr lang="ru-RU" sz="2000" dirty="0"/>
              <a:t>(быстро прогрессирующая) - диастолическое давление превышает 130 мм рт. ст.,  встречается у молодых людей в возрасте 20-40 лет.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2) В зависимости от уровня АД различают: 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АГ I степени </a:t>
            </a:r>
            <a:r>
              <a:rPr lang="ru-RU" sz="2000" dirty="0">
                <a:solidFill>
                  <a:schemeClr val="folHlink"/>
                </a:solidFill>
              </a:rPr>
              <a:t>-</a:t>
            </a:r>
            <a:r>
              <a:rPr lang="ru-RU" sz="2000" dirty="0"/>
              <a:t> 140—159/90—99 мм рт. ст.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АГ II степени </a:t>
            </a:r>
            <a:r>
              <a:rPr lang="ru-RU" sz="2000" dirty="0"/>
              <a:t>- 160—179/100—109 мм рт. ст.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АГ III степени </a:t>
            </a:r>
            <a:r>
              <a:rPr lang="ru-RU" sz="2000" dirty="0"/>
              <a:t>- более 180/110 мм рт. ст.</a:t>
            </a:r>
            <a:r>
              <a:rPr lang="ru-RU" sz="2000" dirty="0">
                <a:effectLst/>
              </a:rPr>
              <a:t> 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dirty="0">
                <a:cs typeface="Arial" pitchFamily="34" charset="0"/>
              </a:rPr>
              <a:t>Высокое нормальное АД - 130-139/85-89 мм рт. ст.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cs typeface="Arial" pitchFamily="34" charset="0"/>
              </a:rPr>
              <a:t>Оптимальное АД - 120/80 мм рт. ст.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dirty="0">
                <a:cs typeface="Arial" pitchFamily="34" charset="0"/>
              </a:rPr>
              <a:t>Нормальное артериальное давление 110/70 – 130/85 мм. рт. ст.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dirty="0">
                <a:cs typeface="Arial" pitchFamily="34" charset="0"/>
              </a:rPr>
              <a:t>Пониженное нормальное давление – 110/70 – 100/60 мм. рт. ст.;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sz="2000" dirty="0">
                <a:cs typeface="Arial" pitchFamily="34" charset="0"/>
              </a:rPr>
              <a:t>Пониженное давление – гипотония – ниже 100/60 мм. рт. ст.</a:t>
            </a:r>
          </a:p>
        </p:txBody>
      </p:sp>
    </p:spTree>
    <p:extLst>
      <p:ext uri="{BB962C8B-B14F-4D97-AF65-F5344CB8AC3E}">
        <p14:creationId xmlns:p14="http://schemas.microsoft.com/office/powerpoint/2010/main" xmlns="" val="150349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779" y="-75723"/>
            <a:ext cx="858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Клиническая картина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7074" y="1405342"/>
            <a:ext cx="1106151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стадия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лабильная (подвижная):    обратимая,    АД    повышается      периодически                до 140-159  /90-99 мм  рт. ст., чаще при нервной или физической нагрузках. АД снижается само, после снятия нагрузки, без препаратов. Изменений во внутренних органах нет.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Основная жалоба при повышенном АД: сильная головная боль, особенно в области затылка, «мушки» перед  глазами. Часто она бывает утром и сочетается с чувством «несвежей головы».  При повышении АД пульс твёрдый, напряженный.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Гипертонические кризы бывают редко.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15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2" r="15006"/>
          <a:stretch/>
        </p:blipFill>
        <p:spPr bwMode="auto">
          <a:xfrm>
            <a:off x="122828" y="719456"/>
            <a:ext cx="4203511" cy="60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3779" y="-99520"/>
            <a:ext cx="858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Клиническая картина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26339" y="1224141"/>
            <a:ext cx="7770125" cy="52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II стадия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стабильная: т.е. постоянно повышено АД, часто бывают гипертонические кризы,  наблюдаются изменения со стороны внутренних органов -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мишений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Сердце – тахикардия, сердцебиение, приступы боли в области сердца,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одышка, бледность, систолический шум в сердце, гипертрофия левого желудочка сердца. Пульс напряженный.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ЦНС – постоянная головная боль, головокружение, слабость, вялость,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утомляемость, раздражительность, плохой сон, плохой аппетит.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Почки – снижено количество мочи –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олигурия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изменения в составе мочи: протеинурия (белок в моче), единичные эритроциты; увеличение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креатинина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 крови.</a:t>
            </a:r>
            <a:endParaRPr lang="ru-RU" altLang="ru-RU" dirty="0"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Глазное дно – сужение артерий и  расширение вен сетчатки глаза.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Сосуды – прогрессирует атеросклероз.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6670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 II стадии АД повышается  до 160-179/ 100-109 мм  рт.  ст., всегда есть  гипертрофия левого желудочка и изменения глазного дна,  АД снижается только гипотензивными препаратами.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45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779" y="-89371"/>
            <a:ext cx="858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Клиническая картина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629" y="1312179"/>
            <a:ext cx="1118661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III стадия</a:t>
            </a: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дистрофическая (склеротическая): АД повышено постоянно,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часто &gt;180/110 мм рт. </a:t>
            </a:r>
            <a:r>
              <a:rPr lang="ru-RU" sz="19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частые гипертонические кризы, нарушение работы всех внутренних органов - «мишеней» с нарушением функций (из-за необратимых изменений). 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Жалобы пациента на постоянные головные боли и головокружения; перебои и боли в сердце, сердцебиение, уменьшение остроты зрения, мелькание «мушек» или пятен перед глазами.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При развитии сердечной недостаточности появляется одышка, </a:t>
            </a:r>
            <a:r>
              <a:rPr lang="ru-RU" sz="19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акроцианоз</a:t>
            </a: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отёки голеней и стоп. В тяжёлых случаях удушье и кровохарканье, носовые кровотечения. Пульс напряжённый, твёрдый. Границы сердца расширены влево. Выражен акцент II тона над аортой.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АД снижается гипотензивными и мочегонными препаратами. В </a:t>
            </a:r>
            <a:r>
              <a:rPr lang="en-US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стадию развиваются осложнения.</a:t>
            </a:r>
            <a:endParaRPr lang="ru-RU" sz="1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6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КБМК\УМО дисциплин - Клепикова А.В\Лечебная деятельность - терапия\SCORE.jpg">
            <a:extLst>
              <a:ext uri="{FF2B5EF4-FFF2-40B4-BE49-F238E27FC236}">
                <a16:creationId xmlns:a16="http://schemas.microsoft.com/office/drawing/2014/main" xmlns="" id="{B84E36D6-AD53-3B23-1F87-1FC2C1E9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519" y="668594"/>
            <a:ext cx="4209717" cy="600169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AB897C-BE6E-0A99-5BAC-90DC398E02F3}"/>
              </a:ext>
            </a:extLst>
          </p:cNvPr>
          <p:cNvSpPr txBox="1"/>
          <p:nvPr/>
        </p:nvSpPr>
        <p:spPr>
          <a:xfrm>
            <a:off x="5201265" y="757535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Оценка сердечно-сосудистого риска по шкале SCORE у пациентов </a:t>
            </a:r>
            <a:br>
              <a:rPr lang="ru-RU" sz="2800" dirty="0">
                <a:solidFill>
                  <a:schemeClr val="accent1"/>
                </a:solidFill>
              </a:rPr>
            </a:br>
            <a:r>
              <a:rPr lang="ru-RU" sz="2800" dirty="0">
                <a:solidFill>
                  <a:schemeClr val="accent1"/>
                </a:solidFill>
              </a:rPr>
              <a:t>с ГБ I–II стадии</a:t>
            </a:r>
          </a:p>
        </p:txBody>
      </p:sp>
    </p:spTree>
    <p:extLst>
      <p:ext uri="{BB962C8B-B14F-4D97-AF65-F5344CB8AC3E}">
        <p14:creationId xmlns:p14="http://schemas.microsoft.com/office/powerpoint/2010/main" xmlns="" val="270710167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47</TotalTime>
  <Words>1323</Words>
  <Application>Microsoft Office PowerPoint</Application>
  <PresentationFormat>Произвольный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Дивиденд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Шапкина</dc:creator>
  <cp:lastModifiedBy>Пользователь Windows</cp:lastModifiedBy>
  <cp:revision>2</cp:revision>
  <dcterms:created xsi:type="dcterms:W3CDTF">2025-08-10T08:56:27Z</dcterms:created>
  <dcterms:modified xsi:type="dcterms:W3CDTF">2025-12-06T12:13:15Z</dcterms:modified>
</cp:coreProperties>
</file>