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6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88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74" r:id="rId15"/>
    <p:sldId id="286" r:id="rId16"/>
    <p:sldId id="298" r:id="rId17"/>
    <p:sldId id="300" r:id="rId18"/>
    <p:sldId id="302" r:id="rId19"/>
    <p:sldId id="301" r:id="rId20"/>
    <p:sldId id="265" r:id="rId21"/>
    <p:sldId id="281" r:id="rId22"/>
    <p:sldId id="280" r:id="rId23"/>
    <p:sldId id="260" r:id="rId24"/>
    <p:sldId id="261" r:id="rId25"/>
    <p:sldId id="282" r:id="rId26"/>
    <p:sldId id="285" r:id="rId27"/>
    <p:sldId id="289" r:id="rId28"/>
    <p:sldId id="299" r:id="rId29"/>
    <p:sldId id="262" r:id="rId30"/>
    <p:sldId id="264" r:id="rId31"/>
    <p:sldId id="278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2902" autoAdjust="0"/>
  </p:normalViewPr>
  <p:slideViewPr>
    <p:cSldViewPr>
      <p:cViewPr varScale="1">
        <p:scale>
          <a:sx n="72" d="100"/>
          <a:sy n="72" d="100"/>
        </p:scale>
        <p:origin x="528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97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8F440F-2AF6-4745-9A25-88571147277B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F910A1-C614-4AE8-BCE4-A8D03B340C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997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664D33F-98F3-4772-B4B2-75B8C48EFBCA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0CA5D16-78E4-482A-BF81-B0D39200269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3324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D33F-98F3-4772-B4B2-75B8C48EFBCA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A5D16-78E4-482A-BF81-B0D392002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722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D33F-98F3-4772-B4B2-75B8C48EFBCA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A5D16-78E4-482A-BF81-B0D392002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104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D33F-98F3-4772-B4B2-75B8C48EFBCA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A5D16-78E4-482A-BF81-B0D392002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28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D33F-98F3-4772-B4B2-75B8C48EFBCA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A5D16-78E4-482A-BF81-B0D39200269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4723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D33F-98F3-4772-B4B2-75B8C48EFBCA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A5D16-78E4-482A-BF81-B0D392002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774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D33F-98F3-4772-B4B2-75B8C48EFBCA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A5D16-78E4-482A-BF81-B0D392002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474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D33F-98F3-4772-B4B2-75B8C48EFBCA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A5D16-78E4-482A-BF81-B0D392002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468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D33F-98F3-4772-B4B2-75B8C48EFBCA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A5D16-78E4-482A-BF81-B0D392002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071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D33F-98F3-4772-B4B2-75B8C48EFBCA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A5D16-78E4-482A-BF81-B0D392002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042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4D33F-98F3-4772-B4B2-75B8C48EFBCA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A5D16-78E4-482A-BF81-B0D392002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704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A664D33F-98F3-4772-B4B2-75B8C48EFBCA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D0CA5D16-78E4-482A-BF81-B0D392002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478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Lena\AppData\Local\Temp\Rar$DIa7352.36614\&#208;&#159;&#209;&#128;&#208;&#184;&#208;&#186;&#208;&#176;&#208;&#183;%20&#208;&#156;&#208;&#151;%20&#208;&#160;&#208;&#164;%20&#208;&#190;&#209;&#130;%2021.04.2020%20&#208;&#179;.%20352%20&#208;&#164;&#208;&#161;%20&#208;&#191;&#208;&#190;%20&#209;&#133;&#209;&#128;&#208;&#176;&#208;&#189;&#208;&#181;&#208;&#189;&#208;&#184;&#209;&#142;%20&#208;&#147;&#208;&#164;14.docx#sub_10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620688"/>
            <a:ext cx="8786874" cy="1785926"/>
          </a:xfrm>
        </p:spPr>
        <p:txBody>
          <a:bodyPr>
            <a:noAutofit/>
          </a:bodyPr>
          <a:lstStyle/>
          <a:p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получения, хранение лекарственных средств в МО </a:t>
            </a:r>
            <a:endParaRPr lang="ru-RU" sz="4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84046" y="50385"/>
            <a:ext cx="6429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 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8424936" cy="627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223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8028384" cy="58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179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6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820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712968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058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20120"/>
            <a:ext cx="7406640" cy="616592"/>
          </a:xfrm>
          <a:solidFill>
            <a:schemeClr val="bg1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холодильнике хранятся: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admin\Desktop\Сабина\презентация\4315c00cd5a386bce930419cf9b4690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52736"/>
            <a:ext cx="1656184" cy="1987421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574878" y="1500174"/>
            <a:ext cx="4569122" cy="4786346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omic Sans MS" pitchFamily="66" charset="0"/>
              <a:ea typeface="+mj-ea"/>
              <a:cs typeface="Miriam Fixed" pitchFamily="49" charset="-79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123728" y="970856"/>
            <a:ext cx="6696744" cy="4401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/>
            <a:tailEnd/>
          </a:ln>
          <a:effectLst>
            <a:outerShdw blurRad="50800" dist="25000" dir="5400000" rotWithShape="0">
              <a:srgbClr val="000000">
                <a:alpha val="40000"/>
              </a:srgbClr>
            </a:outerShdw>
            <a:softEdge rad="6350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холодильнике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определенной температуре (от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+2 до +10 °С) хранятся вакцины, сыворотки, инсулин, белковые препараты.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	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Скоропортящиеся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лекарственные средства (настои, отвары, микстуры), а также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мази размещают тоже в холодильнике, предназначенном для хранения лекарственных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препаратов.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	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На разных полках холодильника температура колеблется от +2 (на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верхней) до + 10 ° С (на нижней). Препарат может стать непригодным, если его поместить не на ту полку холодильника. Температура, при которой должен храниться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лекарственный препарат, указана на упаковке. Срок хранения настоев и микстур в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холодильнике — не более 3 дней.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5689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Признаками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непригодности</a:t>
            </a:r>
            <a:r>
              <a:rPr lang="ru-RU" sz="20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таких лекарственных средств </a:t>
            </a:r>
            <a:r>
              <a:rPr lang="ru-RU" sz="20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являются: </a:t>
            </a:r>
          </a:p>
          <a:p>
            <a:pPr marL="457200" lvl="0" indent="-4572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помутнение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457200" lvl="0" indent="-4572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изменение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цвета,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457200" lvl="0" indent="-45720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появление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неприятного запаха .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Настойки</a:t>
            </a:r>
            <a:r>
              <a:rPr lang="ru-RU" sz="20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растворы, экстракты,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приготовленные на спирту</a:t>
            </a:r>
            <a:r>
              <a:rPr lang="ru-RU" sz="2000" i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со временем становятся более концентрированными вследствие испарения спирта, поэтому эти лекарственные формы следует хранить во флаконах с плотно притертыми пробками или хорошо завинчивающимися крышками.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1341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12845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правила применения ЛС</a:t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лекарственной безопасности пациента медсестра при применении ЛС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должна: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Идентифицировать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пациента (уточнить ФИО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листе назначений уточнить назначенный препарат (название, дозировку, способ применения, кратность применения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\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Узнать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пациента наличие непереносимости к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ЛС;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упаковке с ЛС посмотреть название, дозировку, срок годности, целостность упаковки, оценить физические свойства (цвет, прозрачность, наличие осадка и т.д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применить назначенный препарат.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559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86409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Раздавать ЛС только у постели пациента и из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упаковки;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 startAt="6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принять ЛС в присутствии медсестры (за исключением средств, применяемых во время еды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 startAt="6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ЛС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давать до еды за 15-30 минут, так как при взаимодействии их с пищей замедляется их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всасывание;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 startAt="6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Препараты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раздражающие оболочку ЖКТ, применять после еды через 15-30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 startAt="6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Ферментативные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препараты, улучшающие процессы пищеварения, давать пациенту во время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еды;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 startAt="6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Препараты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назначенные «натощак» должны быть приняты за 20-60 минут до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завтрака;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 startAt="6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Снотворные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 30 минут до сна.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898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7693"/>
            <a:ext cx="871296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При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любом способе введения лекарственных средств персонал обязан информировать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пациента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(ФЗ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323, ст.20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точном названии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препарата;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приема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ЛС;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появления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эффекта;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и как долго применять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ЛС;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значение пропуск приема ЛС и как поступать в этом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распознать побочные действия, в том числе влияющие на профессиональную и бытовую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любом взаимодействии ЛС с пищей, алкоголем и другими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ЛС;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запивать тот или иной препарат и в каком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препарат (сидя, лежа и т.д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различные формы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ЛС;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пациента принимать различные формы ЛС (</a:t>
            </a:r>
            <a:r>
              <a:rPr lang="ru-RU" sz="2400" dirty="0" err="1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lingua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400" dirty="0" err="1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pеr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400" dirty="0" err="1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rectum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приеме препарата до, после или во время принятия пищи.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760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7"/>
            <a:ext cx="84969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Open Sans"/>
              </a:rPr>
              <a:t>Пpавила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Open Sans"/>
              </a:rPr>
              <a:t> раздачи ЛС:</a:t>
            </a:r>
          </a:p>
          <a:p>
            <a:endParaRPr lang="ru-RU" sz="2400" dirty="0"/>
          </a:p>
          <a:p>
            <a:pPr marL="342900" indent="-3429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Настои, отвары, микстуры назначаются ложками или градуированными мензурками.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Спиртовые настои, экстракты, капли и некоторые растворы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(1% атропина сульфат) назначаются в каплях.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NB!!!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ЛС отдельная пипетка!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приеме таблеток пациент помещает их на корень языка и запивает достаточным количеством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воды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Драже, капсулы, пилюли принимаются в неизменном виде.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Порошок высыпают на корень языка и дают запить, или растворяют в воде и пьют.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ЛС дано пациенту ошибочно или превышена его разовая доза, следует немедленно сообщить врачу!</a:t>
            </a:r>
          </a:p>
        </p:txBody>
      </p:sp>
    </p:spTree>
    <p:extLst>
      <p:ext uri="{BB962C8B-B14F-4D97-AF65-F5344CB8AC3E}">
        <p14:creationId xmlns:p14="http://schemas.microsoft.com/office/powerpoint/2010/main" val="894994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14290"/>
            <a:ext cx="7719274" cy="17859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Рецепты на лекарственные средства выписываются  на специальных бланках.</a:t>
            </a:r>
            <a:r>
              <a:rPr lang="ru-RU" sz="27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7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три формы  рецептурных бланков: 	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/>
            </a:r>
            <a:br>
              <a:rPr lang="ru-RU" sz="2800" b="1" dirty="0" smtClean="0">
                <a:solidFill>
                  <a:schemeClr val="tx1"/>
                </a:solidFill>
              </a:rPr>
            </a:br>
            <a:endParaRPr lang="ru-RU" sz="32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5572132" y="1357298"/>
            <a:ext cx="33575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31115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16015" y="1357298"/>
            <a:ext cx="4234115" cy="5189113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107-1/ у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эрготамина </a:t>
            </a:r>
            <a:r>
              <a:rPr lang="ru-RU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гидротартрат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эфедрина гидрохлорид, </a:t>
            </a:r>
            <a:r>
              <a:rPr lang="ru-RU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псевдоэфедринагидрохлорид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декстрометорфана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гидробромид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фенобарбитал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хлордиазепоксид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препаратов групп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ядовитых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сильнодействующих, не входящих в специальные ограничивающие списки (подлежащих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 количественному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учету (ПКУ)).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одном рецептурном бланке выписываются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3-х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лекарственных средств. Заверяется такой рецепт подписью и личной печатью врача.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 действителен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2-х месяцев со дня выписки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User\Desktop\1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41964"/>
            <a:ext cx="4326085" cy="516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024" y="260648"/>
            <a:ext cx="8171464" cy="83671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приема лекарственных средств в медицинских организациях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097360"/>
            <a:ext cx="9036496" cy="576064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Font typeface="Wingdings" pitchFamily="2" charset="2"/>
              <a:buChar char="q"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редства с пометкой «до еды» пациент принимает за 15 мин до приема пищи;</a:t>
            </a:r>
          </a:p>
          <a:p>
            <a:pPr>
              <a:lnSpc>
                <a:spcPct val="100000"/>
              </a:lnSpc>
              <a:buFont typeface="Wingdings" pitchFamily="2" charset="2"/>
              <a:buChar char="q"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пометкой «после еды» — через 15 мин после него;</a:t>
            </a:r>
          </a:p>
          <a:p>
            <a:pPr>
              <a:lnSpc>
                <a:spcPct val="100000"/>
              </a:lnSpc>
              <a:buFont typeface="Wingdings" pitchFamily="2" charset="2"/>
              <a:buChar char="q"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средства, предназначенные для приема «натощак» (противоглистные, слабительные и др.), пациент принимает утром за 20—60 мин до завтрака; </a:t>
            </a:r>
          </a:p>
          <a:p>
            <a:pPr>
              <a:lnSpc>
                <a:spcPct val="100000"/>
              </a:lnSpc>
              <a:buFont typeface="Wingdings" pitchFamily="2" charset="2"/>
              <a:buChar char="q"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нотворные пациентом принимает за 30 мин до сна (если одновременно назначено обезболивающее, его дают за 15—20 мин до снотворного средства);</a:t>
            </a:r>
          </a:p>
          <a:p>
            <a:pPr>
              <a:lnSpc>
                <a:spcPct val="100000"/>
              </a:lnSpc>
              <a:buFont typeface="Wingdings" pitchFamily="2" charset="2"/>
              <a:buChar char="q"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аблетки, драже, капсулы, пилюли пациент помещает на корень языка и запивает небольшим количеством (не менее 50 мл) воды (в некоторых случаях — киселем или молоком);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5"/>
            <a:ext cx="8280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пациент не может проглотить таблетку целиком, можно предложить ему предварительно разжевать ее (если это разрешено в аннотации к лекарственному средству);</a:t>
            </a:r>
          </a:p>
          <a:p>
            <a:pPr algn="just">
              <a:lnSpc>
                <a:spcPct val="100000"/>
              </a:lnSpc>
              <a:buFont typeface="Wingdings" pitchFamily="2" charset="2"/>
              <a:buChar char="q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драже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капсулы, пилюли принимают в неизмененном виде;</a:t>
            </a:r>
          </a:p>
          <a:p>
            <a:pPr>
              <a:lnSpc>
                <a:spcPct val="100000"/>
              </a:lnSpc>
              <a:buFont typeface="Wingdings" pitchFamily="2" charset="2"/>
              <a:buChar char="q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порошок высыпают пациенту на корень языка, дают запить водой или предварительно разводят в воде (если это разрешено в аннотации);</a:t>
            </a:r>
          </a:p>
          <a:p>
            <a:pPr>
              <a:lnSpc>
                <a:spcPct val="100000"/>
              </a:lnSpc>
              <a:buFont typeface="Wingdings" pitchFamily="2" charset="2"/>
              <a:buChar char="q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настои, растворы, микстуры, отвары чаще всего назначают по столовой ложке (15 мл);</a:t>
            </a:r>
          </a:p>
          <a:p>
            <a:pPr>
              <a:lnSpc>
                <a:spcPct val="100000"/>
              </a:lnSpc>
              <a:buFont typeface="Wingdings" pitchFamily="2" charset="2"/>
              <a:buChar char="q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спиртовые настойки, экстракты и некоторые растворы (например 0,1-процентный раствор атропина сульфата) назначают в каплях.</a:t>
            </a:r>
          </a:p>
        </p:txBody>
      </p:sp>
    </p:spTree>
    <p:extLst>
      <p:ext uri="{BB962C8B-B14F-4D97-AF65-F5344CB8AC3E}">
        <p14:creationId xmlns:p14="http://schemas.microsoft.com/office/powerpoint/2010/main" val="38362660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7498080" cy="504056"/>
          </a:xfr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Раздача лекарственных средств в отделении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620688"/>
            <a:ext cx="8434184" cy="612068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своевременное обеспечение пациентов лекарственными средствами.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ПРИГОТОВЬТЕ: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Передвижной столик.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Графин с кипяченой водой комнатной температуры.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Мензурки (по кол-ву пациентов).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Лоток для использованных мензурок.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Минеральную воду.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Стаканы (по кол-ву пациентов).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Лекарственные средства в упаковках.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Мази.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Стеклянные палочки.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Мелко порубленные кусочки сахара.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Дальнейший набор зависит от заболеваний пациентов.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 ДЕЙСТВИЙ: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Медсестра раздает лекарственные средства непосредственно из упаковки в рот пациенту и дает запить их водой (0,5 стакана).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Лекарственные средства раздаются не менее, чем три раза в день.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Медсестра обязана объяснить пациенту свойства препарата и ответить на его вопросы.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Если лекарственное средство применяется во время еды или на ночь, медсестра обязана именно в это время принести его и дать выпить пациенту.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Медсестра обязана следить за тем, чтобы пациент не накапливал таблетки и родственники не приносили ему их из дома.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У пациента могут находиться препараты, снимающие боли в сердце (валидол, нитроглицерин,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нитромазь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валокордин и др.).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28670"/>
            <a:ext cx="8531272" cy="16430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хранения и распределения лекарственных средств в отделение списка А и Б.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ff962c65118d[1]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4725144"/>
            <a:ext cx="1280545" cy="15781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0"/>
            <a:ext cx="6233896" cy="6597352"/>
          </a:xfrm>
          <a:solidFill>
            <a:schemeClr val="accent1">
              <a:lumMod val="40000"/>
              <a:lumOff val="60000"/>
            </a:schemeClr>
          </a:solidFill>
          <a:ln>
            <a:solidFill>
              <a:srgbClr val="00B05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63500" dist="25400" dir="5400000" rotWithShape="0">
              <a:srgbClr val="000000">
                <a:alpha val="43137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Хранение наркотических средств и психотропных веществ осуществляется юридическими лицами, имеющими лицензию на деятельность, связанную с оборотом наркотических средств и с правом их хранения. Хранение наркотических средств и психотропных веществ осуществляется в изолированных помещениях, специально оборудованных инженерными и техническими средствами охраны, и в местах </a:t>
            </a:r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временного хранения. </a:t>
            </a:r>
            <a:b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В соответствии с Приказом </a:t>
            </a:r>
            <a:r>
              <a:rPr lang="ru-RU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Минздравсоцразвития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РФ от 23.08.2010 N </a:t>
            </a:r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706н "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Правил хранения лекарственных </a:t>
            </a:r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средств« руководители медицинских организаций должны нести персональную ответственность за учет, сохранность, отпуск, назначение и использование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наркотических средств и психотропных веществ и специальных рецептурных бланков.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5" name="Picture 3" descr="C:\Users\admin\Desktop\Сабина\презентация\13427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140969"/>
            <a:ext cx="2232248" cy="183503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18436" name="Picture 4" descr="C:\Users\admin\Desktop\Сабина\презентация\g_im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76672"/>
            <a:ext cx="2176662" cy="15841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51520" y="442554"/>
            <a:ext cx="8640960" cy="518469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98394" rIns="0" bIns="98394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Приказ Министерства здравоохранения РФ от 21 апреля 2020 г. N 352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/>
            </a:r>
            <a:b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</a:b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Roboto"/>
            </a:endParaRPr>
          </a:p>
          <a:p>
            <a:pPr lvl="0"/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"Об утверждении общей фармакопейной статьи и внесении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изменения</a:t>
            </a:r>
            <a:r>
              <a:rPr lang="ru-RU" altLang="ru-RU" b="1" dirty="0" err="1">
                <a:solidFill>
                  <a:srgbClr val="000000"/>
                </a:solidFill>
                <a:latin typeface="Roboto"/>
              </a:rPr>
              <a:t>в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 приложение N 1 к приказу Министерства здравоохранения Российской Федерации от 31 октября 2018 г. N 749 "Об утверждении общих фармакопейных статей и фармакопейных статей и признании утратившими силу некоторых приказов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Минздравмедпрома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 России,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Минздравсоцразвития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 России и Минздрава России"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        В соответствии со статьей 7 Федерального закона от 12 апреля 2010 г. N 61-ФЗ "Об обращении лекарственных средств" (Собрание законодательства Российской Федерации, 2010, N 16, ст. 1815; 2014, N 52, ст. 7540) приказываю: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        1. Утвердить общую фармакопейную статью ОФС.1.1.0010.18 "Хранение лекарственных средств" и ввести ее в действие с 1 июня 2020 года.</a:t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</a:b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Вступает в силу с 1 июня 2020 г.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       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645922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5689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rgbClr val="000000"/>
                </a:solidFill>
                <a:latin typeface="Roboto"/>
              </a:rPr>
              <a:t>2. Пункт 10 приложения N 1 к приказу Министерства здравоохранения Российской Федерации от 31 октября 2018 г. N 749 "Об утверждении общих фармакопейных статей и фармакопейных статей и признании утратившими силу некоторых приказов </a:t>
            </a:r>
            <a:r>
              <a:rPr lang="ru-RU" altLang="ru-RU" dirty="0" err="1">
                <a:solidFill>
                  <a:srgbClr val="000000"/>
                </a:solidFill>
                <a:latin typeface="Roboto"/>
              </a:rPr>
              <a:t>Минздравмедпрома</a:t>
            </a:r>
            <a:r>
              <a:rPr lang="ru-RU" altLang="ru-RU" dirty="0">
                <a:solidFill>
                  <a:srgbClr val="000000"/>
                </a:solidFill>
                <a:latin typeface="Roboto"/>
              </a:rPr>
              <a:t> России, </a:t>
            </a:r>
            <a:r>
              <a:rPr lang="ru-RU" altLang="ru-RU" dirty="0" err="1">
                <a:solidFill>
                  <a:srgbClr val="000000"/>
                </a:solidFill>
                <a:latin typeface="Roboto"/>
              </a:rPr>
              <a:t>Минздравсоцразвития</a:t>
            </a:r>
            <a:r>
              <a:rPr lang="ru-RU" altLang="ru-RU" dirty="0">
                <a:solidFill>
                  <a:srgbClr val="000000"/>
                </a:solidFill>
                <a:latin typeface="Roboto"/>
              </a:rPr>
              <a:t> России и Минздрава России"</a:t>
            </a:r>
            <a:r>
              <a:rPr lang="ru-RU" altLang="ru-RU" u="sng" dirty="0">
                <a:solidFill>
                  <a:srgbClr val="AD1917"/>
                </a:solidFill>
                <a:latin typeface="Roboto"/>
                <a:hlinkClick r:id="rId2"/>
              </a:rPr>
              <a:t>*</a:t>
            </a:r>
            <a:r>
              <a:rPr lang="ru-RU" altLang="ru-RU" dirty="0">
                <a:solidFill>
                  <a:srgbClr val="000000"/>
                </a:solidFill>
                <a:latin typeface="Roboto"/>
              </a:rPr>
              <a:t> изложить в следующей редакции:</a:t>
            </a:r>
            <a:endParaRPr lang="ru-RU" altLang="ru-RU" sz="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540034"/>
              </p:ext>
            </p:extLst>
          </p:nvPr>
        </p:nvGraphicFramePr>
        <p:xfrm>
          <a:off x="323528" y="1772816"/>
          <a:ext cx="8280921" cy="4104456"/>
        </p:xfrm>
        <a:graphic>
          <a:graphicData uri="http://schemas.openxmlformats.org/drawingml/2006/table">
            <a:tbl>
              <a:tblPr/>
              <a:tblGrid>
                <a:gridCol w="576064">
                  <a:extLst>
                    <a:ext uri="{9D8B030D-6E8A-4147-A177-3AD203B41FA5}">
                      <a16:colId xmlns:a16="http://schemas.microsoft.com/office/drawing/2014/main" val="1565632114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3476854586"/>
                    </a:ext>
                  </a:extLst>
                </a:gridCol>
                <a:gridCol w="2898018">
                  <a:extLst>
                    <a:ext uri="{9D8B030D-6E8A-4147-A177-3AD203B41FA5}">
                      <a16:colId xmlns:a16="http://schemas.microsoft.com/office/drawing/2014/main" val="3917325544"/>
                    </a:ext>
                  </a:extLst>
                </a:gridCol>
                <a:gridCol w="3438687">
                  <a:extLst>
                    <a:ext uri="{9D8B030D-6E8A-4147-A177-3AD203B41FA5}">
                      <a16:colId xmlns:a16="http://schemas.microsoft.com/office/drawing/2014/main" val="2077250492"/>
                    </a:ext>
                  </a:extLst>
                </a:gridCol>
              </a:tblGrid>
              <a:tr h="410445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effectLst/>
                        </a:rPr>
                        <a:t>10.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Хранение лекарственных средств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ОФС.1.1.0010.18, утвержденная и введенная в действие приказом Министерства здравоохранения Российской Федерации от "__" апреля 2020 г. N____ "Об утверждении общей фармакопейной статьи и внесении изменения в приложение N 1 к приказу Министерства здравоохранения Российской Федерации от 31 октября 2018 г. N 749 "Об утверждении общих фармакопейных статей и фармакопейных статей и признании утратившими силу некоторых приказов </a:t>
                      </a:r>
                      <a:r>
                        <a:rPr lang="ru-RU" sz="1400" dirty="0" err="1">
                          <a:effectLst/>
                        </a:rPr>
                        <a:t>Минздравмедпрома</a:t>
                      </a:r>
                      <a:r>
                        <a:rPr lang="ru-RU" sz="1400" dirty="0">
                          <a:effectLst/>
                        </a:rPr>
                        <a:t> России, </a:t>
                      </a:r>
                      <a:r>
                        <a:rPr lang="ru-RU" sz="1400" dirty="0" err="1">
                          <a:effectLst/>
                        </a:rPr>
                        <a:t>Минздравсоцразвития</a:t>
                      </a:r>
                      <a:r>
                        <a:rPr lang="ru-RU" sz="1400" dirty="0">
                          <a:effectLst/>
                        </a:rPr>
                        <a:t> России и Минздрава России"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Взамен ОФС.1.1.0010.18, утвержденной и введенной в действие приказом Министерства здравоохранения Российской Федерации от 31 октября 2018 г. N 749 "Об утверждении общих фармакопейных статей и фармакопейных статей и признании утратившими силу некоторых приказов </a:t>
                      </a:r>
                      <a:r>
                        <a:rPr lang="ru-RU" sz="1400" dirty="0" err="1">
                          <a:effectLst/>
                        </a:rPr>
                        <a:t>Минздравмедпрома</a:t>
                      </a:r>
                      <a:r>
                        <a:rPr lang="ru-RU" sz="1400" dirty="0">
                          <a:effectLst/>
                        </a:rPr>
                        <a:t> России, </a:t>
                      </a:r>
                      <a:r>
                        <a:rPr lang="ru-RU" sz="1400" dirty="0" err="1">
                          <a:effectLst/>
                        </a:rPr>
                        <a:t>Минздравсоцразвития</a:t>
                      </a:r>
                      <a:r>
                        <a:rPr lang="ru-RU" sz="1400" dirty="0">
                          <a:effectLst/>
                        </a:rPr>
                        <a:t> России и Минздрава России"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797515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11560" y="5805264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rgbClr val="000000"/>
                </a:solidFill>
                <a:latin typeface="Roboto"/>
              </a:rPr>
              <a:t>3. Пункт 2 настоящего приказа вступает в силу с 1 июня 2020 года.</a:t>
            </a:r>
            <a:r>
              <a:rPr lang="ru-RU" altLang="ru-RU" sz="800" dirty="0"/>
              <a:t> 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1273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3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Lato-Regular"/>
              </a:rPr>
              <a:t>	</a:t>
            </a:r>
            <a:r>
              <a:rPr lang="ru-RU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хранении лекарственных средств соблюдаются правила размещения их по группам: </a:t>
            </a:r>
            <a:endParaRPr lang="ru-RU" dirty="0" smtClean="0">
              <a:solidFill>
                <a:srgbClr val="3333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А (ядовитые и наркотические), </a:t>
            </a:r>
            <a:endParaRPr lang="ru-RU" dirty="0" smtClean="0">
              <a:solidFill>
                <a:srgbClr val="3333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Б (сильнодействующие) — находятся в сейфе, под замком. </a:t>
            </a:r>
            <a:r>
              <a:rPr lang="ru-RU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Допускается </a:t>
            </a:r>
            <a:r>
              <a:rPr lang="ru-RU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хранить лекарственные средства списка А (наркотические анальгетики, атропин и др.) и списка Б ( </a:t>
            </a:r>
            <a:r>
              <a:rPr lang="ru-RU" dirty="0" err="1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аминазин</a:t>
            </a:r>
            <a:r>
              <a:rPr lang="ru-RU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 др.) в одном сейфе, но в разных, раздельно запирающихся отделениях. </a:t>
            </a:r>
            <a:endParaRPr lang="ru-RU" dirty="0" smtClean="0">
              <a:solidFill>
                <a:srgbClr val="3333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сейфе хранят также  остродефицитные и дорогостоящие средства.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996952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Lato-Regular"/>
              </a:rPr>
              <a:t>	</a:t>
            </a:r>
            <a:r>
              <a:rPr lang="ru-RU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сейфе, где хранятся ядовитые лекарственные средства, с наружной стороны должна быть надпись « </a:t>
            </a:r>
            <a:r>
              <a:rPr lang="ru-RU" dirty="0" err="1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Venena</a:t>
            </a:r>
            <a:r>
              <a:rPr lang="ru-RU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» (А), а на внутренней стороне дверцы сейфа этого отделения — перечень лекарственных средств с указанием максимальных разовых и суточных доз. </a:t>
            </a:r>
            <a:endParaRPr lang="ru-RU" dirty="0" smtClean="0">
              <a:solidFill>
                <a:srgbClr val="3333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Сейф </a:t>
            </a:r>
            <a:r>
              <a:rPr lang="ru-RU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сильнодействующими лекарственными средствами помечается надписью « </a:t>
            </a:r>
            <a:r>
              <a:rPr lang="ru-RU" dirty="0" err="1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Heroica</a:t>
            </a:r>
            <a:r>
              <a:rPr lang="ru-RU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» (Б) </a:t>
            </a:r>
            <a:endParaRPr lang="ru-RU" dirty="0" smtClean="0">
              <a:solidFill>
                <a:srgbClr val="3333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Ключи </a:t>
            </a:r>
            <a:r>
              <a:rPr lang="ru-RU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сейфа хранятся только у лиц, назначенных приказом по ЛПУ, ответственных за хранение и выдачу лекарственных средств группы «А».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:\Users\admin\Desktop\image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5305276"/>
            <a:ext cx="1991459" cy="13681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0085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42493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Ключи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сейфа хранятся только у лиц, ответственных за хранение и расход наркотических средств, назначенных приказом по лечебно-профилактическому учреждению и имеющих допуск для работы с наркотическими средствами.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ключей от сейфа регистрируется в специальном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журнале.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наркотических средств по письменному назначению врача проводит процедурная или палатная медицинская сестра в присутствии врача.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 болезни и листе назначений обязательно отмечают дату и время инъекции, ставят подписи врач и медсестра, делавшая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инъекцию.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правил хранения и применения ядовитых, наркотических и сильнодействующих лекарственных средств медицинский персонал несёт административную и уголовную ответственность.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0862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285728"/>
            <a:ext cx="6230496" cy="6239616"/>
          </a:xfrm>
        </p:spPr>
        <p:txBody>
          <a:bodyPr>
            <a:normAutofit/>
          </a:bodyPr>
          <a:lstStyle/>
          <a:p>
            <a:pPr lvl="0" algn="just">
              <a:lnSpc>
                <a:spcPct val="10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Наркотические средства, сильнодействующие и ядовитые вещества должны храниться в прикрепленном к полу или стене закрытом и опечатанном сейфе в специально отведенном помещении. </a:t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На внутренней стороне дверки сейфа должен находиться перечень наркотических средств и психотропных веществ с указанием высших разовых и суточных доз. </a:t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Наркотические средства и психотропные вещества для парентерального, внутреннего и наружного применения должны храниться раздельно. </a:t>
            </a:r>
            <a:b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Запасы наркотических средств и психотропных веществ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отделениях определяются руководителем лечебно-профилактического учреждения и </a:t>
            </a:r>
            <a:r>
              <a:rPr lang="ru-RU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должны превышать 3-х дневной потребности в них,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 в аптеках лечебно-профилактических учреждений - месячной потребности.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C:\Users\admin\Desktop\Сабина\презентация\4e85b7c2b7a6a_x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752" y="4077072"/>
            <a:ext cx="2155487" cy="1584176"/>
          </a:xfrm>
          <a:prstGeom prst="rect">
            <a:avLst/>
          </a:prstGeom>
          <a:noFill/>
        </p:spPr>
      </p:pic>
      <p:pic>
        <p:nvPicPr>
          <p:cNvPr id="1026" name="Picture 2" descr="C:\Users\admin\Desktop\Сабина\обрез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85323"/>
            <a:ext cx="2304256" cy="273914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369332"/>
            <a:ext cx="4429156" cy="634581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57200" indent="-457200"/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  </a:t>
            </a:r>
            <a:r>
              <a:rPr lang="ru-RU" sz="22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№ 148-1/ у – 88</a:t>
            </a:r>
            <a:r>
              <a:rPr lang="ru-RU" sz="22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 на этом бланке выписываются  психотропные вещества списка 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Перечня наркотических лекарственных средств; иные лекарственные средства, подлежащие ПКУ; анаболические стероиды. На одном бланке разрешается выписывать только одно наименование лекарственного средства. Заверяется такой рецепт дополнительно к подписи и личной печати врача,  печатью медицинской</a:t>
            </a:r>
            <a:r>
              <a:rPr lang="ru-RU" sz="2200" baseline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организации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«Для рецептов». Рецепт действителен в течение 10 дней.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728" y="0"/>
            <a:ext cx="700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	</a:t>
            </a:r>
            <a:endParaRPr lang="ru-RU" dirty="0"/>
          </a:p>
        </p:txBody>
      </p:sp>
      <p:pic>
        <p:nvPicPr>
          <p:cNvPr id="2050" name="Picture 2" descr="C:\Users\User\Desktop\бланк 1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9332"/>
            <a:ext cx="4427984" cy="655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484784"/>
            <a:ext cx="8535322" cy="4896544"/>
          </a:xfrm>
        </p:spPr>
        <p:txBody>
          <a:bodyPr>
            <a:normAutofit fontScale="90000"/>
          </a:bodyPr>
          <a:lstStyle/>
          <a:p>
            <a:pPr lvl="0" algn="just">
              <a:lnSpc>
                <a:spcPct val="150000"/>
              </a:lnSpc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сестра, использованные ампулы из-под наркотических средств и психотропных веществ, </a:t>
            </a:r>
            <a:r>
              <a:rPr lang="ru-RU" sz="2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обязаны сдавать в этот же день,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исключением выходных и праздничных дней, заместителю руководителя по лечебной части, а в учреждениях, где он отсутствует, - руководителю лечебно-профилактического учреждения. Уничтожение использованных ампул производить не реже одного раза в 10 дней комиссией под председательством руководителя, с оформлением соответствующего акта по установленной форме.</a:t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1043608" y="332656"/>
            <a:ext cx="721523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Утилизация</a:t>
            </a:r>
            <a:r>
              <a:rPr kumimoji="0" lang="ru-RU" sz="4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ампул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428604"/>
            <a:ext cx="7926708" cy="1214446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C00000"/>
                </a:solidFill>
                <a:latin typeface="Segoe Script" pitchFamily="34" charset="0"/>
              </a:rPr>
              <a:t>Nota bene</a:t>
            </a:r>
            <a:r>
              <a:rPr lang="ru-RU" sz="4800" dirty="0" smtClean="0">
                <a:solidFill>
                  <a:srgbClr val="C00000"/>
                </a:solidFill>
                <a:latin typeface="Segoe Script" pitchFamily="34" charset="0"/>
              </a:rPr>
              <a:t>!!!</a:t>
            </a:r>
            <a:endParaRPr lang="ru-RU" sz="4800" dirty="0">
              <a:solidFill>
                <a:srgbClr val="C00000"/>
              </a:solidFill>
              <a:latin typeface="Segoe Script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15816" y="1357298"/>
            <a:ext cx="6017872" cy="415993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Сестринский персонал не имеет права: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менять форму лекарственных средств и их упаковку;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одинаковые лекарственные средства из разных упаковок объединять в одну;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заменять и исправлять надписи на этикетке с лекарственным средством;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хранить лекарственные средства без этикеток.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C:\Users\admin\Desktop\Сабина\презентация\pillen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37825"/>
            <a:ext cx="2520280" cy="29007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51720" y="43781"/>
            <a:ext cx="5000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Обратите внимание </a:t>
            </a:r>
            <a:endParaRPr lang="ru-RU" sz="32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8144" y="116632"/>
            <a:ext cx="3065544" cy="6624736"/>
          </a:xfrm>
        </p:spPr>
        <p:txBody>
          <a:bodyPr>
            <a:noAutofit/>
          </a:bodyPr>
          <a:lstStyle/>
          <a:p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 </a:t>
            </a:r>
            <a:r>
              <a:rPr lang="ru-RU" sz="13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№ 107/у-НП</a:t>
            </a:r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Наркотические лекарственные средства и психотропные вещества списка  </a:t>
            </a:r>
            <a:r>
              <a:rPr lang="en-US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установленные Правительством РФ, должны выписываться амбулаторным больным </a:t>
            </a:r>
            <a:r>
              <a:rPr lang="ru-RU" sz="13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специализированных рецептурных бланках </a:t>
            </a:r>
            <a:r>
              <a:rPr lang="ru-RU" sz="13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розового</a:t>
            </a:r>
            <a:r>
              <a:rPr lang="ru-RU" sz="13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цвета с водяными знаками</a:t>
            </a:r>
            <a:r>
              <a:rPr lang="ru-RU" sz="13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 имеет серийный номер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одном рецептурном бланке разрешается выписывать только </a:t>
            </a:r>
            <a:r>
              <a:rPr lang="ru-RU" sz="1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 наименование лекарственного средства</a:t>
            </a: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Рецепт действителен в течение 5 дней со дня выписки.</a:t>
            </a:r>
            <a:b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Рецепт  должен быть написан рукой врача, подписавшего его,  и заверен его личной печатью. Кроме того, рецепт подписывается главным врачом лечебного учреждения или его заместителем, или заведующим отделением, которые несут ответственность за назначение наркотических лекарственных средств, заверяется круглой печатью лечебно-профилактического учреждения.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Хранение бланков на наркотические средства должно осуществляться только в сейфе, ключ от которого должен находиться у руководителей медицинской организации . Запас этих бланков не должен превышать месячной потребности.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C:\Users\User\Desktop\107уНП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6632"/>
            <a:ext cx="4539039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924944"/>
            <a:ext cx="85689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Lato-Regular"/>
              </a:rPr>
              <a:t>	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требованиях на получение из аптеки ядовитых, наркотических, остродефицитных лекарственных средств указывают номера историй болезни, фамилии, имена, отчества пациентов. </a:t>
            </a:r>
            <a:endParaRPr lang="ru-RU" sz="20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При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получении лекарственных средств из аптеки старшая медицинская сестра проверяет их соответствие прописи в требованиях: </a:t>
            </a:r>
            <a:endParaRPr lang="ru-RU" sz="20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препарата, дозировку, </a:t>
            </a:r>
            <a:endParaRPr lang="ru-RU" sz="20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годности, - дату изготовления, </a:t>
            </a:r>
            <a:endParaRPr lang="ru-RU" sz="20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серию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препарата, </a:t>
            </a:r>
            <a:endParaRPr lang="ru-RU" sz="20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оригинальной заводской или аптечной упаковке.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332656"/>
            <a:ext cx="86409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Open Sans"/>
              </a:rPr>
              <a:t>                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хранения лекарственных средств в отделении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	</a:t>
            </a:r>
            <a:r>
              <a:rPr lang="ru-RU" sz="20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</a:t>
            </a:r>
            <a:r>
              <a:rPr lang="ru-RU" sz="20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хранение и расход лекарственных средств и изделий медицинского назначения, а также за порядок на местах хранения, соблюдение правил выдачи и назначения лекарственных средств несет заведующий отделением (кабинетом).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Непосредственным </a:t>
            </a:r>
            <a:r>
              <a:rPr lang="ru-RU" sz="20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исполнителем организации хранения и расхода лекарственных средств и изделий медицинского назначения является старшая медицинская сестра.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493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332657"/>
            <a:ext cx="84969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Помещение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хранения основных запасов лекарственных средств (ЛС) и изделий медицинского назначения у старшей медицинской сестры подразделения ЛПУ должно отвечать: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техническим;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санитарным;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противопожарным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другим лицензионным требованиям и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условиям;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изолировано от других помещений подразделения.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Внутренние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поверхности стен, потолков должны быть гладкими, допускать возможность проведения влажной уборки.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 помещения должен иметь не образующее пыль покрытие, устойчивое к воздействию средств механизации и влажной уборки с использованием дезинфицирующих средств.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использование деревянных неокрашенных поверхностей.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Материалы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отделки помещений должны отвечать требованиям соответствующих нормативных документов.</a:t>
            </a:r>
          </a:p>
        </p:txBody>
      </p:sp>
    </p:spTree>
    <p:extLst>
      <p:ext uri="{BB962C8B-B14F-4D97-AF65-F5344CB8AC3E}">
        <p14:creationId xmlns:p14="http://schemas.microsoft.com/office/powerpoint/2010/main" val="2748268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4969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Ответственность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хранение и расход лекарств, а также за порядок на местах хранения, соблюдение правил выдачи и назначения лекарств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несёт: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отделением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таршая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сестра,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палатная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</a:t>
            </a: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сестра,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процедурная </a:t>
            </a:r>
            <a:r>
              <a:rPr lang="ru-RU" sz="24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сестра.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767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2646"/>
            <a:ext cx="8496944" cy="621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962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8244408" cy="618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474080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1914</TotalTime>
  <Words>2584</Words>
  <Application>Microsoft Office PowerPoint</Application>
  <PresentationFormat>Экран (4:3)</PresentationFormat>
  <Paragraphs>128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43" baseType="lpstr">
      <vt:lpstr>Arial</vt:lpstr>
      <vt:lpstr>Calibri</vt:lpstr>
      <vt:lpstr>Comic Sans MS</vt:lpstr>
      <vt:lpstr>Corbel</vt:lpstr>
      <vt:lpstr>Lato-Regular</vt:lpstr>
      <vt:lpstr>Miriam Fixed</vt:lpstr>
      <vt:lpstr>Open Sans</vt:lpstr>
      <vt:lpstr>Roboto</vt:lpstr>
      <vt:lpstr>Segoe Script</vt:lpstr>
      <vt:lpstr>Times New Roman</vt:lpstr>
      <vt:lpstr>Wingdings</vt:lpstr>
      <vt:lpstr>Базис</vt:lpstr>
      <vt:lpstr>организация получения, хранение лекарственных средств в МО </vt:lpstr>
      <vt:lpstr>Рецепты на лекарственные средства выписываются  на специальных бланках.  Существуют три формы  рецептурных бланков:    </vt:lpstr>
      <vt:lpstr>2.    Форма № 148-1/ у – 88  -  на этом бланке выписываются  психотропные вещества списка III  Перечня наркотических лекарственных средств; иные лекарственные средства, подлежащие ПКУ; анаболические стероиды. На одном бланке разрешается выписывать только одно наименование лекарственного средства. Заверяется такой рецепт дополнительно к подписи и личной печати врача,  печатью медицинской организации «Для рецептов». Рецепт действителен в течение 10 дней. </vt:lpstr>
      <vt:lpstr>3.  Форма № 107/у-НП  Наркотические лекарственные средства и психотропные вещества списка  II, установленные Правительством РФ, должны выписываться амбулаторным больным на специализированных рецептурных бланках розового цвета с водяными знаками; бланк имеет серийный номер. На одном рецептурном бланке разрешается выписывать только одно наименование лекарственного средства. Рецепт действителен в течение 5 дней со дня выписки. Рецепт  должен быть написан рукой врача, подписавшего его,  и заверен его личной печатью. Кроме того, рецепт подписывается главным врачом лечебного учреждения или его заместителем, или заведующим отделением, которые несут ответственность за назначение наркотических лекарственных средств, заверяется круглой печатью лечебно-профилактического учреждения. Хранение бланков на наркотические средства должно осуществляться только в сейфе, ключ от которого должен находиться у руководителей медицинской организации . Запас этих бланков не должен превышать месячной потребности.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холодильнике хранятся: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Правила приема лекарственных средств в медицинских организациях</vt:lpstr>
      <vt:lpstr>Презентация PowerPoint</vt:lpstr>
      <vt:lpstr>Раздача лекарственных средств в отделении</vt:lpstr>
      <vt:lpstr>Правила хранения и распределения лекарственных средств в отделение списка А и Б. </vt:lpstr>
      <vt:lpstr>     Хранение наркотических средств и психотропных веществ осуществляется юридическими лицами, имеющими лицензию на деятельность, связанную с оборотом наркотических средств и с правом их хранения. Хранение наркотических средств и психотропных веществ осуществляется в изолированных помещениях, специально оборудованных инженерными и техническими средствами охраны, и в местах временного хранения.       В соответствии с Приказом Минздравсоцразвития РФ от 23.08.2010 N 706н "Об утверждении Правил хранения лекарственных средств« руководители медицинских организаций должны нести персональную ответственность за учет, сохранность, отпуск, назначение и использование наркотических средств и психотропных веществ и специальных рецептурных бланков.  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Наркотические средства, сильнодействующие и ядовитые вещества должны храниться в прикрепленном к полу или стене закрытом и опечатанном сейфе в специально отведенном помещении.   На внутренней стороне дверки сейфа должен находиться перечень наркотических средств и психотропных веществ с указанием высших разовых и суточных доз.   Наркотические средства и психотропные вещества для парентерального, внутреннего и наружного применения должны храниться раздельно.   Запасы наркотических средств и психотропных веществ в отделениях определяются руководителем лечебно-профилактического учреждения и не должны превышать 3-х дневной потребности в них, а в аптеках лечебно-профилактических учреждений - месячной потребности. </vt:lpstr>
      <vt:lpstr>Медицинская сестра, использованные ампулы из-под наркотических средств и психотропных веществ, обязаны сдавать в этот же день, за исключением выходных и праздничных дней, заместителю руководителя по лечебной части, а в учреждениях, где он отсутствует, - руководителю лечебно-профилактического учреждения. Уничтожение использованных ампул производить не реже одного раза в 10 дней комиссией под председательством руководителя, с оформлением соответствующего акта по установленной форме. </vt:lpstr>
      <vt:lpstr>Nota bene!!!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Выписка, хранение и раздача лекарственных средств.</dc:title>
  <dc:creator>admin</dc:creator>
  <cp:lastModifiedBy>IRA-KOMP</cp:lastModifiedBy>
  <cp:revision>188</cp:revision>
  <dcterms:created xsi:type="dcterms:W3CDTF">2013-03-26T16:26:36Z</dcterms:created>
  <dcterms:modified xsi:type="dcterms:W3CDTF">2022-12-14T16:50:00Z</dcterms:modified>
</cp:coreProperties>
</file>