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9" r:id="rId2"/>
    <p:sldId id="559" r:id="rId3"/>
    <p:sldId id="560" r:id="rId4"/>
    <p:sldId id="561" r:id="rId5"/>
    <p:sldId id="562" r:id="rId6"/>
    <p:sldId id="563" r:id="rId7"/>
    <p:sldId id="564" r:id="rId8"/>
    <p:sldId id="565" r:id="rId9"/>
    <p:sldId id="567" r:id="rId10"/>
    <p:sldId id="572" r:id="rId11"/>
    <p:sldId id="574" r:id="rId12"/>
    <p:sldId id="573" r:id="rId13"/>
    <p:sldId id="568" r:id="rId14"/>
    <p:sldId id="569" r:id="rId15"/>
    <p:sldId id="570" r:id="rId16"/>
    <p:sldId id="571" r:id="rId17"/>
    <p:sldId id="575" r:id="rId18"/>
    <p:sldId id="576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8000"/>
    <a:srgbClr val="FF0000"/>
    <a:srgbClr val="660033"/>
    <a:srgbClr val="3333FF"/>
    <a:srgbClr val="FFFF00"/>
    <a:srgbClr val="00990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86437" autoAdjust="0"/>
  </p:normalViewPr>
  <p:slideViewPr>
    <p:cSldViewPr>
      <p:cViewPr>
        <p:scale>
          <a:sx n="59" d="100"/>
          <a:sy n="59" d="100"/>
        </p:scale>
        <p:origin x="-136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334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58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AC30555-2A83-47A4-BBFB-E65A0EB8A8C4}" type="datetimeFigureOut">
              <a:rPr lang="ru-RU"/>
              <a:pPr>
                <a:defRPr/>
              </a:pPr>
              <a:t>23.10.2022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2A14549-7EDC-4DA8-89B7-F10643D312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3792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DECA35-531E-402B-B5C0-DDF1ECD32C70}" type="datetimeFigureOut">
              <a:rPr lang="ru-RU" smtClean="0"/>
              <a:pPr/>
              <a:t>23.10.2022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3F75EF-F7DA-4890-9C14-59F8FD2BE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6176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8FFA7-6937-4636-884B-87F11EF3A6B2}" type="datetimeFigureOut">
              <a:rPr lang="ru-RU"/>
              <a:pPr>
                <a:defRPr/>
              </a:pPr>
              <a:t>23.10.2022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98846-D66C-445B-B3F3-4157FF4167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53252-D46B-4939-BFA0-5AB9E02D6E05}" type="datetimeFigureOut">
              <a:rPr lang="ru-RU"/>
              <a:pPr>
                <a:defRPr/>
              </a:pPr>
              <a:t>23.10.2022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7C4AC-338F-4215-B6DE-441731723B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91603-3E62-4501-9070-56D7F11D48CB}" type="datetimeFigureOut">
              <a:rPr lang="ru-RU"/>
              <a:pPr>
                <a:defRPr/>
              </a:pPr>
              <a:t>23.10.2022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69B9B-3003-4AA9-8C18-9DB11CAFF5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2F88F-1C69-49EE-A317-57BC451F12C7}" type="datetimeFigureOut">
              <a:rPr lang="ru-RU"/>
              <a:pPr>
                <a:defRPr/>
              </a:pPr>
              <a:t>23.10.2022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8C5CE-9404-4DA3-A8E2-033F64A142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41FE9-EEA3-4BB9-A26F-3ADAB0166A39}" type="datetimeFigureOut">
              <a:rPr lang="ru-RU"/>
              <a:pPr>
                <a:defRPr/>
              </a:pPr>
              <a:t>23.10.2022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318BC-E10C-4BDB-BFDE-2819F83DBA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8508F-2AB0-4065-BADD-A896B955B6C2}" type="datetimeFigureOut">
              <a:rPr lang="ru-RU"/>
              <a:pPr>
                <a:defRPr/>
              </a:pPr>
              <a:t>23.10.2022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1D181-72CE-456D-A0FD-6FA3B2631E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2911C-CD48-4428-88E3-1B4D6B4FE2B4}" type="datetimeFigureOut">
              <a:rPr lang="ru-RU"/>
              <a:pPr>
                <a:defRPr/>
              </a:pPr>
              <a:t>23.10.2022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810A7-5465-4BCA-AE69-C1FF87B80A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4DA74-DF56-4A03-A9D2-A1C0AAA56DA2}" type="datetimeFigureOut">
              <a:rPr lang="ru-RU"/>
              <a:pPr>
                <a:defRPr/>
              </a:pPr>
              <a:t>23.10.2022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A827A-FA33-4C91-9975-E90B987CDF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D1768-F28E-4C55-8775-5D70CEBC47DC}" type="datetimeFigureOut">
              <a:rPr lang="ru-RU"/>
              <a:pPr>
                <a:defRPr/>
              </a:pPr>
              <a:t>23.10.2022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1EEFC-535E-47B8-8E41-B9DD995104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BED37-6B98-478F-AFE2-E39A387600DC}" type="datetimeFigureOut">
              <a:rPr lang="ru-RU"/>
              <a:pPr>
                <a:defRPr/>
              </a:pPr>
              <a:t>23.10.2022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EF911-5FEA-4DE7-99F5-FEB33F2AA6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2B9E2-DF79-4681-99C8-871F4EE8B0A7}" type="datetimeFigureOut">
              <a:rPr lang="ru-RU"/>
              <a:pPr>
                <a:defRPr/>
              </a:pPr>
              <a:t>23.10.2022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7A889-5596-4950-A1D5-6CD5449768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BAB6583-EF7D-4F45-A5F5-A548289B2491}" type="datetimeFigureOut">
              <a:rPr lang="ru-RU"/>
              <a:pPr>
                <a:defRPr/>
              </a:pPr>
              <a:t>23.10.2022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3B24EAB-307D-460B-8791-BF619E1BB9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685800" y="1844675"/>
            <a:ext cx="7772400" cy="1944688"/>
          </a:xfrm>
        </p:spPr>
        <p:txBody>
          <a:bodyPr/>
          <a:lstStyle/>
          <a:p>
            <a:pPr eaLnBrk="1" hangingPunct="1"/>
            <a:r>
              <a:rPr lang="ru-RU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НЕПРАВИЛЬНЫЕ ПОЛОЖЕНИЯ </a:t>
            </a:r>
            <a:r>
              <a:rPr lang="ru-RU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cap="all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плода</a:t>
            </a:r>
            <a:endParaRPr lang="ru-RU" b="1" cap="all" dirty="0" smtClean="0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4076700"/>
            <a:ext cx="3600450" cy="1728788"/>
          </a:xfrm>
        </p:spPr>
        <p:txBody>
          <a:bodyPr rtlCol="0">
            <a:normAutofit/>
          </a:bodyPr>
          <a:lstStyle/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i="1" dirty="0" smtClean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1993" y="1622352"/>
            <a:ext cx="82809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0"/>
              </a:spcAft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екомендуется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лежание на том боку, где находится крупная, нижерасположенная часть плода (головка, тазовый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конец)</a:t>
            </a:r>
            <a:endParaRPr lang="ru-RU" sz="2400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корригирующая гимнастика (</a:t>
            </a:r>
            <a:r>
              <a:rPr lang="ru-RU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комплекс </a:t>
            </a:r>
            <a:r>
              <a:rPr lang="ru-RU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специальных упражнений, способствующих повороту плода в головное </a:t>
            </a:r>
            <a:r>
              <a:rPr lang="ru-RU" sz="2400" dirty="0" err="1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предлежание</a:t>
            </a:r>
            <a:r>
              <a:rPr lang="ru-RU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при </a:t>
            </a:r>
            <a:r>
              <a:rPr lang="ru-RU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сроке беременности 29 - 34 </a:t>
            </a:r>
            <a:r>
              <a:rPr lang="ru-RU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недель </a:t>
            </a:r>
            <a:r>
              <a:rPr lang="ru-RU" sz="2400" dirty="0" smtClean="0">
                <a:solidFill>
                  <a:prstClr val="black"/>
                </a:solidFill>
                <a:latin typeface="Times New Roman"/>
                <a:ea typeface="Calibri"/>
              </a:rPr>
              <a:t>под </a:t>
            </a:r>
            <a:r>
              <a:rPr lang="ru-RU" sz="2400" dirty="0">
                <a:solidFill>
                  <a:prstClr val="black"/>
                </a:solidFill>
                <a:latin typeface="Times New Roman"/>
                <a:ea typeface="Calibri"/>
              </a:rPr>
              <a:t>непосредственным наблюдением врача женской </a:t>
            </a:r>
            <a:r>
              <a:rPr lang="ru-RU" sz="2400" dirty="0" smtClean="0">
                <a:solidFill>
                  <a:prstClr val="black"/>
                </a:solidFill>
                <a:latin typeface="Times New Roman"/>
                <a:ea typeface="Calibri"/>
              </a:rPr>
              <a:t>консультации </a:t>
            </a:r>
          </a:p>
          <a:p>
            <a:pPr marL="342900" indent="-342900" algn="just">
              <a:spcAft>
                <a:spcPts val="0"/>
              </a:spcAft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/>
                <a:ea typeface="Calibri"/>
                <a:cs typeface="Times New Roman"/>
              </a:rPr>
              <a:t>беременная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лежа поворачивается попеременно на правый и левый бок, лежит после каждого поворота 10 минут; процедуру повторяют 2 - 3 раза, занятия проводят 3 раза в 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день 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342900" indent="-342900" algn="just">
              <a:spcAft>
                <a:spcPts val="0"/>
              </a:spcAft>
              <a:buClr>
                <a:srgbClr val="FF00FF"/>
              </a:buClr>
              <a:buFont typeface="Wingdings" panose="05000000000000000000" pitchFamily="2" charset="2"/>
              <a:buChar char="ü"/>
            </a:pPr>
            <a:endParaRPr lang="ru-RU" sz="2400" dirty="0">
              <a:solidFill>
                <a:prstClr val="black"/>
              </a:solidFill>
            </a:endParaRPr>
          </a:p>
          <a:p>
            <a:pPr marL="342900" indent="-342900" algn="just">
              <a:buClr>
                <a:srgbClr val="FF00FF"/>
              </a:buClr>
              <a:buFont typeface="Wingdings" panose="05000000000000000000" pitchFamily="2" charset="2"/>
              <a:buChar char="ü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237357"/>
            <a:ext cx="828092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cap="all" dirty="0" smtClean="0">
                <a:solidFill>
                  <a:srgbClr val="FF00FF"/>
                </a:solidFill>
                <a:latin typeface="Times New Roman"/>
                <a:ea typeface="Calibri"/>
                <a:cs typeface="Times New Roman"/>
              </a:rPr>
              <a:t>исправления </a:t>
            </a:r>
            <a:r>
              <a:rPr lang="ru-RU" sz="2800" b="1" cap="all" dirty="0">
                <a:solidFill>
                  <a:srgbClr val="FF00FF"/>
                </a:solidFill>
                <a:latin typeface="Times New Roman"/>
                <a:ea typeface="Calibri"/>
                <a:cs typeface="Times New Roman"/>
              </a:rPr>
              <a:t>неправильных </a:t>
            </a:r>
            <a:r>
              <a:rPr lang="ru-RU" sz="2800" b="1" cap="all" dirty="0" smtClean="0">
                <a:solidFill>
                  <a:srgbClr val="FF00FF"/>
                </a:solidFill>
                <a:latin typeface="Times New Roman"/>
                <a:ea typeface="Calibri"/>
                <a:cs typeface="Times New Roman"/>
              </a:rPr>
              <a:t>положений плода в период</a:t>
            </a:r>
            <a:endParaRPr lang="ru-RU" sz="2800" b="1" cap="all" dirty="0">
              <a:solidFill>
                <a:srgbClr val="FF00FF"/>
              </a:solidFill>
            </a:endParaRPr>
          </a:p>
          <a:p>
            <a:pPr lvl="0" algn="ctr"/>
            <a:r>
              <a:rPr lang="ru-RU" sz="2800" b="1" cap="all" dirty="0" smtClean="0">
                <a:solidFill>
                  <a:srgbClr val="FF00FF"/>
                </a:solidFill>
                <a:latin typeface="Times New Roman"/>
                <a:ea typeface="Calibri"/>
                <a:cs typeface="Times New Roman"/>
              </a:rPr>
              <a:t>беременности</a:t>
            </a:r>
            <a:endParaRPr lang="ru-RU" sz="2800" b="1" cap="all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0002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1993" y="1772816"/>
            <a:ext cx="82809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0"/>
              </a:spcAft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/>
                <a:ea typeface="Calibri"/>
                <a:cs typeface="Times New Roman"/>
              </a:rPr>
              <a:t>при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положительном результате занятия 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прекращают </a:t>
            </a:r>
          </a:p>
          <a:p>
            <a:pPr marL="342900" indent="-342900" algn="just">
              <a:spcAft>
                <a:spcPts val="0"/>
              </a:spcAft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д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ля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закрепления создавшегося головного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предлежания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к бандажу прикрепляют продольные 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валики </a:t>
            </a:r>
          </a:p>
          <a:p>
            <a:pPr marL="342900" indent="-342900" algn="just">
              <a:spcAft>
                <a:spcPts val="0"/>
              </a:spcAft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п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ояс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с валиками беременная носит до полной стабилизации головного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предлежания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- головка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прижата ко входу в малый 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таз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342900" indent="-342900" algn="just">
              <a:spcAft>
                <a:spcPts val="0"/>
              </a:spcAft>
              <a:buClr>
                <a:srgbClr val="FF00FF"/>
              </a:buClr>
              <a:buFont typeface="Wingdings" panose="05000000000000000000" pitchFamily="2" charset="2"/>
              <a:buChar char="ü"/>
            </a:pP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342900" indent="-342900" algn="just">
              <a:spcAft>
                <a:spcPts val="0"/>
              </a:spcAft>
              <a:buClr>
                <a:srgbClr val="FF00FF"/>
              </a:buClr>
              <a:buFont typeface="Wingdings" panose="05000000000000000000" pitchFamily="2" charset="2"/>
              <a:buChar char="ü"/>
            </a:pPr>
            <a:endParaRPr lang="ru-RU" sz="2400" dirty="0">
              <a:solidFill>
                <a:prstClr val="black"/>
              </a:solidFill>
            </a:endParaRPr>
          </a:p>
          <a:p>
            <a:pPr marL="342900" indent="-342900" algn="just">
              <a:buClr>
                <a:srgbClr val="FF00FF"/>
              </a:buClr>
              <a:buFont typeface="Wingdings" panose="05000000000000000000" pitchFamily="2" charset="2"/>
              <a:buChar char="ü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237357"/>
            <a:ext cx="828092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cap="all" dirty="0" smtClean="0">
                <a:solidFill>
                  <a:srgbClr val="FF00FF"/>
                </a:solidFill>
                <a:latin typeface="Times New Roman"/>
                <a:ea typeface="Calibri"/>
                <a:cs typeface="Times New Roman"/>
              </a:rPr>
              <a:t>исправления </a:t>
            </a:r>
            <a:r>
              <a:rPr lang="ru-RU" sz="2800" b="1" cap="all" dirty="0">
                <a:solidFill>
                  <a:srgbClr val="FF00FF"/>
                </a:solidFill>
                <a:latin typeface="Times New Roman"/>
                <a:ea typeface="Calibri"/>
                <a:cs typeface="Times New Roman"/>
              </a:rPr>
              <a:t>неправильных </a:t>
            </a:r>
            <a:r>
              <a:rPr lang="ru-RU" sz="2800" b="1" cap="all" dirty="0" smtClean="0">
                <a:solidFill>
                  <a:srgbClr val="FF00FF"/>
                </a:solidFill>
                <a:latin typeface="Times New Roman"/>
                <a:ea typeface="Calibri"/>
                <a:cs typeface="Times New Roman"/>
              </a:rPr>
              <a:t>положений плода в период</a:t>
            </a:r>
            <a:endParaRPr lang="ru-RU" sz="2800" b="1" cap="all" dirty="0">
              <a:solidFill>
                <a:srgbClr val="FF00FF"/>
              </a:solidFill>
            </a:endParaRPr>
          </a:p>
          <a:p>
            <a:pPr lvl="0" algn="ctr"/>
            <a:r>
              <a:rPr lang="ru-RU" sz="2800" b="1" cap="all" dirty="0" smtClean="0">
                <a:solidFill>
                  <a:srgbClr val="FF00FF"/>
                </a:solidFill>
                <a:latin typeface="Times New Roman"/>
                <a:ea typeface="Calibri"/>
                <a:cs typeface="Times New Roman"/>
              </a:rPr>
              <a:t>беременности</a:t>
            </a:r>
            <a:endParaRPr lang="ru-RU" sz="2800" b="1" cap="all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6220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719658"/>
            <a:ext cx="82809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/>
                <a:ea typeface="Calibri"/>
              </a:rPr>
              <a:t>рубец </a:t>
            </a:r>
            <a:r>
              <a:rPr lang="ru-RU" sz="2400" dirty="0">
                <a:latin typeface="Times New Roman"/>
                <a:ea typeface="Calibri"/>
              </a:rPr>
              <a:t>на </a:t>
            </a:r>
            <a:r>
              <a:rPr lang="ru-RU" sz="2400" dirty="0" smtClean="0">
                <a:latin typeface="Times New Roman"/>
                <a:ea typeface="Calibri"/>
              </a:rPr>
              <a:t>матке </a:t>
            </a:r>
          </a:p>
          <a:p>
            <a:pPr marL="342900" indent="-342900" algn="just"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/>
                <a:ea typeface="Calibri"/>
              </a:rPr>
              <a:t>угрожающие </a:t>
            </a:r>
            <a:r>
              <a:rPr lang="ru-RU" sz="2400" dirty="0">
                <a:latin typeface="Times New Roman"/>
                <a:ea typeface="Calibri"/>
              </a:rPr>
              <a:t>преждевременные </a:t>
            </a:r>
            <a:r>
              <a:rPr lang="ru-RU" sz="2400" dirty="0" smtClean="0">
                <a:latin typeface="Times New Roman"/>
                <a:ea typeface="Calibri"/>
              </a:rPr>
              <a:t>роды </a:t>
            </a:r>
          </a:p>
          <a:p>
            <a:pPr marL="342900" indent="-342900" algn="just"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/>
                <a:ea typeface="Calibri"/>
              </a:rPr>
              <a:t>миома матки </a:t>
            </a:r>
          </a:p>
          <a:p>
            <a:pPr marL="342900" indent="-342900" algn="just"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 err="1" smtClean="0">
                <a:latin typeface="Times New Roman"/>
                <a:ea typeface="Calibri"/>
              </a:rPr>
              <a:t>предлежание</a:t>
            </a:r>
            <a:r>
              <a:rPr lang="ru-RU" sz="2400" dirty="0" smtClean="0">
                <a:latin typeface="Times New Roman"/>
                <a:ea typeface="Calibri"/>
              </a:rPr>
              <a:t> </a:t>
            </a:r>
            <a:r>
              <a:rPr lang="ru-RU" sz="2400" dirty="0">
                <a:latin typeface="Times New Roman"/>
                <a:ea typeface="Calibri"/>
              </a:rPr>
              <a:t>и низкое расположение </a:t>
            </a:r>
            <a:r>
              <a:rPr lang="ru-RU" sz="2400" dirty="0" smtClean="0">
                <a:latin typeface="Times New Roman"/>
                <a:ea typeface="Calibri"/>
              </a:rPr>
              <a:t>плаценты </a:t>
            </a:r>
          </a:p>
          <a:p>
            <a:pPr marL="342900" indent="-342900" algn="just"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/>
                <a:ea typeface="Calibri"/>
              </a:rPr>
              <a:t>соматическая </a:t>
            </a:r>
            <a:r>
              <a:rPr lang="ru-RU" sz="2400" dirty="0">
                <a:latin typeface="Times New Roman"/>
                <a:ea typeface="Calibri"/>
              </a:rPr>
              <a:t>патология </a:t>
            </a:r>
            <a:r>
              <a:rPr lang="ru-RU" sz="2400" dirty="0" smtClean="0">
                <a:latin typeface="Times New Roman"/>
                <a:ea typeface="Calibri"/>
              </a:rPr>
              <a:t>беременной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620688"/>
            <a:ext cx="82809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cap="all" dirty="0" smtClean="0">
                <a:solidFill>
                  <a:srgbClr val="FF00FF"/>
                </a:solidFill>
                <a:latin typeface="Times New Roman"/>
                <a:ea typeface="Calibri"/>
              </a:rPr>
              <a:t>Противопоказания для назначения Корригирующих упражнений</a:t>
            </a:r>
            <a:endParaRPr lang="ru-RU" sz="2800" b="1" cap="all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8740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949364"/>
            <a:ext cx="8280920" cy="349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Clr>
                <a:srgbClr val="FF00FF"/>
              </a:buClr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раннее излитие околоплодных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вод</a:t>
            </a:r>
            <a:endParaRPr lang="ru-RU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Clr>
                <a:srgbClr val="FF00FF"/>
              </a:buClr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инфицирование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плода </a:t>
            </a:r>
            <a:endParaRPr lang="ru-RU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Clr>
                <a:srgbClr val="FF00FF"/>
              </a:buClr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формирование запущенного поперечного положения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плода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Clr>
                <a:srgbClr val="FF00FF"/>
              </a:buClr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потеря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подвижности плода при интенсивном раннем излитии околоплодных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вод</a:t>
            </a:r>
            <a:endParaRPr lang="ru-RU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Clr>
                <a:srgbClr val="FF00FF"/>
              </a:buClr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выпадение мелких частей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плода </a:t>
            </a:r>
            <a:endParaRPr lang="ru-RU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Clr>
                <a:srgbClr val="FF00FF"/>
              </a:buClr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нутриутробная гипоксия плода </a:t>
            </a:r>
            <a:endParaRPr lang="ru-RU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Clr>
                <a:srgbClr val="FF00FF"/>
              </a:buClr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перерастяжение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и разрыв нижнего сегмента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матки</a:t>
            </a:r>
            <a:endParaRPr lang="ru-RU" sz="2400" dirty="0"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620688"/>
            <a:ext cx="82809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cap="all" dirty="0">
                <a:solidFill>
                  <a:srgbClr val="FF00FF"/>
                </a:solidFill>
                <a:latin typeface="Times New Roman"/>
                <a:ea typeface="Calibri"/>
                <a:cs typeface="Times New Roman"/>
              </a:rPr>
              <a:t>Осложнения </a:t>
            </a:r>
            <a:r>
              <a:rPr lang="ru-RU" sz="2800" b="1" cap="all" dirty="0" smtClean="0">
                <a:solidFill>
                  <a:srgbClr val="FF00FF"/>
                </a:solidFill>
                <a:latin typeface="Times New Roman"/>
                <a:ea typeface="Calibri"/>
                <a:cs typeface="Times New Roman"/>
              </a:rPr>
              <a:t>родов </a:t>
            </a:r>
            <a:r>
              <a:rPr lang="ru-RU" sz="2800" b="1" cap="all" dirty="0">
                <a:solidFill>
                  <a:srgbClr val="FF00FF"/>
                </a:solidFill>
                <a:latin typeface="Times New Roman"/>
                <a:ea typeface="Calibri"/>
                <a:cs typeface="Times New Roman"/>
              </a:rPr>
              <a:t>при </a:t>
            </a:r>
            <a:r>
              <a:rPr lang="ru-RU" sz="2800" b="1" cap="all" dirty="0" smtClean="0">
                <a:solidFill>
                  <a:srgbClr val="FF00FF"/>
                </a:solidFill>
                <a:latin typeface="Times New Roman"/>
                <a:ea typeface="Calibri"/>
                <a:cs typeface="Times New Roman"/>
              </a:rPr>
              <a:t>неправильных положениях плода</a:t>
            </a:r>
            <a:endParaRPr lang="ru-RU" sz="2800" b="1" cap="all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2205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82809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cap="all" dirty="0" smtClean="0">
                <a:solidFill>
                  <a:srgbClr val="FF00FF"/>
                </a:solidFill>
                <a:latin typeface="Times New Roman"/>
                <a:ea typeface="Calibri"/>
                <a:cs typeface="Times New Roman"/>
              </a:rPr>
              <a:t>Запущенное поперечное положение </a:t>
            </a:r>
            <a:r>
              <a:rPr lang="ru-RU" sz="2800" b="1" cap="all" dirty="0">
                <a:solidFill>
                  <a:srgbClr val="FF00FF"/>
                </a:solidFill>
                <a:latin typeface="Times New Roman"/>
                <a:ea typeface="Calibri"/>
                <a:cs typeface="Times New Roman"/>
              </a:rPr>
              <a:t>плода</a:t>
            </a:r>
            <a:endParaRPr lang="ru-RU" sz="2800" b="1" cap="all" dirty="0">
              <a:solidFill>
                <a:srgbClr val="FF00FF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84457" y="1336323"/>
            <a:ext cx="8280920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0" hangingPunct="0"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выпадение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ручки, «вколачивание» в малый таз одного из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плечиков</a:t>
            </a:r>
          </a:p>
          <a:p>
            <a:pPr marL="342900" lvl="0" indent="-342900" eaLnBrk="0" hangingPunct="0"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ыпадение пуповины</a:t>
            </a: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C:\Users\Валерий Павлович\Desktop\20161027_2201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1270" y="2996952"/>
            <a:ext cx="5967294" cy="335660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416713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48680"/>
            <a:ext cx="82089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cap="all" dirty="0" smtClean="0">
                <a:solidFill>
                  <a:srgbClr val="FF00FF"/>
                </a:solidFill>
                <a:latin typeface="Times New Roman"/>
                <a:ea typeface="Calibri"/>
                <a:cs typeface="Times New Roman"/>
              </a:rPr>
              <a:t>Роды при неправильных положениях </a:t>
            </a:r>
            <a:r>
              <a:rPr lang="ru-RU" sz="2800" b="1" cap="all" dirty="0">
                <a:solidFill>
                  <a:srgbClr val="FF00FF"/>
                </a:solidFill>
                <a:latin typeface="Times New Roman"/>
                <a:ea typeface="Calibri"/>
                <a:cs typeface="Times New Roman"/>
              </a:rPr>
              <a:t>плода</a:t>
            </a:r>
            <a:endParaRPr lang="ru-RU" sz="2800" b="1" cap="all" dirty="0">
              <a:solidFill>
                <a:srgbClr val="FF00FF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502787"/>
            <a:ext cx="8208912" cy="1717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 algn="just" eaLnBrk="0" hangingPunct="0"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самоизворот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рождение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плечика с ручкой, затем ягодицы, ножки, а затем весь плечевой пояс и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голова</a:t>
            </a: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 algn="just" eaLnBrk="0" hangingPunct="0"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самоповорот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 algn="just" eaLnBrk="0" hangingPunct="0"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роды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сдвоенным телом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складывается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позвоночнике</a:t>
            </a:r>
            <a:endParaRPr lang="ru-RU" sz="4400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4" name="Picture 2" descr="C:\Users\Валерий Павлович\Desktop\b7341817b2e1740d88ac18ff595e4be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3504311"/>
            <a:ext cx="4680519" cy="32763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845020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48680"/>
            <a:ext cx="82089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cap="all" dirty="0" smtClean="0">
                <a:solidFill>
                  <a:srgbClr val="FF00FF"/>
                </a:solidFill>
                <a:latin typeface="Times New Roman"/>
                <a:ea typeface="Calibri"/>
                <a:cs typeface="Times New Roman"/>
              </a:rPr>
              <a:t>Роды при неправильных положениях </a:t>
            </a:r>
            <a:r>
              <a:rPr lang="ru-RU" sz="2800" b="1" cap="all" dirty="0">
                <a:solidFill>
                  <a:srgbClr val="FF00FF"/>
                </a:solidFill>
                <a:latin typeface="Times New Roman"/>
                <a:ea typeface="Calibri"/>
                <a:cs typeface="Times New Roman"/>
              </a:rPr>
              <a:t>плода</a:t>
            </a:r>
            <a:endParaRPr lang="ru-RU" sz="2800" b="1" cap="all" dirty="0">
              <a:solidFill>
                <a:srgbClr val="FF00FF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80465" y="1700808"/>
            <a:ext cx="8208912" cy="3342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eaLnBrk="0" hangingPunct="0"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госпитализация  в 35 – 36 недель беременности</a:t>
            </a: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hangingPunct="0"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оптимальный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родоразрешения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плановое кесарево сечение</a:t>
            </a:r>
          </a:p>
          <a:p>
            <a:pPr marL="342900" lvl="0" indent="-342900" algn="just" eaLnBrk="0" hangingPunct="0"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понтанные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роды возможны лишь при глубоко - недоношенном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плоде</a:t>
            </a:r>
          </a:p>
          <a:p>
            <a:pPr marL="342900" lvl="0" indent="-342900" algn="just" eaLnBrk="0" hangingPunct="0"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запущенном поперечном положении и мертвом плоде –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плодоразрушающая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операция</a:t>
            </a:r>
          </a:p>
          <a:p>
            <a:pPr marL="342900" lvl="0" indent="-342900" algn="just" eaLnBrk="0" hangingPunct="0"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  <a:buChar char="ü"/>
            </a:pP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1957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82809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cap="all" dirty="0">
                <a:solidFill>
                  <a:srgbClr val="FF00FF"/>
                </a:solidFill>
                <a:latin typeface="Times New Roman"/>
                <a:ea typeface="Calibri"/>
              </a:rPr>
              <a:t>Наружный поворот плода в продольное положение</a:t>
            </a:r>
            <a:endParaRPr lang="ru-RU" sz="2800" b="1" cap="all" dirty="0">
              <a:solidFill>
                <a:srgbClr val="FF00FF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556792"/>
            <a:ext cx="8280920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eaLnBrk="0" hangingPunct="0"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роводят в родильном отделении в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– 36 недель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беременности</a:t>
            </a:r>
          </a:p>
          <a:p>
            <a:pPr marL="342900" lvl="0" indent="-342900" algn="just" eaLnBrk="0" hangingPunct="0"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в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озможен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при хорошей подвижности плода, податливости брюшной стенки, нормальных размерах таза, удовлетворительном состоянии матери и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плода </a:t>
            </a:r>
          </a:p>
          <a:p>
            <a:pPr marL="342900" lvl="0" indent="-342900" algn="just" eaLnBrk="0" hangingPunct="0"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н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аружный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поворот делают на головку или тазовый коней в зависимости от того, что находится ближе к входу малого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таза</a:t>
            </a:r>
            <a:endParaRPr lang="ru-RU" sz="2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0" hangingPunct="0">
              <a:spcBef>
                <a:spcPct val="20000"/>
              </a:spcBef>
              <a:buClr>
                <a:srgbClr val="FF00FF"/>
              </a:buClr>
            </a:pPr>
            <a:endParaRPr lang="ru-RU" sz="2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0" hangingPunct="0">
              <a:spcBef>
                <a:spcPct val="20000"/>
              </a:spcBef>
              <a:buClr>
                <a:srgbClr val="FF00FF"/>
              </a:buClr>
            </a:pP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7711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828092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cap="all" dirty="0" smtClean="0">
                <a:solidFill>
                  <a:srgbClr val="FF00FF"/>
                </a:solidFill>
                <a:latin typeface="Times New Roman"/>
                <a:ea typeface="Calibri"/>
              </a:rPr>
              <a:t>Условия для Классического Комбинированного наружно-внутреннего поворота </a:t>
            </a:r>
            <a:r>
              <a:rPr lang="ru-RU" sz="2800" b="1" cap="all" dirty="0">
                <a:solidFill>
                  <a:srgbClr val="FF00FF"/>
                </a:solidFill>
                <a:latin typeface="Times New Roman"/>
                <a:ea typeface="Calibri"/>
              </a:rPr>
              <a:t>плода на ножку</a:t>
            </a:r>
            <a:endParaRPr lang="ru-RU" sz="2800" b="1" cap="all" dirty="0">
              <a:solidFill>
                <a:srgbClr val="FF00FF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2312279"/>
            <a:ext cx="82809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0"/>
              </a:spcAft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полное открытие маточного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зева </a:t>
            </a:r>
          </a:p>
          <a:p>
            <a:pPr marL="342900" indent="-342900" algn="just">
              <a:spcAft>
                <a:spcPts val="0"/>
              </a:spcAft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наличие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достаточной подвижности плода в полости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матки</a:t>
            </a:r>
          </a:p>
          <a:p>
            <a:pPr marL="342900" indent="-342900" algn="just">
              <a:spcAft>
                <a:spcPts val="0"/>
              </a:spcAft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соответствие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размеров плода размерам таза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матери </a:t>
            </a:r>
          </a:p>
          <a:p>
            <a:pPr marL="342900" indent="-342900" algn="just">
              <a:spcAft>
                <a:spcPts val="0"/>
              </a:spcAft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целый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плодный пузырь или только что отошедшие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воды</a:t>
            </a:r>
            <a:endParaRPr lang="ru-RU" sz="2400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4" name="Рисунок 3" descr="C:\Users\User\Downloads\34637874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005064"/>
            <a:ext cx="4154150" cy="26754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59467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48680"/>
            <a:ext cx="82089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cap="all" dirty="0" smtClean="0">
                <a:solidFill>
                  <a:srgbClr val="FF00FF"/>
                </a:solidFill>
                <a:latin typeface="Times New Roman"/>
                <a:ea typeface="Calibri"/>
              </a:rPr>
              <a:t>Неправильные положения </a:t>
            </a:r>
            <a:r>
              <a:rPr lang="ru-RU" sz="2800" b="1" cap="all" dirty="0">
                <a:solidFill>
                  <a:srgbClr val="FF00FF"/>
                </a:solidFill>
                <a:latin typeface="Times New Roman"/>
                <a:ea typeface="Calibri"/>
              </a:rPr>
              <a:t>плода </a:t>
            </a:r>
            <a:endParaRPr lang="ru-RU" sz="2800" b="1" cap="all" dirty="0">
              <a:solidFill>
                <a:srgbClr val="FF00FF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413847"/>
            <a:ext cx="8208912" cy="2606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spcAft>
                <a:spcPts val="0"/>
              </a:spcAft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поперечное </a:t>
            </a:r>
            <a:r>
              <a:rPr lang="ru-RU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 косое положения плода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в акушерской практике принято считать неправильным положением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плода</a:t>
            </a:r>
            <a:endParaRPr lang="ru-RU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неправильное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положение плода - клиническая ситуация, при которой ось плода образует с продольной осью матки прямой или острый угол, предлежащая часть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отсутствует</a:t>
            </a:r>
            <a:endParaRPr lang="ru-RU" sz="2400" dirty="0"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942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48680"/>
            <a:ext cx="82809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cap="all" dirty="0">
                <a:solidFill>
                  <a:srgbClr val="FF00FF"/>
                </a:solidFill>
                <a:latin typeface="Times New Roman"/>
                <a:ea typeface="Calibri"/>
              </a:rPr>
              <a:t>Поперечное </a:t>
            </a:r>
            <a:r>
              <a:rPr lang="ru-RU" sz="2800" b="1" cap="all" dirty="0" smtClean="0">
                <a:solidFill>
                  <a:srgbClr val="FF00FF"/>
                </a:solidFill>
                <a:latin typeface="Times New Roman"/>
                <a:ea typeface="Calibri"/>
              </a:rPr>
              <a:t>положение плода </a:t>
            </a:r>
            <a:endParaRPr lang="ru-RU" sz="2800" b="1" cap="all" dirty="0">
              <a:solidFill>
                <a:srgbClr val="FF00FF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340768"/>
            <a:ext cx="8280920" cy="2012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клиническая ситуация, при которой ось плода пересекает ось матки под прямым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углом</a:t>
            </a:r>
          </a:p>
          <a:p>
            <a:pPr marL="342900" lvl="0" indent="-342900" algn="just" eaLnBrk="0" hangingPunct="0"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поперечном положении обе крупные части находятся выше линии, соединяющей гребни подвздошных костей</a:t>
            </a:r>
          </a:p>
          <a:p>
            <a:pPr algn="just"/>
            <a:endParaRPr lang="ru-RU" sz="2400" dirty="0"/>
          </a:p>
        </p:txBody>
      </p:sp>
      <p:pic>
        <p:nvPicPr>
          <p:cNvPr id="4" name="Picture 2" descr="C:\Users\Валерий Павлович\Desktop\128dcd3588124e73e1efd9f828ac951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3068960"/>
            <a:ext cx="4680520" cy="35235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57545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8265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cap="all" dirty="0">
                <a:solidFill>
                  <a:srgbClr val="FF00FF"/>
                </a:solidFill>
                <a:latin typeface="Times New Roman"/>
                <a:ea typeface="Calibri"/>
              </a:rPr>
              <a:t>Косое положение </a:t>
            </a:r>
            <a:r>
              <a:rPr lang="ru-RU" sz="2800" b="1" cap="all" dirty="0" smtClean="0">
                <a:solidFill>
                  <a:srgbClr val="FF00FF"/>
                </a:solidFill>
                <a:latin typeface="Times New Roman"/>
                <a:ea typeface="Calibri"/>
              </a:rPr>
              <a:t>плода</a:t>
            </a:r>
            <a:endParaRPr lang="ru-RU" sz="2800" b="1" cap="all" dirty="0">
              <a:solidFill>
                <a:srgbClr val="FF00FF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3" y="1120676"/>
            <a:ext cx="826570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клиническая ситуация, при которой ось плода пересекает ось матки под острым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углом </a:t>
            </a: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п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ри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этом нижерасположенная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крупная часть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плода размещается в одной из подвздошных впадин большого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таза </a:t>
            </a: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к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осое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положение является переходным состоянием: во время родов оно превращается либо в продольное, либо в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поперечное </a:t>
            </a:r>
            <a:endParaRPr lang="ru-RU" sz="2400" dirty="0"/>
          </a:p>
        </p:txBody>
      </p:sp>
      <p:pic>
        <p:nvPicPr>
          <p:cNvPr id="4" name="Рисунок 3" descr="C:\Users\User\Downloads\slide-2 (1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2" t="46904" r="12635" b="6851"/>
          <a:stretch/>
        </p:blipFill>
        <p:spPr bwMode="auto">
          <a:xfrm>
            <a:off x="2771800" y="3798332"/>
            <a:ext cx="3168352" cy="294303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01317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82809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cap="all" dirty="0">
                <a:solidFill>
                  <a:srgbClr val="FF00FF"/>
                </a:solidFill>
                <a:latin typeface="Times New Roman"/>
                <a:ea typeface="Calibri"/>
              </a:rPr>
              <a:t>Этиологические </a:t>
            </a:r>
            <a:r>
              <a:rPr lang="ru-RU" sz="2800" b="1" cap="all" dirty="0" smtClean="0">
                <a:solidFill>
                  <a:srgbClr val="FF00FF"/>
                </a:solidFill>
                <a:latin typeface="Times New Roman"/>
                <a:ea typeface="Calibri"/>
              </a:rPr>
              <a:t>факторы неправильных положений плода</a:t>
            </a:r>
            <a:endParaRPr lang="ru-RU" sz="2800" b="1" cap="all" dirty="0">
              <a:solidFill>
                <a:srgbClr val="FF00FF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5" y="1916832"/>
            <a:ext cx="82809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чрезмерная подвижность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плода</a:t>
            </a:r>
          </a:p>
          <a:p>
            <a:pPr marL="342900" indent="-342900" algn="just"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ограниченная подвижность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плода</a:t>
            </a:r>
          </a:p>
          <a:p>
            <a:pPr marL="342900" indent="-342900" algn="just"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препятствие вставлению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головки</a:t>
            </a:r>
          </a:p>
          <a:p>
            <a:pPr marL="342900" indent="-342900" algn="just"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аномалии развития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</a:rPr>
              <a:t>матки</a:t>
            </a:r>
          </a:p>
          <a:p>
            <a:pPr marL="342900" indent="-342900" algn="just"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</a:rPr>
              <a:t>аномалии развития плода</a:t>
            </a:r>
            <a:endParaRPr lang="ru-RU" sz="2400" dirty="0"/>
          </a:p>
        </p:txBody>
      </p:sp>
      <p:pic>
        <p:nvPicPr>
          <p:cNvPr id="4" name="Рисунок 3" descr="C:\Users\User\Downloads\-864139_438458236.pdf-40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66" t="13022" r="7966" b="16580"/>
          <a:stretch/>
        </p:blipFill>
        <p:spPr bwMode="auto">
          <a:xfrm>
            <a:off x="4427984" y="3717032"/>
            <a:ext cx="4475485" cy="28051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4360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48680"/>
            <a:ext cx="82089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cap="all" dirty="0" smtClean="0">
                <a:solidFill>
                  <a:srgbClr val="FF00FF"/>
                </a:solidFill>
                <a:latin typeface="Times New Roman"/>
                <a:ea typeface="Calibri"/>
              </a:rPr>
              <a:t>Диагностика неправильных </a:t>
            </a:r>
            <a:r>
              <a:rPr lang="ru-RU" sz="2800" b="1" cap="all" dirty="0">
                <a:solidFill>
                  <a:srgbClr val="FF00FF"/>
                </a:solidFill>
                <a:latin typeface="Times New Roman"/>
                <a:ea typeface="Calibri"/>
              </a:rPr>
              <a:t>положений плода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77924" y="1489653"/>
            <a:ext cx="8208912" cy="349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 eaLnBrk="0" hangingPunct="0"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поперечно-овальная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косоовальная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форма живота</a:t>
            </a:r>
          </a:p>
          <a:p>
            <a:pPr marL="457200" lvl="0" indent="-457200" algn="just" eaLnBrk="0" hangingPunct="0"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низкое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стояние дна матки</a:t>
            </a:r>
          </a:p>
          <a:p>
            <a:pPr marL="457200" lvl="0" indent="-457200" algn="just" eaLnBrk="0" hangingPunct="0"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наружном акушерском исследовании предлежащая часть плода не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определяется</a:t>
            </a:r>
          </a:p>
          <a:p>
            <a:pPr marL="457200" lvl="0" indent="-457200" algn="just" eaLnBrk="0" hangingPunct="0"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крупные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 (головка и тазовый конец) пальпируются в боковых отделах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матки</a:t>
            </a:r>
          </a:p>
          <a:p>
            <a:pPr marL="457200" lvl="0" indent="-457200" algn="just" eaLnBrk="0" hangingPunct="0"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сердцебиение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прослушивается в области пупка</a:t>
            </a:r>
          </a:p>
          <a:p>
            <a:pPr marL="457200" lvl="0" indent="-457200" algn="just" eaLnBrk="0" hangingPunct="0"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  <a:buChar char="ü"/>
            </a:pPr>
            <a:endParaRPr lang="ru-RU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37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82089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cap="all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наружное акушерское исследование при неправильных положениях плода </a:t>
            </a:r>
            <a:endParaRPr lang="ru-RU" sz="2800" b="1" cap="all" dirty="0">
              <a:solidFill>
                <a:srgbClr val="FF00FF"/>
              </a:solidFill>
            </a:endParaRPr>
          </a:p>
        </p:txBody>
      </p:sp>
      <p:pic>
        <p:nvPicPr>
          <p:cNvPr id="3" name="Рисунок 2" descr="C:\Users\User\Downloads\pic_15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799150"/>
            <a:ext cx="7056784" cy="48702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99346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82809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cap="all" dirty="0">
                <a:solidFill>
                  <a:srgbClr val="FF00FF"/>
                </a:solidFill>
                <a:latin typeface="Times New Roman"/>
                <a:ea typeface="Calibri"/>
              </a:rPr>
              <a:t>Диагностика неправильных положений плода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358771"/>
            <a:ext cx="8280920" cy="2899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eaLnBrk="0" hangingPunct="0"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влагалищном исследовании предлежащая часть плода не определяется</a:t>
            </a:r>
          </a:p>
          <a:p>
            <a:pPr marL="342900" lvl="0" indent="-342900" algn="just" eaLnBrk="0" hangingPunct="0"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ультразвуковое исследование</a:t>
            </a:r>
          </a:p>
          <a:p>
            <a:pPr marL="342900" lvl="0" indent="-342900" algn="just" eaLnBrk="0" hangingPunct="0"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излития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околоплодных вод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влагалищном исследовании можно определить плечо, ручку, петлю пуповины, ребра и позвоночник</a:t>
            </a:r>
          </a:p>
          <a:p>
            <a:pPr marL="342900" lvl="0" indent="-342900" algn="just" eaLnBrk="0" hangingPunct="0"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  <a:buChar char="ü"/>
            </a:pP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159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949364"/>
            <a:ext cx="82809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Clr>
                <a:srgbClr val="FF00FF"/>
              </a:buClr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преждевременные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роды с дородовым излитием околоплодных вод, которое сопровождается выпадением мелких частей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плода </a:t>
            </a:r>
            <a:endParaRPr lang="ru-RU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Clr>
                <a:srgbClr val="FF00FF"/>
              </a:buClr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гипоксия и инфицирование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плода </a:t>
            </a:r>
            <a:endParaRPr lang="ru-RU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Clr>
                <a:srgbClr val="FF00FF"/>
              </a:buClr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кровотечение при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предлежании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плаценты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620688"/>
            <a:ext cx="82809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cap="all" dirty="0">
                <a:solidFill>
                  <a:srgbClr val="FF00FF"/>
                </a:solidFill>
                <a:latin typeface="Times New Roman"/>
                <a:ea typeface="Calibri"/>
                <a:cs typeface="Times New Roman"/>
              </a:rPr>
              <a:t>Осложнения беременности при </a:t>
            </a:r>
            <a:r>
              <a:rPr lang="ru-RU" sz="2800" b="1" cap="all" dirty="0" smtClean="0">
                <a:solidFill>
                  <a:srgbClr val="FF00FF"/>
                </a:solidFill>
                <a:latin typeface="Times New Roman"/>
                <a:ea typeface="Calibri"/>
                <a:cs typeface="Times New Roman"/>
              </a:rPr>
              <a:t>неправильных положениях плода</a:t>
            </a:r>
            <a:endParaRPr lang="ru-RU" sz="2800" b="1" cap="all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8943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2308</TotalTime>
  <Words>609</Words>
  <Application>Microsoft Office PowerPoint</Application>
  <PresentationFormat>Экран (4:3)</PresentationFormat>
  <Paragraphs>78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НЕПРАВИЛЬНЫЕ ПОЛОЖЕНИЯ  плода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Сергей Елистратов</dc:creator>
  <cp:lastModifiedBy>Пользователь</cp:lastModifiedBy>
  <cp:revision>239</cp:revision>
  <dcterms:created xsi:type="dcterms:W3CDTF">2012-04-15T15:31:19Z</dcterms:created>
  <dcterms:modified xsi:type="dcterms:W3CDTF">2022-10-23T11:21:22Z</dcterms:modified>
</cp:coreProperties>
</file>