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559" r:id="rId3"/>
    <p:sldId id="560" r:id="rId4"/>
    <p:sldId id="561" r:id="rId5"/>
    <p:sldId id="562" r:id="rId6"/>
    <p:sldId id="563" r:id="rId7"/>
    <p:sldId id="564" r:id="rId8"/>
    <p:sldId id="565" r:id="rId9"/>
    <p:sldId id="567" r:id="rId10"/>
    <p:sldId id="572" r:id="rId11"/>
    <p:sldId id="574" r:id="rId12"/>
    <p:sldId id="573" r:id="rId13"/>
    <p:sldId id="568" r:id="rId14"/>
    <p:sldId id="569" r:id="rId15"/>
    <p:sldId id="570" r:id="rId16"/>
    <p:sldId id="571" r:id="rId17"/>
    <p:sldId id="575" r:id="rId18"/>
    <p:sldId id="57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8000"/>
    <a:srgbClr val="FF0000"/>
    <a:srgbClr val="660033"/>
    <a:srgbClr val="3333FF"/>
    <a:srgbClr val="FFFF00"/>
    <a:srgbClr val="009900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86437" autoAdjust="0"/>
  </p:normalViewPr>
  <p:slideViewPr>
    <p:cSldViewPr>
      <p:cViewPr>
        <p:scale>
          <a:sx n="59" d="100"/>
          <a:sy n="59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34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5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AC30555-2A83-47A4-BBFB-E65A0EB8A8C4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2A14549-7EDC-4DA8-89B7-F10643D31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79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ECA35-531E-402B-B5C0-DDF1ECD32C70}" type="datetimeFigureOut">
              <a:rPr lang="ru-RU" smtClean="0"/>
              <a:pPr/>
              <a:t>23.10.2022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F75EF-F7DA-4890-9C14-59F8FD2BE6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7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8FFA7-6937-4636-884B-87F11EF3A6B2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98846-D66C-445B-B3F3-4157FF416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53252-D46B-4939-BFA0-5AB9E02D6E05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7C4AC-338F-4215-B6DE-441731723B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91603-3E62-4501-9070-56D7F11D48CB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69B9B-3003-4AA9-8C18-9DB11CAFF5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F88F-1C69-49EE-A317-57BC451F12C7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8C5CE-9404-4DA3-A8E2-033F64A142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41FE9-EEA3-4BB9-A26F-3ADAB0166A39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318BC-E10C-4BDB-BFDE-2819F83DBA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8508F-2AB0-4065-BADD-A896B955B6C2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1D181-72CE-456D-A0FD-6FA3B2631E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42911C-CD48-4428-88E3-1B4D6B4FE2B4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810A7-5465-4BCA-AE69-C1FF87B80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4DA74-DF56-4A03-A9D2-A1C0AAA56DA2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A827A-FA33-4C91-9975-E90B987CDF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D1768-F28E-4C55-8775-5D70CEBC47DC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1EEFC-535E-47B8-8E41-B9DD99510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BED37-6B98-478F-AFE2-E39A387600DC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EF911-5FEA-4DE7-99F5-FEB33F2AA6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2B9E2-DF79-4681-99C8-871F4EE8B0A7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7A889-5596-4950-A1D5-6CD544976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BAB6583-EF7D-4F45-A5F5-A548289B2491}" type="datetimeFigureOut">
              <a:rPr lang="ru-RU"/>
              <a:pPr>
                <a:defRPr/>
              </a:pPr>
              <a:t>23.10.2022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B24EAB-307D-460B-8791-BF619E1BB9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675"/>
            <a:ext cx="7772400" cy="1944688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НЕПРАВИЛЬНЫЕ ПОЛОЖЕНИЯ </a:t>
            </a:r>
            <a:r>
              <a:rPr lang="ru-RU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all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плода</a:t>
            </a:r>
            <a:endParaRPr lang="ru-RU" b="1" cap="all" dirty="0" smtClean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076700"/>
            <a:ext cx="3600450" cy="1728788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i="1" dirty="0" smtClean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1993" y="1622352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екомендуется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лежание на том боку, где находится крупная, нижерасположенная часть плода (головка, тазовый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конец)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корригирующая гимнастика (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комплекс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специальных упражнений, способствующих повороту плода в головное 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предлежание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)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сроке беременности 29 - 34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недель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Calibri"/>
              </a:rPr>
              <a:t>под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Calibri"/>
              </a:rPr>
              <a:t>непосредственным наблюдением врача женской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Calibri"/>
              </a:rPr>
              <a:t>консультации </a:t>
            </a: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беременная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лежа поворачивается попеременно на правый и левый бок, лежит после каждого поворота 10 минут; процедуру повторяют 2 - 3 раза, занятия проводят 3 раза в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день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solidFill>
                <a:prstClr val="black"/>
              </a:solidFill>
            </a:endParaRP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37357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исправления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неправильных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положений плода в период</a:t>
            </a:r>
            <a:endParaRPr lang="ru-RU" sz="2800" b="1" cap="all" dirty="0">
              <a:solidFill>
                <a:srgbClr val="FF00FF"/>
              </a:solidFill>
            </a:endParaRPr>
          </a:p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беременности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000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1993" y="1772816"/>
            <a:ext cx="82809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при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положительном результате занятия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прекращают </a:t>
            </a: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д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ля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закрепления создавшегося головного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предлежания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к бандажу прикрепляют продольные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валики </a:t>
            </a: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п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ояс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 валиками беременная носит до полной стабилизации головного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предлежания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- головка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прижата ко входу в малый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таз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solidFill>
                <a:prstClr val="black"/>
              </a:solidFill>
            </a:endParaRP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37357"/>
            <a:ext cx="8280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исправления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неправильных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положений плода в период</a:t>
            </a:r>
            <a:endParaRPr lang="ru-RU" sz="2800" b="1" cap="all" dirty="0">
              <a:solidFill>
                <a:srgbClr val="FF00FF"/>
              </a:solidFill>
            </a:endParaRPr>
          </a:p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беременности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622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1965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</a:rPr>
              <a:t>рубец </a:t>
            </a:r>
            <a:r>
              <a:rPr lang="ru-RU" sz="2400" dirty="0">
                <a:latin typeface="Times New Roman"/>
                <a:ea typeface="Calibri"/>
              </a:rPr>
              <a:t>на </a:t>
            </a:r>
            <a:r>
              <a:rPr lang="ru-RU" sz="2400" dirty="0" smtClean="0">
                <a:latin typeface="Times New Roman"/>
                <a:ea typeface="Calibri"/>
              </a:rPr>
              <a:t>матке 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</a:rPr>
              <a:t>угрожающие </a:t>
            </a:r>
            <a:r>
              <a:rPr lang="ru-RU" sz="2400" dirty="0">
                <a:latin typeface="Times New Roman"/>
                <a:ea typeface="Calibri"/>
              </a:rPr>
              <a:t>преждевременные </a:t>
            </a:r>
            <a:r>
              <a:rPr lang="ru-RU" sz="2400" dirty="0" smtClean="0">
                <a:latin typeface="Times New Roman"/>
                <a:ea typeface="Calibri"/>
              </a:rPr>
              <a:t>роды 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</a:rPr>
              <a:t>миома матки 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Times New Roman"/>
                <a:ea typeface="Calibri"/>
              </a:rPr>
              <a:t>предлежание</a:t>
            </a:r>
            <a:r>
              <a:rPr lang="ru-RU" sz="2400" dirty="0" smtClean="0">
                <a:latin typeface="Times New Roman"/>
                <a:ea typeface="Calibri"/>
              </a:rPr>
              <a:t> </a:t>
            </a:r>
            <a:r>
              <a:rPr lang="ru-RU" sz="2400" dirty="0">
                <a:latin typeface="Times New Roman"/>
                <a:ea typeface="Calibri"/>
              </a:rPr>
              <a:t>и низкое расположение </a:t>
            </a:r>
            <a:r>
              <a:rPr lang="ru-RU" sz="2400" dirty="0" smtClean="0">
                <a:latin typeface="Times New Roman"/>
                <a:ea typeface="Calibri"/>
              </a:rPr>
              <a:t>плаценты 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/>
                <a:ea typeface="Calibri"/>
              </a:rPr>
              <a:t>соматическая </a:t>
            </a:r>
            <a:r>
              <a:rPr lang="ru-RU" sz="2400" dirty="0">
                <a:latin typeface="Times New Roman"/>
                <a:ea typeface="Calibri"/>
              </a:rPr>
              <a:t>патология </a:t>
            </a:r>
            <a:r>
              <a:rPr lang="ru-RU" sz="2400" dirty="0" smtClean="0">
                <a:latin typeface="Times New Roman"/>
                <a:ea typeface="Calibri"/>
              </a:rPr>
              <a:t>беременной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2068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Противопоказания для назначения Корригирующих упражнений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74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949364"/>
            <a:ext cx="8280920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раннее излитие околоплодных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вод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инфицирование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плода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формирование запущенного поперечного положения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плода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потеря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подвижности плода при интенсивном раннем излитии околоплодных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вод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выпадение мелких частей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плода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нутриутробная гипоксия плода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перерастяжение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разрыв нижнего сегмента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матки</a:t>
            </a: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2068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Осложнения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родов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при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неправильных положениях 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220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Запущенное поперечное положение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4457" y="1336323"/>
            <a:ext cx="828092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выпадение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ручки, «вколачивание» в малый таз одного из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плечиков</a:t>
            </a:r>
          </a:p>
          <a:p>
            <a:pPr marL="342900" lvl="0" indent="-342900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ыпадение пуповины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Валерий Павлович\Desktop\20161027_2201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1270" y="2996952"/>
            <a:ext cx="5967294" cy="3356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1671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Роды при неправильных положениях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02787"/>
            <a:ext cx="8208912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самоизворот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рождение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плечика с ручкой, затем ягодицы, ножки, а затем весь плечевой пояс и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голова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самоповорот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роды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сдвоенным телом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складывается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позвоночнике</a:t>
            </a:r>
            <a:endParaRPr lang="ru-RU" sz="44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2" descr="C:\Users\Валерий Павлович\Desktop\b7341817b2e1740d88ac18ff595e4b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504311"/>
            <a:ext cx="4680519" cy="3276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4502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Роды при неправильных положениях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0465" y="1700808"/>
            <a:ext cx="8208912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госпитализация  в 35 – 36 недель беременности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оптимальный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родоразрешения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плановое кесарево сечение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понтанные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роды возможны лишь при глубоко - недоношенном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плоде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запущенном поперечном положении и мертвом плоде –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плодоразрушающая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операция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195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Наружный поворот плода в продольное положение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56792"/>
            <a:ext cx="8280920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роводят в родильном отделении в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 – 36 недель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беременности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в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озможен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при хорошей подвижности плода, податливости брюшной стенки, нормальных размерах таза, удовлетворительном состоянии матери 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плода 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н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аружный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поворот делают на головку или тазовый коней в зависимости от того, что находится ближе к входу малого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таза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hangingPunct="0">
              <a:spcBef>
                <a:spcPct val="20000"/>
              </a:spcBef>
              <a:buClr>
                <a:srgbClr val="FF00FF"/>
              </a:buClr>
            </a:pP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eaLnBrk="0" hangingPunct="0">
              <a:spcBef>
                <a:spcPct val="20000"/>
              </a:spcBef>
              <a:buClr>
                <a:srgbClr val="FF00FF"/>
              </a:buClr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71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Условия для Классического Комбинированного наружно-внутреннего поворота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плода на ножку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312279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полное открытие маточного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зева </a:t>
            </a: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наличие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достаточной подвижности плода в полости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матки</a:t>
            </a: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соответствие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размеров плода размерам таза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матери </a:t>
            </a:r>
          </a:p>
          <a:p>
            <a:pPr marL="34290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целый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плодный пузырь или только что отошедшие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воды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Рисунок 3" descr="C:\Users\User\Downloads\3463787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4154150" cy="26754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9467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Неправильные положения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плода 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13847"/>
            <a:ext cx="8208912" cy="2606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поперечное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косое положения плода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 акушерской практике принято считать неправильным положением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плода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неправильное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положение плода - клиническая ситуация, при которой ось плода образует с продольной осью матки прямой или острый угол, предлежащая часть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отсутствует</a:t>
            </a: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942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Поперечное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положение плода 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40768"/>
            <a:ext cx="8280920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клиническая ситуация, при которой ось плода пересекает ось матки под прямым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углом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поперечном положении обе крупные части находятся выше линии, соединяющей гребни подвздошных костей</a:t>
            </a:r>
          </a:p>
          <a:p>
            <a:pPr algn="just"/>
            <a:endParaRPr lang="ru-RU" sz="2400" dirty="0"/>
          </a:p>
        </p:txBody>
      </p:sp>
      <p:pic>
        <p:nvPicPr>
          <p:cNvPr id="4" name="Picture 2" descr="C:\Users\Валерий Павлович\Desktop\128dcd3588124e73e1efd9f828ac95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068960"/>
            <a:ext cx="4680520" cy="35235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7545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65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Косое положение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3" y="1120676"/>
            <a:ext cx="82657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клиническая ситуация, при которой ось плода пересекает ось матки под острым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углом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ри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этом нижерасположенная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крупная часть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плода размещается в одной из подвздошных впадин большого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таза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к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осое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положение является переходным состоянием: во время родов оно превращается либо в продольное, либо в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поперечное </a:t>
            </a:r>
            <a:endParaRPr lang="ru-RU" sz="2400" dirty="0"/>
          </a:p>
        </p:txBody>
      </p:sp>
      <p:pic>
        <p:nvPicPr>
          <p:cNvPr id="4" name="Рисунок 3" descr="C:\Users\User\Downloads\slide-2 (1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92" t="46904" r="12635" b="6851"/>
          <a:stretch/>
        </p:blipFill>
        <p:spPr bwMode="auto">
          <a:xfrm>
            <a:off x="2771800" y="3798332"/>
            <a:ext cx="3168352" cy="294303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01317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Этиологические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факторы неправильных положений 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5" y="1916832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чрезмерная подвижность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плода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ограниченная подвижность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плода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препятствие вставлению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головки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аномалии развития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матки</a:t>
            </a:r>
          </a:p>
          <a:p>
            <a:pPr marL="342900" indent="-342900" algn="just"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аномалии развития плода</a:t>
            </a:r>
            <a:endParaRPr lang="ru-RU" sz="2400" dirty="0"/>
          </a:p>
        </p:txBody>
      </p:sp>
      <p:pic>
        <p:nvPicPr>
          <p:cNvPr id="4" name="Рисунок 3" descr="C:\Users\User\Downloads\-864139_438458236.pdf-40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6" t="13022" r="7966" b="16580"/>
          <a:stretch/>
        </p:blipFill>
        <p:spPr bwMode="auto">
          <a:xfrm>
            <a:off x="4427984" y="3717032"/>
            <a:ext cx="4475485" cy="28051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360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</a:rPr>
              <a:t>Диагностика неправильных </a:t>
            </a:r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положений плода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7924" y="1489653"/>
            <a:ext cx="8208912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поперечно-овальная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косоовальная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живота</a:t>
            </a:r>
          </a:p>
          <a:p>
            <a:pPr marL="457200" lvl="0" indent="-4572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низкое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стояние дна матки</a:t>
            </a:r>
          </a:p>
          <a:p>
            <a:pPr marL="457200" lvl="0" indent="-4572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наружном акушерском исследовании предлежащая часть плода не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определяется</a:t>
            </a:r>
          </a:p>
          <a:p>
            <a:pPr marL="457200" lvl="0" indent="-4572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крупные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 (головка и тазовый конец) пальпируются в боковых отделах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матки</a:t>
            </a:r>
          </a:p>
          <a:p>
            <a:pPr marL="457200" lvl="0" indent="-4572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сердцебиение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прослушивается в области пупка</a:t>
            </a:r>
          </a:p>
          <a:p>
            <a:pPr marL="457200" lvl="0" indent="-4572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наружное акушерское исследование при неправильных положениях плода 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  <p:pic>
        <p:nvPicPr>
          <p:cNvPr id="3" name="Рисунок 2" descr="C:\Users\User\Downloads\pic_15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99150"/>
            <a:ext cx="7056784" cy="4870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934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</a:rPr>
              <a:t>Диагностика неправильных положений плода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58771"/>
            <a:ext cx="8280920" cy="2899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влагалищном исследовании предлежащая часть плода не определяется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ультразвуковое исследование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излития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околоплодных вод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влагалищном исследовании можно определить плечо, ручку, петлю пуповины, ребра и позвоночник</a:t>
            </a:r>
          </a:p>
          <a:p>
            <a:pPr marL="342900" lvl="0" indent="-342900" algn="just" eaLnBrk="0" hangingPunct="0">
              <a:spcBef>
                <a:spcPct val="20000"/>
              </a:spcBef>
              <a:buClr>
                <a:srgbClr val="FF00FF"/>
              </a:buClr>
              <a:buFont typeface="Wingdings" panose="05000000000000000000" pitchFamily="2" charset="2"/>
              <a:buChar char="ü"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159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949364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преждевременные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роды с дородовым излитием околоплодных вод, которое сопровождается выпадением мелких частей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плода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гипоксия и инфицирование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плода 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Clr>
                <a:srgbClr val="FF00FF"/>
              </a:buClr>
              <a:buFont typeface="Wingdings" panose="05000000000000000000" pitchFamily="2" charset="2"/>
              <a:buChar char="ü"/>
              <a:tabLst>
                <a:tab pos="630555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кровотечение при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предлежании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плаценты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62068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Осложнения беременности при </a:t>
            </a:r>
            <a:r>
              <a:rPr lang="ru-RU" sz="2800" b="1" cap="all" dirty="0" smtClean="0">
                <a:solidFill>
                  <a:srgbClr val="FF00FF"/>
                </a:solidFill>
                <a:latin typeface="Times New Roman"/>
                <a:ea typeface="Calibri"/>
                <a:cs typeface="Times New Roman"/>
              </a:rPr>
              <a:t>неправильных положениях плода</a:t>
            </a:r>
            <a:endParaRPr lang="ru-RU" sz="2800" b="1" cap="all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894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609</Words>
  <Application>Microsoft Office PowerPoint</Application>
  <PresentationFormat>Экран (4:3)</PresentationFormat>
  <Paragraphs>78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НЕПРАВИЛЬНЫЕ ПОЛОЖЕНИЯ  плода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 Елистратов</dc:creator>
  <cp:lastModifiedBy>Пользователь</cp:lastModifiedBy>
  <cp:revision>239</cp:revision>
  <dcterms:created xsi:type="dcterms:W3CDTF">2012-04-15T15:31:19Z</dcterms:created>
  <dcterms:modified xsi:type="dcterms:W3CDTF">2022-10-23T11:21:22Z</dcterms:modified>
</cp:coreProperties>
</file>