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-7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latin typeface="Calibri" pitchFamily="34" charset="0"/>
                <a:sym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13315" name="Google Shape;4;n"/>
          <p:cNvSpPr txBox="1">
            <a:spLocks noGrp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r">
              <a:buClr>
                <a:srgbClr val="000000"/>
              </a:buClr>
              <a:buSzPts val="1400"/>
              <a:buFont typeface="Arial" charset="0"/>
              <a:buNone/>
            </a:pPr>
            <a:endParaRPr lang="ru-RU" sz="120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3316" name="Google Shape;5;n"/>
          <p:cNvSpPr>
            <a:spLocks noGrp="1" noRot="1"/>
          </p:cNvSpPr>
          <p:nvPr>
            <p:ph type="sldImg" idx="3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>
              <a:cxn ang="0">
                <a:pos x="0" y="0"/>
              </a:cxn>
              <a:cxn ang="0">
                <a:pos x="120000" y="0"/>
              </a:cxn>
              <a:cxn ang="0">
                <a:pos x="120000" y="120000"/>
              </a:cxn>
              <a:cxn ang="0">
                <a:pos x="0" y="120000"/>
              </a:cxn>
            </a:cxnLst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17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3318" name="Google Shape;7;n"/>
          <p:cNvSpPr txBox="1">
            <a:spLocks noGrp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 sz="120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3319" name="Google Shape;8;n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fld id="{8E000EAF-9672-4C3C-9F64-0FD16198EBE7}" type="slidenum">
              <a:rPr lang="ru-RU" sz="1200">
                <a:latin typeface="Calibri" pitchFamily="34" charset="0"/>
                <a:sym typeface="Calibri" pitchFamily="34" charset="0"/>
              </a:rPr>
              <a:pPr algn="r">
                <a:buClr>
                  <a:srgbClr val="000000"/>
                </a:buClr>
                <a:buFont typeface="Arial" charset="0"/>
                <a:buNone/>
              </a:pPr>
              <a:t>‹#›</a:t>
            </a:fld>
            <a:endParaRPr lang="ru-RU" sz="1200">
              <a:latin typeface="Calibri" pitchFamily="34" charset="0"/>
              <a:sym typeface="Calibri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Google Shape;85;p1:notes"/>
          <p:cNvSpPr>
            <a:spLocks noGrp="1" noRot="1"/>
          </p:cNvSpPr>
          <p:nvPr>
            <p:ph type="sldImg" idx="2"/>
          </p:nvPr>
        </p:nvSpPr>
        <p:spPr>
          <a:noFill/>
        </p:spPr>
      </p:sp>
      <p:sp>
        <p:nvSpPr>
          <p:cNvPr id="15362" name="Google Shape;86;p1:notes"/>
          <p:cNvSpPr txBox="1"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200" smtClean="0"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  <p:sp>
        <p:nvSpPr>
          <p:cNvPr id="15363" name="Google Shape;87;p1:notes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fld id="{A16EB5BA-918B-46F3-B886-7594BED58129}" type="slidenum">
              <a:rPr lang="ru-RU" sz="1200">
                <a:latin typeface="Calibri" pitchFamily="34" charset="0"/>
                <a:sym typeface="Calibri" pitchFamily="34" charset="0"/>
              </a:rPr>
              <a:pPr algn="r">
                <a:buClr>
                  <a:srgbClr val="000000"/>
                </a:buClr>
                <a:buFont typeface="Arial" charset="0"/>
                <a:buNone/>
              </a:pPr>
              <a:t>1</a:t>
            </a:fld>
            <a:endParaRPr lang="ru-RU" sz="1200">
              <a:latin typeface="Calibri" pitchFamily="34" charset="0"/>
              <a:sym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Google Shape;92;p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200" smtClean="0"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  <p:sp>
        <p:nvSpPr>
          <p:cNvPr id="17410" name="Google Shape;93;p2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Google Shape;98;p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200" smtClean="0"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  <p:sp>
        <p:nvSpPr>
          <p:cNvPr id="19458" name="Google Shape;99;p3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104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200" smtClean="0"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  <p:sp>
        <p:nvSpPr>
          <p:cNvPr id="21506" name="Google Shape;105;p4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Google Shape;110;p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200" smtClean="0"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  <p:sp>
        <p:nvSpPr>
          <p:cNvPr id="23554" name="Google Shape;111;p5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Google Shape;116;p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200" smtClean="0"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  <p:sp>
        <p:nvSpPr>
          <p:cNvPr id="25602" name="Google Shape;117;p6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Google Shape;122;p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200" smtClean="0"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  <p:sp>
        <p:nvSpPr>
          <p:cNvPr id="27650" name="Google Shape;123;p7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Google Shape;128;p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200" smtClean="0"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  <p:sp>
        <p:nvSpPr>
          <p:cNvPr id="29698" name="Google Shape;129;p8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anchor="t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;p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7" name="Google Shape;11;p1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8" name="Google Shape;12;p1"/>
          <p:cNvSpPr txBox="1">
            <a:spLocks noGrp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 sz="1200">
              <a:solidFill>
                <a:srgbClr val="888888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029" name="Google Shape;13;p1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SzPts val="1400"/>
              <a:buFont typeface="Arial" charset="0"/>
              <a:buNone/>
            </a:pPr>
            <a:endParaRPr lang="ru-RU" sz="1200">
              <a:solidFill>
                <a:srgbClr val="888888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030" name="Google Shape;14;p1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fld id="{9CC9C344-D677-40A0-A149-FF985FC0E259}" type="slidenum">
              <a:rPr lang="ru-RU" sz="1200">
                <a:solidFill>
                  <a:srgbClr val="888888"/>
                </a:solidFill>
                <a:latin typeface="Calibri" pitchFamily="34" charset="0"/>
                <a:sym typeface="Calibri" pitchFamily="34" charset="0"/>
              </a:rPr>
              <a:pPr algn="r">
                <a:buClr>
                  <a:srgbClr val="000000"/>
                </a:buClr>
                <a:buFont typeface="Arial" charset="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Calibri" pitchFamily="34" charset="0"/>
              <a:sym typeface="Calibri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69" r:id="rId2"/>
    <p:sldLayoutId id="2147483668" r:id="rId3"/>
    <p:sldLayoutId id="2147483667" r:id="rId4"/>
    <p:sldLayoutId id="2147483666" r:id="rId5"/>
    <p:sldLayoutId id="2147483665" r:id="rId6"/>
    <p:sldLayoutId id="2147483664" r:id="rId7"/>
    <p:sldLayoutId id="2147483663" r:id="rId8"/>
    <p:sldLayoutId id="2147483662" r:id="rId9"/>
    <p:sldLayoutId id="2147483661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>
            <a:spLocks noChangeArrowheads="1"/>
          </p:cNvSpPr>
          <p:nvPr/>
        </p:nvSpPr>
        <p:spPr bwMode="auto">
          <a:xfrm>
            <a:off x="1487488" y="569913"/>
            <a:ext cx="6677025" cy="123507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ru-RU" sz="4000">
                <a:solidFill>
                  <a:schemeClr val="accent2"/>
                </a:solidFill>
              </a:rPr>
              <a:t>Мышцы головы и шеи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</a:pPr>
            <a:endParaRPr lang="ru-RU" sz="14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1747" name="Text Box 3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</a:pPr>
            <a:r>
              <a:rPr lang="ru-RU" sz="1600" b="1" smtClean="0">
                <a:solidFill>
                  <a:srgbClr val="000000"/>
                </a:solidFill>
                <a:latin typeface="Cambria Math" pitchFamily="18" charset="0"/>
                <a:cs typeface="Arial" charset="0"/>
                <a:sym typeface="Arial" charset="0"/>
              </a:rPr>
              <a:t>Мышцы головы делятся на жевательные и мимические.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</a:pPr>
            <a:r>
              <a:rPr lang="ru-RU" sz="1600" b="1" smtClean="0">
                <a:solidFill>
                  <a:srgbClr val="7030A0"/>
                </a:solidFill>
                <a:latin typeface="Cambria Math" pitchFamily="18" charset="0"/>
                <a:cs typeface="Arial" charset="0"/>
                <a:sym typeface="Arial" charset="0"/>
              </a:rPr>
              <a:t>Мимические мышцы </a:t>
            </a:r>
            <a:r>
              <a:rPr lang="ru-RU" sz="1600" b="1" smtClean="0">
                <a:solidFill>
                  <a:srgbClr val="000000"/>
                </a:solidFill>
                <a:latin typeface="Cambria Math" pitchFamily="18" charset="0"/>
                <a:cs typeface="Arial" charset="0"/>
                <a:sym typeface="Arial" charset="0"/>
              </a:rPr>
              <a:t>располагаются сразу под кожей, поэтому лишены фасций.  При сокращении они смещают участки кожи, придавая лицу определенное выражение. 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</a:pPr>
            <a:r>
              <a:rPr lang="ru-RU" sz="1600" b="1" smtClean="0">
                <a:solidFill>
                  <a:srgbClr val="7030A0"/>
                </a:solidFill>
                <a:latin typeface="Cambria Math" pitchFamily="18" charset="0"/>
                <a:cs typeface="Arial" charset="0"/>
                <a:sym typeface="Arial" charset="0"/>
              </a:rPr>
              <a:t>Жевательные мышцы </a:t>
            </a:r>
            <a:r>
              <a:rPr lang="ru-RU" sz="1600" b="1" smtClean="0">
                <a:solidFill>
                  <a:srgbClr val="000000"/>
                </a:solidFill>
                <a:latin typeface="Cambria Math" pitchFamily="18" charset="0"/>
                <a:cs typeface="Arial" charset="0"/>
                <a:sym typeface="Arial" charset="0"/>
              </a:rPr>
              <a:t>смещают при сокращении нижнюю челюсть, обуславливая акт жевания. </a:t>
            </a:r>
            <a:endParaRPr lang="ru-RU" sz="1600" b="1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</a:pPr>
            <a:endParaRPr lang="ru-RU" sz="1600" b="1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</a:pPr>
            <a:endParaRPr lang="ru-RU" sz="14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4" descr="http://vmede.org/sait/content/Anatomija_sapin_1/6_files/mb4_037.jpe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063" y="623888"/>
            <a:ext cx="4308475" cy="5494337"/>
          </a:xfrm>
          <a:prstGeom prst="rect">
            <a:avLst/>
          </a:prstGeom>
          <a:noFill/>
          <a:ln w="222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sp>
        <p:nvSpPr>
          <p:cNvPr id="96" name="Google Shape;96;p14"/>
          <p:cNvSpPr>
            <a:spLocks noChangeArrowheads="1"/>
          </p:cNvSpPr>
          <p:nvPr/>
        </p:nvSpPr>
        <p:spPr bwMode="auto">
          <a:xfrm>
            <a:off x="4572000" y="1320800"/>
            <a:ext cx="4392613" cy="4770438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Мимические мышцы (мышцы лица), вид спереди: 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1 - сухожильный шлем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2 - лобное брюшко затылочно-лобной мышцы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3 - мышца, сморщивающая бровь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4 - мышца, поднимающая верхнюю губу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5 - мышца, поднимающая угол рта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6 - щечная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7 - жевательная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8 - подбородочная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9 - мышца, опускающая нижнюю губу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10 - мышца, опускающая угол рта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11 - круговая мышца рта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12 - мышца смеха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13 - большая скуловая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14 - малая скуловая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15 - круговая мышца глаза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16 - мышца гордецов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15888"/>
            <a:ext cx="4103688" cy="5257800"/>
          </a:xfrm>
          <a:prstGeom prst="rect">
            <a:avLst/>
          </a:prstGeom>
          <a:noFill/>
          <a:ln w="19050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sp>
        <p:nvSpPr>
          <p:cNvPr id="102" name="Google Shape;102;p15"/>
          <p:cNvSpPr>
            <a:spLocks noChangeArrowheads="1"/>
          </p:cNvSpPr>
          <p:nvPr/>
        </p:nvSpPr>
        <p:spPr bwMode="auto">
          <a:xfrm>
            <a:off x="4359275" y="115888"/>
            <a:ext cx="4572000" cy="64643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Мимические мышцы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Вид справа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1 - сухожильный шлем 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(надчерепной апоневроз)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2 - лобное брюшко затылочно-лобной мышцы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3 - круговая мышца глаза 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4 - мышца, поднимающая верхнюю губу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5 - мышца, поднимающая угол рта 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6 - круговая мышца рта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7 - большая скуловая мышца; 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8 - мыш­ца, опускающая нижнюю губу 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9 - мышца, опускающая угол рта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10 - мышца смеха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11 - подкожная мышца шеи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12 - грудино-ключично-сосцевидная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13 - трапециевидная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14 - задняя ушная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15 - затылочное брюшко затылочно-лобной мышцы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16 - верхняя ушная мышца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6"/>
          <p:cNvPicPr preferRelativeResize="0">
            <a:picLocks noChangeAspect="1" noChangeArrowheads="1"/>
          </p:cNvPicPr>
          <p:nvPr/>
        </p:nvPicPr>
        <p:blipFill>
          <a:blip r:embed="rId3"/>
          <a:srcRect l="2420" t="3542" r="2428" b="2356"/>
          <a:stretch>
            <a:fillRect/>
          </a:stretch>
        </p:blipFill>
        <p:spPr bwMode="auto">
          <a:xfrm>
            <a:off x="107950" y="460375"/>
            <a:ext cx="4464050" cy="5487988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 type="none" w="sm" len="sm"/>
            <a:tailEnd type="none" w="sm" len="sm"/>
          </a:ln>
        </p:spPr>
      </p:pic>
      <p:sp>
        <p:nvSpPr>
          <p:cNvPr id="108" name="Google Shape;108;p16"/>
          <p:cNvSpPr>
            <a:spLocks noChangeArrowheads="1"/>
          </p:cNvSpPr>
          <p:nvPr/>
        </p:nvSpPr>
        <p:spPr bwMode="auto">
          <a:xfrm>
            <a:off x="4748213" y="1423988"/>
            <a:ext cx="4248150" cy="452437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Мышцы шеи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Вид спереди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1 - двубрюшная мышца (переднее брюшко)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2 - челюстно-подъязычная мышца 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3 - грудино-ключично-сосцевидная мышца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4 - грудино-подъязычная мышца 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5 – грудино-­щитовидная мышца 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6 - лопаточно-подъязычная мышца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7 - лестничные мышцы (передняя, средняя и задняя)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8 - подъязычная кость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9 - двубрюшная мышца (заднее брюшко)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10 - шилоподъязычная мышца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7" descr="http://vmede.org/sait/content/Anatomija_sapin_1/6_files/mb4_055.jpe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12713"/>
            <a:ext cx="4608513" cy="5332412"/>
          </a:xfrm>
          <a:prstGeom prst="rect">
            <a:avLst/>
          </a:prstGeom>
          <a:noFill/>
          <a:ln w="19050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sp>
        <p:nvSpPr>
          <p:cNvPr id="114" name="Google Shape;114;p17"/>
          <p:cNvSpPr>
            <a:spLocks noChangeArrowheads="1"/>
          </p:cNvSpPr>
          <p:nvPr/>
        </p:nvSpPr>
        <p:spPr bwMode="auto">
          <a:xfrm>
            <a:off x="4859338" y="112713"/>
            <a:ext cx="4148137" cy="649446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Грудино-ключично-сосцевидная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Надподъязычные и подподъязычные мышцы шеи, вид справа: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1 - грудино-ключично-сосцевидная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2 - шило-подъязычная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 3 - заднее брюшко двубрюшной мышцы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4 - челюстно-подъязычная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5 - переднее брюшко двубрюшной мышцы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6 - подъязычная кость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7 - щитоподъязычная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8 - верхнее брюшко лопаточно-подъязычной мышцы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9 - грудино-подъязычная мышца 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10 - нижнее брюшко лопаточно-подъязычной мышцы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11 - задняя лестничная мышца 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12 - средняя лестничная мышца 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13 - передняя лестничная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 14 - мышца, поднимающая лопатку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15 - ременная мышца головы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16 - подъязычно-язычная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17 - околоушная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8" descr="http://vmede.org/sait/content/Anatomija_sapin_1/6_files/mb4_031.jpe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625" y="333375"/>
            <a:ext cx="4613275" cy="5040313"/>
          </a:xfrm>
          <a:prstGeom prst="rect">
            <a:avLst/>
          </a:prstGeom>
          <a:noFill/>
          <a:ln w="222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sp>
        <p:nvSpPr>
          <p:cNvPr id="120" name="Google Shape;120;p18"/>
          <p:cNvSpPr>
            <a:spLocks noChangeArrowheads="1"/>
          </p:cNvSpPr>
          <p:nvPr/>
        </p:nvSpPr>
        <p:spPr bwMode="auto">
          <a:xfrm>
            <a:off x="4932363" y="333375"/>
            <a:ext cx="4032250" cy="532447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Подкожная мышца и другие мышцы шеи, вид спереди: 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1 - подкожная мышца шеи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2 - жевательная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3 - поднижнечелюстная железа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4 - шило-подъязычная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5 - заднее брюшко двубрюшной мышцы 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6 - шейная фасция (разрезана и отвернута)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7 - верхнее брюшко лопаточно-подъязычной мышцы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8 - грудино-подъязычная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9 - грудино-ключично-сосцевидная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10 - шейная фасция (разрезана и отвернута)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11 - подъязычная кость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12 - челюстно-подъязычная мышца 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13 - переднее брюшко двубрюшной мышцы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239713"/>
            <a:ext cx="5545138" cy="4773612"/>
          </a:xfrm>
          <a:prstGeom prst="rect">
            <a:avLst/>
          </a:prstGeom>
          <a:noFill/>
          <a:ln w="222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sp>
        <p:nvSpPr>
          <p:cNvPr id="126" name="Google Shape;126;p19"/>
          <p:cNvSpPr>
            <a:spLocks noChangeArrowheads="1"/>
          </p:cNvSpPr>
          <p:nvPr/>
        </p:nvSpPr>
        <p:spPr bwMode="auto">
          <a:xfrm>
            <a:off x="1692275" y="5157788"/>
            <a:ext cx="5832475" cy="147637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Жевательные мышцы. Вид справа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1 - жевательная мышца (поверхностная часть) 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2 - жевательная мышца (глубокая часть) 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3 - жировая ткань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/>
              <a:t>4 - височная фасция (поверхностная пластинка)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0" descr="http://vmede.org/sait/content/Anatomija_sapin_1/6_files/mb4_032.jpe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117475"/>
            <a:ext cx="4899025" cy="4175125"/>
          </a:xfrm>
          <a:prstGeom prst="rect">
            <a:avLst/>
          </a:prstGeom>
          <a:noFill/>
          <a:ln w="19050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sp>
        <p:nvSpPr>
          <p:cNvPr id="132" name="Google Shape;132;p20"/>
          <p:cNvSpPr>
            <a:spLocks noChangeArrowheads="1"/>
          </p:cNvSpPr>
          <p:nvPr/>
        </p:nvSpPr>
        <p:spPr bwMode="auto">
          <a:xfrm>
            <a:off x="655638" y="4437063"/>
            <a:ext cx="7864475" cy="233838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Медиальная и латеральная крыловидные мышцы, вид справа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Скуловая дуга и венечный отросток нижней челюсти отпилены и удалены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Сухожилие височной мышцы поднято кверху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1 - латеральная крыловидная мышца (верхняя головка)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2 - латеральная крыловидная мышца (нижняя головка)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3 - медиальная крыловидная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4 - суставной диск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5 - височная мышца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600" b="1"/>
              <a:t>6 - сухожилие височной мышцы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427</Words>
  <PresentationFormat>Экран (4:3)</PresentationFormat>
  <Paragraphs>100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ASER</cp:lastModifiedBy>
  <cp:revision>1</cp:revision>
  <dcterms:modified xsi:type="dcterms:W3CDTF">2020-10-20T07:50:57Z</dcterms:modified>
</cp:coreProperties>
</file>