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1" r:id="rId7"/>
    <p:sldId id="262" r:id="rId8"/>
    <p:sldId id="257" r:id="rId9"/>
    <p:sldId id="258" r:id="rId10"/>
    <p:sldId id="259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35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Правописание и произношение заимствованных слов</a:t>
            </a:r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16632"/>
            <a:ext cx="8229600" cy="1580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74638"/>
            <a:ext cx="8435280" cy="6466730"/>
          </a:xfrm>
        </p:spPr>
        <p:txBody>
          <a:bodyPr/>
          <a:lstStyle/>
          <a:p>
            <a:r>
              <a:rPr lang="ru-RU" sz="3600" b="1" i="1" dirty="0"/>
              <a:t>3. </a:t>
            </a:r>
            <a:r>
              <a:rPr lang="ru-RU" sz="3600" b="1" i="1" dirty="0">
                <a:solidFill>
                  <a:srgbClr val="FF0000"/>
                </a:solidFill>
              </a:rPr>
              <a:t>Определи род собственных сущ. (обрати внимание на слова в скобках), допиши окончания прилагательных.</a:t>
            </a:r>
            <a:endParaRPr lang="ru-RU" sz="3600" b="1" dirty="0">
              <a:solidFill>
                <a:srgbClr val="FF0000"/>
              </a:solidFill>
            </a:endParaRPr>
          </a:p>
          <a:p>
            <a:r>
              <a:rPr lang="ru-RU" sz="3600" b="1" dirty="0"/>
              <a:t>Красив… Сочи (город)</a:t>
            </a:r>
          </a:p>
          <a:p>
            <a:r>
              <a:rPr lang="ru-RU" sz="3600" b="1" dirty="0" err="1"/>
              <a:t>Бурн</a:t>
            </a:r>
            <a:r>
              <a:rPr lang="ru-RU" sz="3600" b="1" dirty="0"/>
              <a:t>…</a:t>
            </a:r>
            <a:r>
              <a:rPr lang="ru-RU" sz="3600" b="1" dirty="0" err="1"/>
              <a:t>Алазани</a:t>
            </a:r>
            <a:r>
              <a:rPr lang="ru-RU" sz="3600" b="1" dirty="0"/>
              <a:t> (река)</a:t>
            </a:r>
          </a:p>
          <a:p>
            <a:r>
              <a:rPr lang="ru-RU" sz="3600" b="1" dirty="0" err="1"/>
              <a:t>Древн</a:t>
            </a:r>
            <a:r>
              <a:rPr lang="ru-RU" sz="3600" b="1" dirty="0"/>
              <a:t>…Конго (государство)</a:t>
            </a:r>
          </a:p>
          <a:p>
            <a:r>
              <a:rPr lang="ru-RU" sz="3600" b="1" dirty="0" err="1"/>
              <a:t>Жарк</a:t>
            </a:r>
            <a:r>
              <a:rPr lang="ru-RU" sz="3600" b="1" dirty="0"/>
              <a:t>…Гоби (пустыня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188640"/>
            <a:ext cx="8229600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0"/>
            <a:ext cx="8856984" cy="6858000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/>
              <a:t>4</a:t>
            </a:r>
            <a:r>
              <a:rPr lang="ru-RU" sz="3800" b="1" i="1" dirty="0"/>
              <a:t>. </a:t>
            </a:r>
            <a:r>
              <a:rPr lang="ru-RU" sz="3800" b="1" i="1" dirty="0">
                <a:solidFill>
                  <a:srgbClr val="FF0000"/>
                </a:solidFill>
              </a:rPr>
              <a:t>Вставь пропущенные окончания прилагательных и укажи род собственных несклоняемых существительных (обрати внимание на слова для справок)</a:t>
            </a:r>
            <a:endParaRPr lang="ru-RU" sz="3800" b="1" dirty="0">
              <a:solidFill>
                <a:srgbClr val="FF0000"/>
              </a:solidFill>
            </a:endParaRPr>
          </a:p>
          <a:p>
            <a:r>
              <a:rPr lang="ru-RU" sz="3800" b="1" dirty="0"/>
              <a:t>1. </a:t>
            </a:r>
            <a:r>
              <a:rPr lang="ru-RU" sz="3800" b="1" dirty="0" err="1"/>
              <a:t>Живописн</a:t>
            </a:r>
            <a:r>
              <a:rPr lang="ru-RU" sz="3800" b="1" dirty="0"/>
              <a:t>… Капри – прекрасное место для отдыха.</a:t>
            </a:r>
          </a:p>
          <a:p>
            <a:r>
              <a:rPr lang="ru-RU" sz="3800" b="1" dirty="0"/>
              <a:t>2. В 160 километрах от устья </a:t>
            </a:r>
            <a:r>
              <a:rPr lang="ru-RU" sz="3800" b="1" dirty="0" err="1"/>
              <a:t>южно-африканск</a:t>
            </a:r>
            <a:r>
              <a:rPr lang="ru-RU" sz="3800" b="1" dirty="0"/>
              <a:t> </a:t>
            </a:r>
            <a:r>
              <a:rPr lang="ru-RU" sz="3800" b="1" dirty="0" err="1"/>
              <a:t>Лимпопо</a:t>
            </a:r>
            <a:r>
              <a:rPr lang="ru-RU" sz="3800" b="1" dirty="0"/>
              <a:t> становится </a:t>
            </a:r>
            <a:r>
              <a:rPr lang="ru-RU" sz="3800" b="1" dirty="0" err="1"/>
              <a:t>судоходн</a:t>
            </a:r>
            <a:r>
              <a:rPr lang="ru-RU" sz="3800" b="1" dirty="0"/>
              <a:t>… .</a:t>
            </a:r>
          </a:p>
          <a:p>
            <a:r>
              <a:rPr lang="ru-RU" sz="3800" b="1" dirty="0"/>
              <a:t>3. Альпинисты с трудом преодолевают вершины </a:t>
            </a:r>
            <a:r>
              <a:rPr lang="ru-RU" sz="3800" b="1" dirty="0" err="1"/>
              <a:t>труднодоступн</a:t>
            </a:r>
            <a:r>
              <a:rPr lang="ru-RU" sz="3800" b="1" dirty="0"/>
              <a:t>… Килиманджаро.</a:t>
            </a:r>
          </a:p>
          <a:p>
            <a:r>
              <a:rPr lang="ru-RU" sz="3800" b="1" dirty="0"/>
              <a:t>4. </a:t>
            </a:r>
            <a:r>
              <a:rPr lang="ru-RU" sz="3800" b="1" dirty="0" err="1"/>
              <a:t>Сурикаты</a:t>
            </a:r>
            <a:r>
              <a:rPr lang="ru-RU" sz="3800" b="1" dirty="0"/>
              <a:t> обитают в </a:t>
            </a:r>
            <a:r>
              <a:rPr lang="ru-RU" sz="3800" b="1" dirty="0" err="1"/>
              <a:t>знойн</a:t>
            </a:r>
            <a:r>
              <a:rPr lang="ru-RU" sz="3800" b="1" dirty="0"/>
              <a:t>… и </a:t>
            </a:r>
            <a:r>
              <a:rPr lang="ru-RU" sz="3800" b="1" dirty="0" err="1"/>
              <a:t>выжженн</a:t>
            </a:r>
            <a:r>
              <a:rPr lang="ru-RU" sz="3800" b="1" dirty="0"/>
              <a:t>… солнцем Калахари.</a:t>
            </a:r>
          </a:p>
          <a:p>
            <a:r>
              <a:rPr lang="ru-RU" sz="3800" b="1" dirty="0"/>
              <a:t>5. </a:t>
            </a:r>
            <a:r>
              <a:rPr lang="ru-RU" sz="3800" b="1" dirty="0" err="1"/>
              <a:t>Многомиллионн</a:t>
            </a:r>
            <a:r>
              <a:rPr lang="ru-RU" sz="3800" b="1" dirty="0"/>
              <a:t>… Токио – столица Японии.</a:t>
            </a:r>
          </a:p>
          <a:p>
            <a:r>
              <a:rPr lang="ru-RU" sz="3800" b="1" i="1" dirty="0"/>
              <a:t>Слова для справок: остров, река, гора, пустыня, город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B2F35-7012-EAB0-FE8F-F61A1C93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5029A1-F12A-DE0A-81A7-30F5DA56B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E49C7D8-A7AD-6440-7941-F1CD3727B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5719" y="274638"/>
            <a:ext cx="9379720" cy="630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18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80A7E-3DC3-6B5F-51AB-AC439C678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0C29A266-87B3-0F0E-C6D6-F164D43574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52536" y="317800"/>
            <a:ext cx="9396536" cy="5991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6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759B0-B7CB-8A17-F8B1-DC604A276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FB9A8528-1C0B-5CF9-F6B1-6A4945A3EE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63876" y="620688"/>
            <a:ext cx="9413655" cy="596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03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7C9E84-C062-76BE-47BC-0762EE727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8D3BCC0-2DF0-897E-9571-CC42BF17E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50335" y="0"/>
            <a:ext cx="9708328" cy="658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31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A1537F-4840-BF16-A656-AF45A93E8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Определите, из какого языка заимствовано слово, и обоснуйте свой ответ, указав 1-2 признака</a:t>
            </a:r>
            <a:b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Aharoni" panose="02010803020104030203" pitchFamily="2" charset="-79"/>
              </a:rPr>
            </a:br>
            <a:endParaRPr lang="ru-RU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7F5ED-2143-577A-132B-533785C38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514116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effectLst/>
                <a:latin typeface="Segoe UI Black" panose="020B0A02040204020203" pitchFamily="34" charset="0"/>
                <a:ea typeface="Segoe UI Black" panose="020B0A02040204020203" pitchFamily="34" charset="0"/>
              </a:rPr>
              <a:t>Парашют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Айсберг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Боярин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Брокер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Вермишель</a:t>
            </a: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Яхта</a:t>
            </a:r>
          </a:p>
        </p:txBody>
      </p:sp>
    </p:spTree>
    <p:extLst>
      <p:ext uri="{BB962C8B-B14F-4D97-AF65-F5344CB8AC3E}">
        <p14:creationId xmlns:p14="http://schemas.microsoft.com/office/powerpoint/2010/main" val="394134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06695-D105-D0CE-8D10-1C8D5538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76D024-A06D-487D-3B7F-95AD206D8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32"/>
            <a:ext cx="8892480" cy="646673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kern="100" dirty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Распределите слова в три колонки: "Тюркизмы", "Галлицизмы", "Англицизмы".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Слова: караван, атака, брифинг, диван, </a:t>
            </a:r>
            <a:r>
              <a:rPr lang="ru-RU" sz="3600" kern="1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</a:t>
            </a:r>
            <a:r>
              <a:rPr lang="ru-RU" sz="3600" kern="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(обратить внимание на ударение!), карьер, блог, казна, ковёр, пилот, маркетинг, юрта, шофёр, халат.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902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20357"/>
            <a:ext cx="8363272" cy="6263005"/>
          </a:xfrm>
        </p:spPr>
        <p:txBody>
          <a:bodyPr>
            <a:noAutofit/>
          </a:bodyPr>
          <a:lstStyle/>
          <a:p>
            <a:r>
              <a:rPr lang="ru-RU" sz="3800" b="1" dirty="0"/>
              <a:t>1. </a:t>
            </a:r>
            <a:r>
              <a:rPr lang="ru-RU" sz="3800" b="1" dirty="0">
                <a:solidFill>
                  <a:srgbClr val="FF0000"/>
                </a:solidFill>
              </a:rPr>
              <a:t>Определите род существительных.</a:t>
            </a:r>
            <a:endParaRPr lang="ru-RU" sz="3800" dirty="0">
              <a:solidFill>
                <a:srgbClr val="FF0000"/>
              </a:solidFill>
            </a:endParaRPr>
          </a:p>
          <a:p>
            <a:r>
              <a:rPr lang="ru-RU" sz="3800" dirty="0"/>
              <a:t>Чёрное </a:t>
            </a:r>
            <a:r>
              <a:rPr lang="ru-RU" sz="3800" b="1" dirty="0"/>
              <a:t>пальто</a:t>
            </a:r>
            <a:r>
              <a:rPr lang="ru-RU" sz="3800" dirty="0"/>
              <a:t>, свежее </a:t>
            </a:r>
            <a:r>
              <a:rPr lang="ru-RU" sz="3800" b="1" dirty="0"/>
              <a:t>какао</a:t>
            </a:r>
            <a:r>
              <a:rPr lang="ru-RU" sz="3800" dirty="0"/>
              <a:t>, картофельное </a:t>
            </a:r>
            <a:r>
              <a:rPr lang="ru-RU" sz="3800" b="1" dirty="0"/>
              <a:t>пюре</a:t>
            </a:r>
            <a:r>
              <a:rPr lang="ru-RU" sz="3800" dirty="0"/>
              <a:t>, старое </a:t>
            </a:r>
            <a:r>
              <a:rPr lang="ru-RU" sz="3800" b="1" dirty="0"/>
              <a:t>трюмо</a:t>
            </a:r>
            <a:r>
              <a:rPr lang="ru-RU" sz="3800" dirty="0"/>
              <a:t>, жёлтое </a:t>
            </a:r>
            <a:r>
              <a:rPr lang="ru-RU" sz="3800" b="1" dirty="0"/>
              <a:t>такси</a:t>
            </a:r>
            <a:r>
              <a:rPr lang="ru-RU" sz="3800" dirty="0"/>
              <a:t>, овощное </a:t>
            </a:r>
            <a:r>
              <a:rPr lang="ru-RU" sz="3800" b="1" dirty="0"/>
              <a:t>рагу</a:t>
            </a:r>
            <a:r>
              <a:rPr lang="ru-RU" sz="3800" dirty="0"/>
              <a:t>, придорожное </a:t>
            </a:r>
            <a:r>
              <a:rPr lang="ru-RU" sz="3800" b="1" dirty="0"/>
              <a:t>кафе</a:t>
            </a:r>
            <a:r>
              <a:rPr lang="ru-RU" sz="3800" dirty="0"/>
              <a:t>, новое </a:t>
            </a:r>
            <a:r>
              <a:rPr lang="ru-RU" sz="3800" b="1" dirty="0"/>
              <a:t>портмоне</a:t>
            </a:r>
            <a:r>
              <a:rPr lang="ru-RU" sz="3800" dirty="0"/>
              <a:t>, клубничное </a:t>
            </a:r>
            <a:r>
              <a:rPr lang="ru-RU" sz="3800" b="1" dirty="0"/>
              <a:t>желе</a:t>
            </a:r>
            <a:r>
              <a:rPr lang="ru-RU" sz="3800" dirty="0"/>
              <a:t>, новое </a:t>
            </a:r>
            <a:r>
              <a:rPr lang="ru-RU" sz="3800" b="1" dirty="0"/>
              <a:t>пианино</a:t>
            </a:r>
            <a:r>
              <a:rPr lang="ru-RU" sz="3800" dirty="0"/>
              <a:t>, досадный </a:t>
            </a:r>
            <a:r>
              <a:rPr lang="ru-RU" sz="3800" b="1" dirty="0"/>
              <a:t>пенальти</a:t>
            </a:r>
            <a:r>
              <a:rPr lang="ru-RU" sz="3800" dirty="0"/>
              <a:t>, шёлковое </a:t>
            </a:r>
            <a:r>
              <a:rPr lang="ru-RU" sz="3800" b="1" dirty="0"/>
              <a:t>кашне</a:t>
            </a:r>
            <a:r>
              <a:rPr lang="ru-RU" sz="3800" dirty="0"/>
              <a:t>, жуткий </a:t>
            </a:r>
            <a:r>
              <a:rPr lang="ru-RU" sz="3800" b="1" dirty="0"/>
              <a:t>торнадо</a:t>
            </a:r>
            <a:r>
              <a:rPr lang="ru-RU" sz="3800" dirty="0"/>
              <a:t>, свежая </a:t>
            </a:r>
            <a:r>
              <a:rPr lang="ru-RU" sz="3800" b="1" dirty="0"/>
              <a:t>кольраби</a:t>
            </a:r>
            <a:r>
              <a:rPr lang="ru-RU" sz="3800" dirty="0"/>
              <a:t>, широкая </a:t>
            </a:r>
            <a:r>
              <a:rPr lang="ru-RU" sz="3800" b="1" dirty="0"/>
              <a:t>авеню</a:t>
            </a:r>
            <a:r>
              <a:rPr lang="ru-RU" sz="3800" dirty="0"/>
              <a:t>.</a:t>
            </a:r>
          </a:p>
          <a:p>
            <a:br>
              <a:rPr lang="ru-RU" sz="3600" dirty="0"/>
            </a:br>
            <a:endParaRPr lang="ru-RU" sz="3600" dirty="0"/>
          </a:p>
          <a:p>
            <a:endParaRPr lang="ru-RU" sz="3600" dirty="0"/>
          </a:p>
          <a:p>
            <a:br>
              <a:rPr lang="ru-RU" sz="3600" dirty="0"/>
            </a:br>
            <a:endParaRPr lang="ru-RU" sz="3600" dirty="0"/>
          </a:p>
          <a:p>
            <a:br>
              <a:rPr lang="ru-RU" sz="3600" dirty="0"/>
            </a:br>
            <a:endParaRPr lang="ru-RU" sz="3600" dirty="0"/>
          </a:p>
          <a:p>
            <a:br>
              <a:rPr lang="ru-RU" sz="3600" dirty="0"/>
            </a:b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28919"/>
            <a:ext cx="8363272" cy="6400162"/>
          </a:xfrm>
        </p:spPr>
        <p:txBody>
          <a:bodyPr>
            <a:normAutofit/>
          </a:bodyPr>
          <a:lstStyle/>
          <a:p>
            <a:r>
              <a:rPr lang="ru-RU" b="1" dirty="0"/>
              <a:t>2.</a:t>
            </a:r>
            <a:r>
              <a:rPr lang="ru-RU" b="1" dirty="0">
                <a:solidFill>
                  <a:srgbClr val="FF0000"/>
                </a:solidFill>
              </a:rPr>
              <a:t> </a:t>
            </a:r>
            <a:r>
              <a:rPr lang="ru-RU" b="1" i="1" dirty="0">
                <a:solidFill>
                  <a:srgbClr val="FF0000"/>
                </a:solidFill>
              </a:rPr>
              <a:t>Вставь пропущенные окончания и укажи род несклоняемых существительных</a:t>
            </a:r>
            <a:r>
              <a:rPr lang="ru-RU" b="1" i="1" dirty="0"/>
              <a:t>.</a:t>
            </a:r>
            <a:endParaRPr lang="ru-RU" b="1" dirty="0"/>
          </a:p>
          <a:p>
            <a:r>
              <a:rPr lang="ru-RU" b="1" dirty="0" err="1"/>
              <a:t>Двухместн</a:t>
            </a:r>
            <a:r>
              <a:rPr lang="ru-RU" b="1" dirty="0"/>
              <a:t>… купе, светов… табло, бел… фламинго, </a:t>
            </a:r>
            <a:r>
              <a:rPr lang="ru-RU" b="1" dirty="0" err="1"/>
              <a:t>вкусн</a:t>
            </a:r>
            <a:r>
              <a:rPr lang="ru-RU" b="1" dirty="0"/>
              <a:t>… салями, быстр… кенгуру, </a:t>
            </a:r>
            <a:r>
              <a:rPr lang="ru-RU" b="1" dirty="0" err="1"/>
              <a:t>вкусн</a:t>
            </a:r>
            <a:r>
              <a:rPr lang="ru-RU" b="1" dirty="0"/>
              <a:t>… пюре, </a:t>
            </a:r>
            <a:r>
              <a:rPr lang="ru-RU" b="1" dirty="0" err="1"/>
              <a:t>удачн</a:t>
            </a:r>
            <a:r>
              <a:rPr lang="ru-RU" b="1" dirty="0"/>
              <a:t>… пенальти, </a:t>
            </a:r>
            <a:r>
              <a:rPr lang="ru-RU" b="1" dirty="0" err="1"/>
              <a:t>вкусн</a:t>
            </a:r>
            <a:r>
              <a:rPr lang="ru-RU" b="1" dirty="0"/>
              <a:t>… кольраби, </a:t>
            </a:r>
            <a:r>
              <a:rPr lang="ru-RU" b="1" dirty="0" err="1"/>
              <a:t>ароматн</a:t>
            </a:r>
            <a:r>
              <a:rPr lang="ru-RU" b="1" dirty="0"/>
              <a:t>… какао, </a:t>
            </a:r>
            <a:r>
              <a:rPr lang="ru-RU" b="1" dirty="0" err="1"/>
              <a:t>международн</a:t>
            </a:r>
            <a:r>
              <a:rPr lang="ru-RU" b="1" dirty="0"/>
              <a:t>… жюри, цирков… пони, </a:t>
            </a:r>
            <a:r>
              <a:rPr lang="ru-RU" b="1" dirty="0" err="1"/>
              <a:t>седьм</a:t>
            </a:r>
            <a:r>
              <a:rPr lang="ru-RU" b="1" dirty="0"/>
              <a:t>… авеню, </a:t>
            </a:r>
            <a:r>
              <a:rPr lang="ru-RU" b="1" dirty="0" err="1"/>
              <a:t>целебн</a:t>
            </a:r>
            <a:r>
              <a:rPr lang="ru-RU" b="1" dirty="0"/>
              <a:t>… алоэ, пёстр… какаду, </a:t>
            </a:r>
            <a:r>
              <a:rPr lang="ru-RU" b="1" dirty="0" err="1"/>
              <a:t>интересн</a:t>
            </a:r>
            <a:r>
              <a:rPr lang="ru-RU" b="1" dirty="0"/>
              <a:t>… интервью, </a:t>
            </a:r>
            <a:r>
              <a:rPr lang="ru-RU" b="1" dirty="0" err="1"/>
              <a:t>огромн</a:t>
            </a:r>
            <a:r>
              <a:rPr lang="ru-RU" b="1" dirty="0"/>
              <a:t>… гризли, </a:t>
            </a:r>
            <a:r>
              <a:rPr lang="ru-RU" b="1" dirty="0" err="1"/>
              <a:t>просторн</a:t>
            </a:r>
            <a:r>
              <a:rPr lang="ru-RU" b="1" dirty="0"/>
              <a:t>… фойе, </a:t>
            </a:r>
            <a:r>
              <a:rPr lang="ru-RU" b="1" dirty="0" err="1"/>
              <a:t>сильн</a:t>
            </a:r>
            <a:r>
              <a:rPr lang="ru-RU" b="1" dirty="0"/>
              <a:t>… торнадо, </a:t>
            </a:r>
            <a:r>
              <a:rPr lang="ru-RU" b="1" dirty="0" err="1"/>
              <a:t>пересолённ</a:t>
            </a:r>
            <a:r>
              <a:rPr lang="ru-RU" b="1" dirty="0"/>
              <a:t>… рагу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353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Segoe UI Black</vt:lpstr>
      <vt:lpstr>Times New Roman</vt:lpstr>
      <vt:lpstr>Тема Office</vt:lpstr>
      <vt:lpstr>Правописание и произношение заимствованных слов 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Определите, из какого языка заимствовано слово, и обоснуйте свой ответ, указав 1-2 признака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Елена</cp:lastModifiedBy>
  <cp:revision>5</cp:revision>
  <dcterms:created xsi:type="dcterms:W3CDTF">2023-10-13T10:16:43Z</dcterms:created>
  <dcterms:modified xsi:type="dcterms:W3CDTF">2025-10-20T15:38:37Z</dcterms:modified>
</cp:coreProperties>
</file>