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sldIdLst>
    <p:sldId id="279" r:id="rId2"/>
    <p:sldId id="277" r:id="rId3"/>
    <p:sldId id="263" r:id="rId4"/>
    <p:sldId id="264" r:id="rId5"/>
    <p:sldId id="266" r:id="rId6"/>
    <p:sldId id="262" r:id="rId7"/>
    <p:sldId id="269" r:id="rId8"/>
    <p:sldId id="258" r:id="rId9"/>
    <p:sldId id="257" r:id="rId10"/>
    <p:sldId id="267" r:id="rId11"/>
    <p:sldId id="256" r:id="rId12"/>
    <p:sldId id="259" r:id="rId13"/>
    <p:sldId id="268" r:id="rId14"/>
    <p:sldId id="265" r:id="rId15"/>
    <p:sldId id="261" r:id="rId16"/>
    <p:sldId id="270" r:id="rId17"/>
    <p:sldId id="274" r:id="rId18"/>
    <p:sldId id="275" r:id="rId19"/>
    <p:sldId id="27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CC41DAAB-682D-4D13-85C5-F8A916B7FE53}">
          <p14:sldIdLst>
            <p14:sldId id="279"/>
            <p14:sldId id="277"/>
            <p14:sldId id="263"/>
            <p14:sldId id="264"/>
          </p14:sldIdLst>
        </p14:section>
        <p14:section name="Раздел без заголовка" id="{C7BBC745-7BE0-4056-9A93-71F133B736F8}">
          <p14:sldIdLst>
            <p14:sldId id="266"/>
            <p14:sldId id="262"/>
            <p14:sldId id="269"/>
            <p14:sldId id="258"/>
            <p14:sldId id="257"/>
            <p14:sldId id="267"/>
            <p14:sldId id="256"/>
            <p14:sldId id="259"/>
            <p14:sldId id="268"/>
            <p14:sldId id="265"/>
            <p14:sldId id="261"/>
            <p14:sldId id="270"/>
            <p14:sldId id="274"/>
            <p14:sldId id="275"/>
            <p14:sldId id="278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8250" autoAdjust="0"/>
    <p:restoredTop sz="94654"/>
  </p:normalViewPr>
  <p:slideViewPr>
    <p:cSldViewPr snapToGrid="0">
      <p:cViewPr>
        <p:scale>
          <a:sx n="51" d="100"/>
          <a:sy n="51" d="100"/>
        </p:scale>
        <p:origin x="-966" y="-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60869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2441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4030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753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7536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01276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70913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8305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0229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2637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015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3D894-A650-48F8-B385-929629418190}" type="datetimeFigureOut">
              <a:rPr lang="ru-RU" smtClean="0"/>
              <a:pPr/>
              <a:t>02.12.2023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00C08-AF2E-45FB-B4BA-7946FD405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339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ANATOMY OF THE HUMAN BODY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882533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D77FF9-88C2-4E9D-B8D2-DF9254D87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57" y="144188"/>
            <a:ext cx="8911687" cy="1280890"/>
          </a:xfrm>
        </p:spPr>
        <p:txBody>
          <a:bodyPr/>
          <a:lstStyle/>
          <a:p>
            <a:r>
              <a:rPr lang="en-US" dirty="0"/>
              <a:t>The digestive system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81789" y="1778696"/>
            <a:ext cx="2248228" cy="413252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digestive tract </a:t>
            </a:r>
            <a:endParaRPr lang="ru-RU" dirty="0"/>
          </a:p>
          <a:p>
            <a:endParaRPr lang="en-US" dirty="0"/>
          </a:p>
          <a:p>
            <a:endParaRPr lang="ru-RU" dirty="0"/>
          </a:p>
          <a:p>
            <a:endParaRPr lang="ru-RU" dirty="0"/>
          </a:p>
          <a:p>
            <a:r>
              <a:rPr lang="en-US" dirty="0"/>
              <a:t> digestive glands</a:t>
            </a:r>
            <a:endParaRPr lang="ru-RU" dirty="0"/>
          </a:p>
        </p:txBody>
      </p:sp>
      <p:pic>
        <p:nvPicPr>
          <p:cNvPr id="1026" name="Picture 2" descr="https://upload.wikimedia.org/wikipedia/commons/thumb/8/81/Digestive_system_simplified.svg/357px-Digestive_system_simplified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0"/>
            <a:ext cx="4608945" cy="694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F17180F8-8245-4B37-80D7-B09D4A77E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25945" y="1156996"/>
            <a:ext cx="4284268" cy="55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336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567E063-82E8-401B-A3AB-C66CB51B3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566" y="149902"/>
            <a:ext cx="5160703" cy="1242449"/>
          </a:xfrm>
        </p:spPr>
        <p:txBody>
          <a:bodyPr/>
          <a:lstStyle/>
          <a:p>
            <a:r>
              <a:rPr lang="en-US" dirty="0"/>
              <a:t>The nervous system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333EB87-DA8B-4E7E-A40C-A450F207F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4280" y="1663908"/>
            <a:ext cx="4941117" cy="4092315"/>
          </a:xfrm>
        </p:spPr>
        <p:txBody>
          <a:bodyPr>
            <a:normAutofit/>
          </a:bodyPr>
          <a:lstStyle/>
          <a:p>
            <a:r>
              <a:rPr lang="en-US" sz="2800" dirty="0"/>
              <a:t>the most complicated mechanism</a:t>
            </a:r>
          </a:p>
          <a:p>
            <a:r>
              <a:rPr lang="en-US" sz="2800" dirty="0"/>
              <a:t>weight is from one to two kg</a:t>
            </a:r>
          </a:p>
          <a:p>
            <a:r>
              <a:rPr lang="en-US" sz="2800" dirty="0"/>
              <a:t>volume of about 3.21 </a:t>
            </a:r>
            <a:r>
              <a:rPr lang="en-US" sz="2800" dirty="0" err="1"/>
              <a:t>litres</a:t>
            </a:r>
            <a:endParaRPr lang="en-US" sz="2800" dirty="0"/>
          </a:p>
          <a:p>
            <a:r>
              <a:rPr lang="en-US" sz="2800" dirty="0"/>
              <a:t>about 12 billion cells</a:t>
            </a:r>
          </a:p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8E5A6D6E-33F5-4A81-9C2A-0FB65FC8A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5318" y="149902"/>
            <a:ext cx="4941116" cy="659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22033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A58587-66E0-4186-8792-9643D456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044" y="135246"/>
            <a:ext cx="4887167" cy="814946"/>
          </a:xfrm>
        </p:spPr>
        <p:txBody>
          <a:bodyPr>
            <a:normAutofit/>
          </a:bodyPr>
          <a:lstStyle/>
          <a:p>
            <a:r>
              <a:rPr lang="en-US" dirty="0"/>
              <a:t>The nervous system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F70319F-51B0-4BDB-8CB2-B088D734E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64314" y="2053653"/>
            <a:ext cx="3327815" cy="365759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the nervous cells of the cortex are the most delicate</a:t>
            </a:r>
          </a:p>
          <a:p>
            <a:r>
              <a:rPr lang="en-US" dirty="0"/>
              <a:t>the nerve cells in the brain can be «put to sleep»</a:t>
            </a:r>
          </a:p>
          <a:p>
            <a:r>
              <a:rPr lang="en-US" dirty="0"/>
              <a:t>stimuli comes into the brain through the spinal cord</a:t>
            </a:r>
          </a:p>
          <a:p>
            <a:r>
              <a:rPr lang="en-US" dirty="0"/>
              <a:t>sleep is of a great protective</a:t>
            </a:r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F8E9EE9C-739A-4788-87FD-258A1195D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687" y="1729540"/>
            <a:ext cx="8152428" cy="458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9039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920" y="127248"/>
            <a:ext cx="5691293" cy="979168"/>
          </a:xfrm>
        </p:spPr>
        <p:txBody>
          <a:bodyPr>
            <a:normAutofit fontScale="90000"/>
          </a:bodyPr>
          <a:lstStyle/>
          <a:p>
            <a:r>
              <a:rPr lang="en-US" dirty="0">
                <a:cs typeface="Times New Roman" panose="02020603050405020304" pitchFamily="18" charset="0"/>
              </a:rPr>
              <a:t>The lymphatic system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93721" y="1440493"/>
            <a:ext cx="3749842" cy="1181923"/>
          </a:xfrm>
        </p:spPr>
        <p:txBody>
          <a:bodyPr/>
          <a:lstStyle/>
          <a:p>
            <a:r>
              <a:rPr lang="en-US" sz="1800" dirty="0">
                <a:cs typeface="Times New Roman" panose="02020603050405020304" pitchFamily="18" charset="0"/>
              </a:rPr>
              <a:t>The tonsils, spleen, and thymus are all part of the lymphatic system.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ED27D0C-F70B-5A49-83F2-30CFF5D0BE8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9438" y="616809"/>
            <a:ext cx="5318058" cy="539782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BDB5188A-FB5D-1B4D-91A9-F6C8E0E2B5E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504" y="2622416"/>
            <a:ext cx="5914262" cy="339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2931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552" y="100208"/>
            <a:ext cx="5609589" cy="817183"/>
          </a:xfrm>
        </p:spPr>
        <p:txBody>
          <a:bodyPr>
            <a:normAutofit fontScale="90000"/>
          </a:bodyPr>
          <a:lstStyle/>
          <a:p>
            <a:r>
              <a:rPr lang="en-US" dirty="0">
                <a:cs typeface="Times New Roman" panose="02020603050405020304" pitchFamily="18" charset="0"/>
              </a:rPr>
              <a:t>The reproductive system</a:t>
            </a:r>
            <a:endParaRPr lang="ru-RU" dirty="0"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9912" y="4704332"/>
            <a:ext cx="5144262" cy="2125889"/>
          </a:xfrm>
        </p:spPr>
        <p:txBody>
          <a:bodyPr/>
          <a:lstStyle/>
          <a:p>
            <a:r>
              <a:rPr lang="en-US" sz="1800" dirty="0">
                <a:cs typeface="Times New Roman" panose="02020603050405020304" pitchFamily="18" charset="0"/>
              </a:rPr>
              <a:t>The male system consist of the testicles, penis, prostate, seminal vesicles, urethra, typewriter and epididymis.</a:t>
            </a:r>
          </a:p>
          <a:p>
            <a:r>
              <a:rPr lang="en-US" sz="1800" dirty="0">
                <a:cs typeface="Times New Roman" panose="02020603050405020304" pitchFamily="18" charset="0"/>
              </a:rPr>
              <a:t>Male germ cell is called sperm</a:t>
            </a:r>
            <a:r>
              <a:rPr lang="en-US" sz="1800" dirty="0"/>
              <a:t>.</a:t>
            </a:r>
          </a:p>
          <a:p>
            <a:r>
              <a:rPr lang="en-US" sz="1800" dirty="0">
                <a:cs typeface="Times New Roman" panose="02020603050405020304" pitchFamily="18" charset="0"/>
              </a:rPr>
              <a:t>Male sex hormones are called androgens.</a:t>
            </a:r>
          </a:p>
          <a:p>
            <a:r>
              <a:rPr lang="en-US" sz="1800" dirty="0">
                <a:cs typeface="Times New Roman" panose="02020603050405020304" pitchFamily="18" charset="0"/>
              </a:rPr>
              <a:t>The main androgen is testosterone </a:t>
            </a:r>
          </a:p>
        </p:txBody>
      </p:sp>
      <p:pic>
        <p:nvPicPr>
          <p:cNvPr id="3074" name="Picture 2" descr="https://www.rmanj.com/wp-content/uploads/2014/08/male-body-anatomy-reproductive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6015" y="821094"/>
            <a:ext cx="5114299" cy="388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997025" y="1232578"/>
            <a:ext cx="5114299" cy="1895777"/>
          </a:xfrm>
        </p:spPr>
        <p:txBody>
          <a:bodyPr/>
          <a:lstStyle/>
          <a:p>
            <a:r>
              <a:rPr lang="en-US" sz="1800" dirty="0">
                <a:cs typeface="Times New Roman" panose="02020603050405020304" pitchFamily="18" charset="0"/>
              </a:rPr>
              <a:t>The female system consist of ovaries, uterus, cervix, vagina, fallopian tubes and external genitals.</a:t>
            </a:r>
          </a:p>
          <a:p>
            <a:r>
              <a:rPr lang="en-US" sz="1800" dirty="0">
                <a:cs typeface="Times New Roman" panose="02020603050405020304" pitchFamily="18" charset="0"/>
              </a:rPr>
              <a:t>Female germ cell is called ova</a:t>
            </a:r>
            <a:r>
              <a:rPr lang="en-US" sz="1800" dirty="0"/>
              <a:t>.</a:t>
            </a:r>
          </a:p>
          <a:p>
            <a:r>
              <a:rPr lang="en-US" sz="1800" dirty="0">
                <a:cs typeface="Times New Roman" panose="02020603050405020304" pitchFamily="18" charset="0"/>
              </a:rPr>
              <a:t>Female sex hormones are called estrogens.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www.verywellhealth.com/thmb/VfRAMZtGOIskGMq4aQT4Y_609Hw=/5527x3938/filters:fill(87E3EF,1)/female-reproductive-system-with-image-diagram-538949875-96ab73c46e5b45f0ba6ff254d1609a8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541351" y="2479661"/>
            <a:ext cx="4692535" cy="334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5094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7891" y="2108998"/>
            <a:ext cx="4749196" cy="4493141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338FD47F-3B0D-4AA9-9C4D-A81BBA57E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877" y="109708"/>
            <a:ext cx="5159224" cy="837070"/>
          </a:xfrm>
        </p:spPr>
        <p:txBody>
          <a:bodyPr>
            <a:normAutofit/>
          </a:bodyPr>
          <a:lstStyle/>
          <a:p>
            <a:r>
              <a:rPr lang="en-US" dirty="0"/>
              <a:t>The excretory system</a:t>
            </a: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4B83C59D-24E4-4909-8B54-CC969052B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45774" y="1046986"/>
            <a:ext cx="2435768" cy="41200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Harmful substances entering the blood are removed from the body by the excretory organs, namely the kidneys, skin and lungs</a:t>
            </a:r>
          </a:p>
          <a:p>
            <a:endParaRPr lang="ru-RU" dirty="0"/>
          </a:p>
        </p:txBody>
      </p:sp>
      <p:sp>
        <p:nvSpPr>
          <p:cNvPr id="9" name="AutoShape 6">
            <a:extLst>
              <a:ext uri="{FF2B5EF4-FFF2-40B4-BE49-F238E27FC236}">
                <a16:creationId xmlns="" xmlns:a16="http://schemas.microsoft.com/office/drawing/2014/main" id="{71476A7C-D631-4666-A05C-E8319C18B44C}"/>
              </a:ext>
            </a:extLst>
          </p:cNvPr>
          <p:cNvSpPr>
            <a:spLocks noChangeAspect="1" noChangeArrowheads="1"/>
          </p:cNvSpPr>
          <p:nvPr/>
        </p:nvSpPr>
        <p:spPr bwMode="auto">
          <a:xfrm rot="16643964"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>
            <a:extLst>
              <a:ext uri="{FF2B5EF4-FFF2-40B4-BE49-F238E27FC236}">
                <a16:creationId xmlns="" xmlns:a16="http://schemas.microsoft.com/office/drawing/2014/main" id="{813B8D01-CCB3-4262-BF27-9D0AEFF03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2101" y="379904"/>
            <a:ext cx="4523673" cy="545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5265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1389" y="2645411"/>
            <a:ext cx="3101639" cy="23226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8892" y="2645411"/>
            <a:ext cx="2548348" cy="23092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91155" y="2456375"/>
            <a:ext cx="3101639" cy="232251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53435" y="810221"/>
            <a:ext cx="74349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human excretory system includes the kidneys and their functional unit, the nephron, the skin and the lungs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3846" y="5016197"/>
            <a:ext cx="29967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human kidneys are the major organs of bodily excretion.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34114" y="5016197"/>
            <a:ext cx="3101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Sweat is released through the skin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123104" y="4954618"/>
            <a:ext cx="33561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When they exhale, they release</a:t>
            </a:r>
          </a:p>
          <a:p>
            <a:r>
              <a:rPr lang="en-US" dirty="0"/>
              <a:t> carbon dioxide, which accumulates</a:t>
            </a:r>
          </a:p>
          <a:p>
            <a:r>
              <a:rPr lang="en-US" dirty="0"/>
              <a:t>in the blood as waste from cellular respiration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0DA63B0-2A73-4304-86EB-1DF221FC5B77}"/>
              </a:ext>
            </a:extLst>
          </p:cNvPr>
          <p:cNvSpPr txBox="1"/>
          <p:nvPr/>
        </p:nvSpPr>
        <p:spPr>
          <a:xfrm>
            <a:off x="191022" y="102311"/>
            <a:ext cx="60939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The excretory system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54427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30840" y="1502510"/>
            <a:ext cx="4160706" cy="38529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454" y="67904"/>
            <a:ext cx="6275501" cy="659884"/>
          </a:xfrm>
        </p:spPr>
        <p:txBody>
          <a:bodyPr>
            <a:normAutofit fontScale="90000"/>
          </a:bodyPr>
          <a:lstStyle/>
          <a:p>
            <a:r>
              <a:rPr lang="en-US" dirty="0"/>
              <a:t>The endocrine system</a:t>
            </a:r>
            <a:endParaRPr lang="ru-RU" dirty="0"/>
          </a:p>
        </p:txBody>
      </p:sp>
      <p:sp>
        <p:nvSpPr>
          <p:cNvPr id="11" name="Объект 10">
            <a:extLst>
              <a:ext uri="{FF2B5EF4-FFF2-40B4-BE49-F238E27FC236}">
                <a16:creationId xmlns="" xmlns:a16="http://schemas.microsoft.com/office/drawing/2014/main" id="{0E06C152-2259-4704-9CC1-84AF5CBCE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0422" y="5429146"/>
            <a:ext cx="3974926" cy="923329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rgbClr val="333333"/>
                </a:solidFill>
              </a:rPr>
              <a:t>The key mechanism of the endocrine system is the hormone.</a:t>
            </a:r>
            <a:endParaRPr lang="ru-RU" dirty="0"/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97B1D80-5161-4F01-9002-4C6B768DF1AE}"/>
              </a:ext>
            </a:extLst>
          </p:cNvPr>
          <p:cNvSpPr txBox="1"/>
          <p:nvPr/>
        </p:nvSpPr>
        <p:spPr>
          <a:xfrm>
            <a:off x="1521658" y="587914"/>
            <a:ext cx="105826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endocrine system is a chemical messenger system comprising feedback loops of the hormones released by internal glands organism directly into the circulatory system, regulating distant target organs.</a:t>
            </a:r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548A7AE2-1E80-448E-9BF2-91132AA03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454" y="1772816"/>
            <a:ext cx="7529968" cy="470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6303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12637"/>
          <a:stretch/>
        </p:blipFill>
        <p:spPr>
          <a:xfrm>
            <a:off x="262188" y="1279172"/>
            <a:ext cx="7090547" cy="494626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60921" y="1366855"/>
            <a:ext cx="4931079" cy="306735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In the brain the hypothalamus,  pituitary and pineal gland are involved in the regulation of other endocrine organs</a:t>
            </a:r>
          </a:p>
          <a:p>
            <a:r>
              <a:rPr lang="en-US" dirty="0"/>
              <a:t>The neck contains the thyroid</a:t>
            </a:r>
            <a:r>
              <a:rPr lang="ru-RU" dirty="0"/>
              <a:t> </a:t>
            </a:r>
            <a:r>
              <a:rPr lang="en-US" dirty="0"/>
              <a:t>and parathyroid glands.</a:t>
            </a:r>
            <a:endParaRPr lang="ru-RU" dirty="0"/>
          </a:p>
          <a:p>
            <a:r>
              <a:rPr lang="en-US" dirty="0"/>
              <a:t>Endocrine system in the body consists of a number of glands, which produce regulatory substances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0F52A7C-D09E-44BB-A56A-5C786A97066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3385" y="0"/>
            <a:ext cx="5334462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540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33C48B-7809-4EA0-BDFB-05208AA73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047" y="56348"/>
            <a:ext cx="11824448" cy="921182"/>
          </a:xfrm>
        </p:spPr>
        <p:txBody>
          <a:bodyPr>
            <a:normAutofit fontScale="90000"/>
          </a:bodyPr>
          <a:lstStyle/>
          <a:p>
            <a:r>
              <a:rPr lang="en-US" dirty="0"/>
              <a:t>The human body is amazing, love and take care of it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74112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C4792737-AD6A-47DA-B3CE-48CCC109F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4667" y="406400"/>
            <a:ext cx="4487333" cy="5579533"/>
          </a:xfrm>
        </p:spPr>
        <p:txBody>
          <a:bodyPr>
            <a:normAutofit/>
          </a:bodyPr>
          <a:lstStyle/>
          <a:p>
            <a:r>
              <a:rPr lang="en-US" sz="3100" dirty="0"/>
              <a:t>The human body consists of many systems. Today we will introduce you to the following systems: skeletal, muscular, cardiovascular, respiratory, digestive, nervous, lymphatic, reproductive, excretory and endocrine system</a:t>
            </a:r>
            <a:r>
              <a:rPr lang="ru-RU" dirty="0"/>
              <a:t>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E9A4AA72-E6F9-4A06-B4A8-B91E437A52F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91" y="406400"/>
            <a:ext cx="7171086" cy="611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98008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032" y="0"/>
            <a:ext cx="3998912" cy="81419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cs typeface="Times New Roman" panose="02020603050405020304" pitchFamily="18" charset="0"/>
              </a:rPr>
            </a:br>
            <a:r>
              <a:rPr lang="ru-RU" sz="4000" dirty="0">
                <a:cs typeface="Times New Roman" panose="02020603050405020304" pitchFamily="18" charset="0"/>
              </a:rPr>
              <a:t/>
            </a:r>
            <a:br>
              <a:rPr lang="ru-RU" sz="4000" dirty="0">
                <a:cs typeface="Times New Roman" panose="02020603050405020304" pitchFamily="18" charset="0"/>
              </a:rPr>
            </a:br>
            <a:r>
              <a:rPr lang="en-US" sz="4000" dirty="0" smtClean="0">
                <a:cs typeface="Times New Roman" panose="02020603050405020304" pitchFamily="18" charset="0"/>
              </a:rPr>
              <a:t>Skeletal </a:t>
            </a:r>
            <a:r>
              <a:rPr lang="en-US" sz="4000" dirty="0">
                <a:cs typeface="Times New Roman" panose="02020603050405020304" pitchFamily="18" charset="0"/>
              </a:rPr>
              <a:t>system</a:t>
            </a:r>
            <a:r>
              <a:rPr lang="en-US" dirty="0"/>
              <a:t/>
            </a:r>
            <a:br>
              <a:rPr lang="en-US" dirty="0"/>
            </a:b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www.anatomylibrary99.com/wp-content/uploads/2015/03/human-body-skeleton-bones-55160460260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2362" y="1390388"/>
            <a:ext cx="4572438" cy="5282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5908675" y="4524375"/>
            <a:ext cx="6283325" cy="1938338"/>
          </a:xfrm>
        </p:spPr>
        <p:txBody>
          <a:bodyPr>
            <a:normAutofit/>
          </a:bodyPr>
          <a:lstStyle/>
          <a:p>
            <a:r>
              <a:rPr lang="en-US" sz="1900" dirty="0">
                <a:cs typeface="Times New Roman" panose="02020603050405020304" pitchFamily="18" charset="0"/>
              </a:rPr>
              <a:t>The skeleton is compose of bones.</a:t>
            </a:r>
            <a:br>
              <a:rPr lang="en-US" sz="1900" dirty="0">
                <a:cs typeface="Times New Roman" panose="02020603050405020304" pitchFamily="18" charset="0"/>
              </a:rPr>
            </a:br>
            <a:r>
              <a:rPr lang="en-US" sz="1900" dirty="0">
                <a:cs typeface="Times New Roman" panose="02020603050405020304" pitchFamily="18" charset="0"/>
              </a:rPr>
              <a:t>The human skeleton has over 200 bones.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900" dirty="0">
                <a:cs typeface="Times New Roman" panose="02020603050405020304" pitchFamily="18" charset="0"/>
              </a:rPr>
              <a:t>The bones of the skull are connected with the first cervical vertebra.</a:t>
            </a:r>
          </a:p>
          <a:p>
            <a:r>
              <a:rPr lang="en-US" sz="1900" dirty="0">
                <a:cs typeface="Times New Roman" panose="02020603050405020304" pitchFamily="18" charset="0"/>
              </a:rPr>
              <a:t>There are 26 bones of the skull.</a:t>
            </a:r>
          </a:p>
        </p:txBody>
      </p:sp>
      <p:pic>
        <p:nvPicPr>
          <p:cNvPr id="1036" name="Picture 12" descr="https://s3-us-west-2.amazonaws.com/courses-images/wp-content/uploads/sites/1223/2017/02/07233946/Figure_38_01_05-1024x677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8675" y="185738"/>
            <a:ext cx="6283325" cy="415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8092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2132" y="638826"/>
            <a:ext cx="8072479" cy="1266173"/>
          </a:xfrm>
        </p:spPr>
        <p:txBody>
          <a:bodyPr>
            <a:norm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4" descr="http://www.luminanti.com/Images/Anatomy/Spine/spinescoccyx_75.jpg"/>
          <p:cNvSpPr>
            <a:spLocks noGrp="1" noChangeAspect="1" noChangeArrowheads="1"/>
          </p:cNvSpPr>
          <p:nvPr>
            <p:ph sz="half" idx="1"/>
          </p:nvPr>
        </p:nvSpPr>
        <p:spPr bwMode="auto">
          <a:xfrm>
            <a:off x="2969740" y="1904999"/>
            <a:ext cx="2586248" cy="364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r>
              <a:rPr lang="en-US" sz="7200" dirty="0">
                <a:cs typeface="Times New Roman" panose="02020603050405020304" pitchFamily="18" charset="0"/>
              </a:rPr>
              <a:t>Vertebra form the vertebral column.</a:t>
            </a:r>
            <a:br>
              <a:rPr lang="en-US" sz="7200" dirty="0">
                <a:cs typeface="Times New Roman" panose="02020603050405020304" pitchFamily="18" charset="0"/>
              </a:rPr>
            </a:br>
            <a:r>
              <a:rPr lang="en-US" sz="7200" dirty="0">
                <a:cs typeface="Times New Roman" panose="02020603050405020304" pitchFamily="18" charset="0"/>
              </a:rPr>
              <a:t>The vertebral column consist of cervical, thoracic, lumbar and sacral vertebrae and the coccyx.</a:t>
            </a:r>
            <a:br>
              <a:rPr lang="en-US" sz="7200" dirty="0">
                <a:cs typeface="Times New Roman" panose="02020603050405020304" pitchFamily="18" charset="0"/>
              </a:rPr>
            </a:br>
            <a:r>
              <a:rPr lang="en-US" sz="7200" dirty="0">
                <a:cs typeface="Times New Roman" panose="02020603050405020304" pitchFamily="18" charset="0"/>
              </a:rPr>
              <a:t>In the spine there are 32 or 34 vertebrae.</a:t>
            </a:r>
            <a:endParaRPr lang="ru-RU" sz="7200" dirty="0">
              <a:cs typeface="Times New Roman" panose="02020603050405020304" pitchFamily="18" charset="0"/>
            </a:endParaRPr>
          </a:p>
          <a:p>
            <a:r>
              <a:rPr lang="en-US" sz="7200" dirty="0">
                <a:cs typeface="Times New Roman" panose="02020603050405020304" pitchFamily="18" charset="0"/>
              </a:rPr>
              <a:t>7 cervical, 12 thoracic, 5 lumbar, 5 sacral vertebrae and the coccyx.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648297" y="145663"/>
            <a:ext cx="2819298" cy="3549516"/>
          </a:xfrm>
        </p:spPr>
        <p:txBody>
          <a:bodyPr>
            <a:normAutofit fontScale="25000" lnSpcReduction="20000"/>
          </a:bodyPr>
          <a:lstStyle/>
          <a:p>
            <a:r>
              <a:rPr lang="en-US" sz="7200" dirty="0">
                <a:cs typeface="Times New Roman" panose="02020603050405020304" pitchFamily="18" charset="0"/>
              </a:rPr>
              <a:t>The breastbone is a long bone in the middle of the chest.</a:t>
            </a:r>
          </a:p>
          <a:p>
            <a:r>
              <a:rPr lang="en-US" sz="7200" dirty="0">
                <a:cs typeface="Times New Roman" panose="02020603050405020304" pitchFamily="18" charset="0"/>
              </a:rPr>
              <a:t>Ribs connect with the breastbone with the help of cartilages and ligaments.</a:t>
            </a:r>
          </a:p>
          <a:p>
            <a:r>
              <a:rPr lang="en-US" sz="7200" dirty="0">
                <a:cs typeface="Times New Roman" panose="02020603050405020304" pitchFamily="18" charset="0"/>
              </a:rPr>
              <a:t>The breastbone connects with 7 ribs on each side of the chest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9675813" y="3288496"/>
            <a:ext cx="2516187" cy="3436154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upper extremity is formed by arm, forearm and hand.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lower extremity is formed by thigh,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leg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foot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www.purposegames.com/images/games/background/433/4338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866" y="1332409"/>
            <a:ext cx="2489565" cy="195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luminanti.com/Images/Anatomy/Spine/spinescoccyx_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2831" y="3329827"/>
            <a:ext cx="1584600" cy="339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hupsy.welldocs.com/tryphonov2/pic2/thorax3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7595" y="60387"/>
            <a:ext cx="3671276" cy="318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cf2.ppt-online.org/files2/slide/i/IWjtUHPRSDNVi1f8ZCyBsbGK9poznOkJdTgQcmr4Yq/slide-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7" t="19421" r="6443" b="8983"/>
          <a:stretch/>
        </p:blipFill>
        <p:spPr bwMode="auto">
          <a:xfrm>
            <a:off x="5479824" y="3894859"/>
            <a:ext cx="4290477" cy="2855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FC037CC-C184-4C8D-8515-76A1609B2949}"/>
              </a:ext>
            </a:extLst>
          </p:cNvPr>
          <p:cNvSpPr txBox="1"/>
          <p:nvPr/>
        </p:nvSpPr>
        <p:spPr>
          <a:xfrm>
            <a:off x="218687" y="12526"/>
            <a:ext cx="43219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Times New Roman" panose="02020603050405020304" pitchFamily="18" charset="0"/>
              </a:rPr>
              <a:t>Skeletal system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79535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2138" y="779067"/>
            <a:ext cx="4068332" cy="446142"/>
          </a:xfrm>
        </p:spPr>
        <p:txBody>
          <a:bodyPr>
            <a:normAutofit/>
          </a:bodyPr>
          <a:lstStyle/>
          <a:p>
            <a:r>
              <a:rPr lang="en" sz="1800" dirty="0">
                <a:latin typeface="+mn-lt"/>
                <a:cs typeface="Times New Roman" panose="02020603050405020304" pitchFamily="18" charset="0"/>
              </a:rPr>
              <a:t>The human body has 640 muscles</a:t>
            </a:r>
            <a:endParaRPr lang="ru-RU" sz="18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0502" y="1595977"/>
            <a:ext cx="6331604" cy="1627139"/>
          </a:xfrm>
        </p:spPr>
        <p:txBody>
          <a:bodyPr/>
          <a:lstStyle/>
          <a:p>
            <a:r>
              <a:rPr lang="en-US" sz="1800" dirty="0">
                <a:cs typeface="Times New Roman" panose="02020603050405020304" pitchFamily="18" charset="0"/>
              </a:rPr>
              <a:t>There are three main types of muscle tissue:</a:t>
            </a:r>
          </a:p>
          <a:p>
            <a:r>
              <a:rPr lang="en-US" sz="1800" dirty="0">
                <a:cs typeface="Times New Roman" panose="02020603050405020304" pitchFamily="18" charset="0"/>
              </a:rPr>
              <a:t>1) smooth muscles,</a:t>
            </a:r>
          </a:p>
          <a:p>
            <a:r>
              <a:rPr lang="en-US" sz="1800" dirty="0">
                <a:cs typeface="Times New Roman" panose="02020603050405020304" pitchFamily="18" charset="0"/>
              </a:rPr>
              <a:t>2) striated muscles,</a:t>
            </a:r>
          </a:p>
          <a:p>
            <a:r>
              <a:rPr lang="en-US" sz="1800" dirty="0">
                <a:cs typeface="Times New Roman" panose="02020603050405020304" pitchFamily="18" charset="0"/>
              </a:rPr>
              <a:t>3) heart muscle.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62735" y="1310970"/>
            <a:ext cx="4517049" cy="576262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>
                <a:cs typeface="Times New Roman" panose="02020603050405020304" pitchFamily="18" charset="0"/>
              </a:rPr>
              <a:t>Muscles are important for the functioning of the body.</a:t>
            </a:r>
            <a:endParaRPr lang="ru-RU" sz="1800" dirty="0"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5B7CC87-E145-384F-8805-2D578AC956E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502" y="3518511"/>
            <a:ext cx="4244630" cy="284492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59666E09-63EB-A94F-88DC-C4E92DB46D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32106" y="2169950"/>
            <a:ext cx="4268519" cy="41934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16A0EBC-357D-46EF-A0A1-EC06995F47EE}"/>
              </a:ext>
            </a:extLst>
          </p:cNvPr>
          <p:cNvSpPr txBox="1"/>
          <p:nvPr/>
        </p:nvSpPr>
        <p:spPr>
          <a:xfrm>
            <a:off x="216074" y="42836"/>
            <a:ext cx="46290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Times New Roman" panose="02020603050405020304" pitchFamily="18" charset="0"/>
              </a:rPr>
              <a:t>The muscle system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1308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108" y="74638"/>
            <a:ext cx="61879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+mj-lt"/>
              </a:rPr>
              <a:t>The cardiovascular system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423" y="2541916"/>
            <a:ext cx="2453593" cy="24611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6919" y="2180561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heart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70596" y="720969"/>
            <a:ext cx="1802698" cy="19958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70596" y="3062621"/>
            <a:ext cx="1963082" cy="16826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5383" y="5003104"/>
            <a:ext cx="1713124" cy="159119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733678" y="1257231"/>
            <a:ext cx="3179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Arteries: carry blood away from heart</a:t>
            </a:r>
          </a:p>
          <a:p>
            <a:r>
              <a:rPr lang="en-US" dirty="0"/>
              <a:t>Arterioles: small arteries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607670" y="3489189"/>
            <a:ext cx="33059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Veins: Carry blood toward heart</a:t>
            </a:r>
          </a:p>
          <a:p>
            <a:r>
              <a:rPr lang="en-US" dirty="0" err="1"/>
              <a:t>Venules</a:t>
            </a:r>
            <a:r>
              <a:rPr lang="en-US" dirty="0"/>
              <a:t>: small veins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573294" y="5233936"/>
            <a:ext cx="34662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Capillaries: microscopic blood vessels that</a:t>
            </a:r>
            <a:br>
              <a:rPr lang="en-US" dirty="0"/>
            </a:br>
            <a:r>
              <a:rPr lang="en-US" dirty="0"/>
              <a:t>carry blood from arterioles to venules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="" xmlns:a16="http://schemas.microsoft.com/office/drawing/2014/main" id="{501F9F39-5B2F-4609-8E77-266ACA60BD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2016" y="1832026"/>
            <a:ext cx="3175012" cy="4762271"/>
          </a:xfrm>
        </p:spPr>
        <p:txBody>
          <a:bodyPr>
            <a:normAutofit/>
          </a:bodyPr>
          <a:lstStyle/>
          <a:p>
            <a:r>
              <a:rPr lang="en-US" sz="1800" dirty="0"/>
              <a:t>The heart consists of two separate chambers divided by the septum. Each of the chambers has two connected parts: the atrium and the ventricle.</a:t>
            </a:r>
          </a:p>
          <a:p>
            <a:r>
              <a:rPr lang="en-US" sz="1800" dirty="0"/>
              <a:t>The heart is an inner hollow muscular organ placed within the chest and included in the pericardium.</a:t>
            </a:r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75874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060" y="2190603"/>
            <a:ext cx="1902117" cy="14265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446" y="3804739"/>
            <a:ext cx="1877731" cy="14082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1289" y="5427815"/>
            <a:ext cx="2024047" cy="135342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35336" y="2127829"/>
            <a:ext cx="4576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Leucocytes (4,500 to 9,500 per cu mm)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35336" y="3777822"/>
            <a:ext cx="5466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Erythrocytes (4,000,000 to 5,000,000 per cu mm)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35336" y="5427815"/>
            <a:ext cx="5157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Thrombocytes (200 000- 400 000 per cu mm)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15857" y="744841"/>
            <a:ext cx="100709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Blood is composed of plasma and the corpuscular elements which are called red corpuscles or erythrocytes, white corpuscles or leucocytes and blood platelets or thrombocytes.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F2E8C2E-D545-4A9F-96F9-64517AAA2AEE}"/>
              </a:ext>
            </a:extLst>
          </p:cNvPr>
          <p:cNvSpPr txBox="1"/>
          <p:nvPr/>
        </p:nvSpPr>
        <p:spPr>
          <a:xfrm>
            <a:off x="165969" y="40206"/>
            <a:ext cx="60939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The cardiovascular system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EA9956D0-DBD2-4223-9D2A-B478BD975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8454" y="1726475"/>
            <a:ext cx="4459578" cy="507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28389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433372C-1FB1-4515-BCD3-286AE7E80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997" y="137786"/>
            <a:ext cx="5123259" cy="765746"/>
          </a:xfrm>
        </p:spPr>
        <p:txBody>
          <a:bodyPr>
            <a:normAutofit fontScale="90000"/>
          </a:bodyPr>
          <a:lstStyle/>
          <a:p>
            <a:r>
              <a:rPr lang="en-US" dirty="0"/>
              <a:t>The respiratory system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48FE739-4ED5-48FF-984D-68FD1AA11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5854" y="765746"/>
            <a:ext cx="5229422" cy="212360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are the main organs of the respiratory system</a:t>
            </a:r>
          </a:p>
          <a:p>
            <a:r>
              <a:rPr lang="en-US" dirty="0"/>
              <a:t>two lungs located in the chest</a:t>
            </a:r>
          </a:p>
          <a:p>
            <a:r>
              <a:rPr lang="en-US" dirty="0"/>
              <a:t>the right lung consisting of three lobes </a:t>
            </a:r>
          </a:p>
          <a:p>
            <a:r>
              <a:rPr lang="en-US" dirty="0"/>
              <a:t>the left lung consisting of two lobes</a:t>
            </a: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EE179AD7-5896-4826-AEB2-5B76DCE14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7616" y="2601002"/>
            <a:ext cx="5825898" cy="436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FB710168-2748-41F0-B9B1-F703CD248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811" y="765747"/>
            <a:ext cx="4984805" cy="60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23698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D77FF9-88C2-4E9D-B8D2-DF9254D87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325" y="106610"/>
            <a:ext cx="8911687" cy="1280890"/>
          </a:xfrm>
        </p:spPr>
        <p:txBody>
          <a:bodyPr/>
          <a:lstStyle/>
          <a:p>
            <a:r>
              <a:rPr lang="en-US" dirty="0"/>
              <a:t>The respiratory system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EF491DD-7CFA-4B13-901B-305850BEA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3195" y="1695138"/>
            <a:ext cx="3043005" cy="4045108"/>
          </a:xfrm>
        </p:spPr>
        <p:txBody>
          <a:bodyPr>
            <a:normAutofit/>
          </a:bodyPr>
          <a:lstStyle/>
          <a:p>
            <a:r>
              <a:rPr lang="en-US" sz="3200" dirty="0"/>
              <a:t>nose</a:t>
            </a:r>
            <a:endParaRPr lang="ru-RU" sz="3200" dirty="0"/>
          </a:p>
          <a:p>
            <a:r>
              <a:rPr lang="en-US" sz="3200" dirty="0"/>
              <a:t>oral cavity</a:t>
            </a:r>
          </a:p>
          <a:p>
            <a:r>
              <a:rPr lang="en-US" sz="3200" dirty="0"/>
              <a:t>trachea</a:t>
            </a:r>
          </a:p>
          <a:p>
            <a:r>
              <a:rPr lang="en-US" sz="3200" dirty="0"/>
              <a:t>bronchi </a:t>
            </a:r>
          </a:p>
          <a:p>
            <a:r>
              <a:rPr lang="en-US" sz="3200" dirty="0"/>
              <a:t>bronchioles</a:t>
            </a:r>
          </a:p>
          <a:p>
            <a:r>
              <a:rPr lang="en-US" sz="3200" dirty="0"/>
              <a:t>alveoli</a:t>
            </a:r>
            <a:endParaRPr lang="ru-RU" sz="3200" dirty="0"/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EBCBAA74-CC66-4155-BE90-E55890549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7302" y="907892"/>
            <a:ext cx="6877050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0856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</TotalTime>
  <Words>683</Words>
  <Application>Microsoft Office PowerPoint</Application>
  <PresentationFormat>Произвольный</PresentationFormat>
  <Paragraphs>90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ANATOMY OF THE HUMAN BODY</vt:lpstr>
      <vt:lpstr>The human body consists of many systems. Today we will introduce you to the following systems: skeletal, muscular, cardiovascular, respiratory, digestive, nervous, lymphatic, reproductive, excretory and endocrine system.</vt:lpstr>
      <vt:lpstr>  Skeletal system      </vt:lpstr>
      <vt:lpstr> </vt:lpstr>
      <vt:lpstr>The human body has 640 muscles</vt:lpstr>
      <vt:lpstr>Слайд 6</vt:lpstr>
      <vt:lpstr>Слайд 7</vt:lpstr>
      <vt:lpstr>The respiratory system</vt:lpstr>
      <vt:lpstr>The respiratory system</vt:lpstr>
      <vt:lpstr>The digestive system</vt:lpstr>
      <vt:lpstr>The nervous system</vt:lpstr>
      <vt:lpstr>The nervous system</vt:lpstr>
      <vt:lpstr>The lymphatic system </vt:lpstr>
      <vt:lpstr>The reproductive system</vt:lpstr>
      <vt:lpstr>The excretory system</vt:lpstr>
      <vt:lpstr>Слайд 16</vt:lpstr>
      <vt:lpstr>The endocrine system</vt:lpstr>
      <vt:lpstr>Слайд 18</vt:lpstr>
      <vt:lpstr>The human body is amazing, love and take care of it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respiratory system</dc:title>
  <dc:creator>Anastasia Belolugova</dc:creator>
  <cp:lastModifiedBy>пк</cp:lastModifiedBy>
  <cp:revision>48</cp:revision>
  <dcterms:created xsi:type="dcterms:W3CDTF">2020-12-06T20:31:44Z</dcterms:created>
  <dcterms:modified xsi:type="dcterms:W3CDTF">2023-12-02T02:57:17Z</dcterms:modified>
</cp:coreProperties>
</file>