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6" r:id="rId4"/>
    <p:sldId id="262" r:id="rId5"/>
    <p:sldId id="260" r:id="rId6"/>
    <p:sldId id="273" r:id="rId7"/>
    <p:sldId id="267" r:id="rId8"/>
    <p:sldId id="263" r:id="rId9"/>
    <p:sldId id="278" r:id="rId10"/>
    <p:sldId id="275" r:id="rId11"/>
    <p:sldId id="257" r:id="rId12"/>
    <p:sldId id="259" r:id="rId13"/>
    <p:sldId id="258" r:id="rId14"/>
    <p:sldId id="279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2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75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2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9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2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5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6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0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9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3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E0647A-D3A8-456A-B480-814CDD90591C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AB343D-EB02-4AB4-8CE4-854E67B13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B6990-6752-43C4-B55F-F2DFE3ABB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А.С. Пушкин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4B0A11-0544-5807-9F7B-55E7A5171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/>
              <a:t>Поэма «Медный всадник»</a:t>
            </a:r>
          </a:p>
        </p:txBody>
      </p:sp>
    </p:spTree>
    <p:extLst>
      <p:ext uri="{BB962C8B-B14F-4D97-AF65-F5344CB8AC3E}">
        <p14:creationId xmlns:p14="http://schemas.microsoft.com/office/powerpoint/2010/main" val="378284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B9B5C-6686-E9F4-3126-091E3D1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5A17B8-398F-0A04-AA3E-6FDB9995FD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43021" y="249702"/>
            <a:ext cx="11304168" cy="63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452DF-1CD9-3E28-FC94-805EF79D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4E546A-124E-FA70-5BD2-7AFB45E533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7333" y="53810"/>
            <a:ext cx="10659303" cy="6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3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7DD7F-533F-8184-A1C5-7642A6D3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6A64C6-C830-61C3-F38B-A75D2C8310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30624" y="9590"/>
            <a:ext cx="10364451" cy="68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2491-B130-0D03-BE3D-5BE51595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BFD726-C19B-417B-7377-6824FD13E9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19084" y="57239"/>
            <a:ext cx="9883378" cy="70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4CCC5-DABD-B2D6-8E1E-7AD7D90D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EAFD46-5A34-1885-33B7-47B14599C8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1486546"/>
              </p:ext>
            </p:extLst>
          </p:nvPr>
        </p:nvGraphicFramePr>
        <p:xfrm>
          <a:off x="928468" y="2366963"/>
          <a:ext cx="1034913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332">
                  <a:extLst>
                    <a:ext uri="{9D8B030D-6E8A-4147-A177-3AD203B41FA5}">
                      <a16:colId xmlns:a16="http://schemas.microsoft.com/office/drawing/2014/main" val="55720373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037896154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88210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Black" panose="020B0A04020102020204" pitchFamily="34" charset="0"/>
                        </a:rPr>
                        <a:t>Герои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С одной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С другой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06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Black" panose="020B0A04020102020204" pitchFamily="34" charset="0"/>
                        </a:rPr>
                        <a:t>Петербург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63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Black" panose="020B0A04020102020204" pitchFamily="34" charset="0"/>
                        </a:rPr>
                        <a:t>Нева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82691"/>
                  </a:ext>
                </a:extLst>
              </a:tr>
              <a:tr h="164049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Black" panose="020B0A04020102020204" pitchFamily="34" charset="0"/>
                        </a:rPr>
                        <a:t>Петр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6077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Black" panose="020B0A04020102020204" pitchFamily="34" charset="0"/>
                        </a:rPr>
                        <a:t>Евгений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86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228E5-3FBB-DAAF-E27C-6436CF9B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225084"/>
            <a:ext cx="10364451" cy="984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14E7E-9AA1-8D5E-920B-B13F1BA72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151" y="112542"/>
            <a:ext cx="11788726" cy="6520374"/>
          </a:xfrm>
        </p:spPr>
        <p:txBody>
          <a:bodyPr>
            <a:normAutofit fontScale="77500" lnSpcReduction="20000"/>
          </a:bodyPr>
          <a:lstStyle/>
          <a:p>
            <a:pPr algn="ctr" rtl="0"/>
            <a:r>
              <a:rPr lang="ru-RU" sz="2800" b="1" i="0" dirty="0">
                <a:solidFill>
                  <a:srgbClr val="C00000"/>
                </a:solidFill>
                <a:effectLst/>
                <a:latin typeface="Circe"/>
              </a:rPr>
              <a:t>Конфликт и способы его разрешения</a:t>
            </a:r>
          </a:p>
          <a:p>
            <a:pPr algn="just" rtl="0"/>
            <a:r>
              <a:rPr lang="ru-RU" sz="2800" b="1" i="0" dirty="0">
                <a:solidFill>
                  <a:srgbClr val="333333"/>
                </a:solidFill>
                <a:effectLst/>
                <a:latin typeface="Circe"/>
              </a:rPr>
              <a:t>Основной конфликт поэмы — противостояние власти и простого человека. Пётр I строил Петербург, основываясь на стратегических и экономических интересах, не задумываясь над тем, какой будет жизнь простых людей в холодном и опасном городе. Имела значение лишь общественная воля в лице Петра I, а не личная (в лице Евгения), что неизбежно приводит к жертвам. Само место, его природные особенности выступают как стихия, неподвластная человеку. Город, построенный здесь, подвергается разрушениям от наводнения — таким образом уже законы природы утверждают свою настоящую власть над человеком, даже над таким великим, как Пётр I. </a:t>
            </a:r>
          </a:p>
          <a:p>
            <a:pPr algn="just" rtl="0"/>
            <a:r>
              <a:rPr lang="ru-RU" sz="2800" b="1" i="0" dirty="0">
                <a:solidFill>
                  <a:srgbClr val="333333"/>
                </a:solidFill>
                <a:effectLst/>
                <a:latin typeface="Circe"/>
              </a:rPr>
              <a:t>Стихия наводнения ассоциируется в произведении также с народным бунтом, сметающим всё на своём пути. Прослеживается связь с восстаниями Емельяна Пугачёва и декабристов.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E8933-4E8A-3F5A-0775-384DE739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Circe"/>
              </a:rPr>
              <a:t>Художественное своеобразие</a:t>
            </a:r>
            <a:br>
              <a:rPr lang="ru-RU" b="1" i="0" dirty="0">
                <a:solidFill>
                  <a:srgbClr val="333333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C3878-B51D-E6C6-D002-C08D064AE4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1899138"/>
            <a:ext cx="11043138" cy="4586068"/>
          </a:xfrm>
        </p:spPr>
        <p:txBody>
          <a:bodyPr>
            <a:normAutofit/>
          </a:bodyPr>
          <a:lstStyle/>
          <a:p>
            <a:pPr algn="l" rtl="0"/>
            <a: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  <a:t>Для языка поэмы характерны переносы. Это делает текст динамичным:</a:t>
            </a:r>
          </a:p>
          <a:p>
            <a:pPr algn="l" rtl="0"/>
            <a: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  <a:t> </a:t>
            </a:r>
          </a:p>
          <a:p>
            <a:pPr algn="l"/>
            <a:r>
              <a:rPr lang="ru-RU" sz="2800" b="0" i="1" dirty="0">
                <a:solidFill>
                  <a:srgbClr val="333333"/>
                </a:solidFill>
                <a:effectLst/>
                <a:latin typeface="Circe"/>
              </a:rPr>
              <a:t>Евгений за своим добром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</a:br>
            <a:r>
              <a:rPr lang="ru-RU" sz="2800" b="0" i="1" dirty="0">
                <a:solidFill>
                  <a:srgbClr val="333333"/>
                </a:solidFill>
                <a:effectLst/>
                <a:latin typeface="Circe"/>
              </a:rPr>
              <a:t>Не приходил. Он скоро свету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</a:br>
            <a:r>
              <a:rPr lang="ru-RU" sz="2800" b="0" i="1" dirty="0">
                <a:solidFill>
                  <a:srgbClr val="333333"/>
                </a:solidFill>
                <a:effectLst/>
                <a:latin typeface="Circe"/>
              </a:rPr>
              <a:t>Стал чужд. Весь день бродил пешком,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</a:br>
            <a:r>
              <a:rPr lang="ru-RU" sz="2800" b="0" i="1" dirty="0">
                <a:solidFill>
                  <a:srgbClr val="333333"/>
                </a:solidFill>
                <a:effectLst/>
                <a:latin typeface="Circe"/>
              </a:rPr>
              <a:t>А спал на пристани; питался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</a:br>
            <a:r>
              <a:rPr lang="ru-RU" sz="2800" b="0" i="1" dirty="0">
                <a:solidFill>
                  <a:srgbClr val="333333"/>
                </a:solidFill>
                <a:effectLst/>
                <a:latin typeface="Circe"/>
              </a:rPr>
              <a:t>В окошко поданным куском. </a:t>
            </a:r>
            <a:endParaRPr lang="ru-RU" sz="2800" b="0" i="0" dirty="0">
              <a:solidFill>
                <a:srgbClr val="333333"/>
              </a:solidFill>
              <a:effectLst/>
              <a:latin typeface="Circ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1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7348B-E82F-D658-619A-177D559C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351692"/>
            <a:ext cx="10364451" cy="2668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2AC9D-144A-1A6B-E686-CE70205757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708" y="858130"/>
            <a:ext cx="11226018" cy="5648178"/>
          </a:xfrm>
        </p:spPr>
        <p:txBody>
          <a:bodyPr>
            <a:normAutofit lnSpcReduction="10000"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/>
                <a:latin typeface="Circe"/>
              </a:rPr>
              <a:t>Смешение стилей, разговорного и книжного, позволяет сочетать в тексте бытовое и возвышенное. Изображая размышления Евгения, Пушкин использует разговорные выражения (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Circe"/>
              </a:rPr>
              <a:t>жизнь куда легка, препоручу семейство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Circe"/>
              </a:rPr>
              <a:t>). Описание города насыщено церковнославянской лексикой (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Circe"/>
              </a:rPr>
              <a:t>град, блат, ветхой, полнощных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Circe"/>
              </a:rPr>
              <a:t>), придающей языку торжественное звучание. Такой строй речи делает контрастным изображение жизни города, обнажает разрыв между властью и народом. 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7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C157-5C67-2798-0DC9-22413853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323558"/>
            <a:ext cx="10364451" cy="1547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2155E-6D2B-2086-2AEF-5487AF09E1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436" y="815926"/>
            <a:ext cx="11310425" cy="586622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ru-RU" b="1" i="0" dirty="0">
                <a:solidFill>
                  <a:srgbClr val="002060"/>
                </a:solidFill>
                <a:effectLst/>
                <a:latin typeface="Circe"/>
              </a:rPr>
              <a:t>Образ разъярённой стихии, вырвавшейся из рамок, навязанных построенным городом, отражён в образе реки Невы, которая становится почти полноправным персонажем поэмы. Разрушительное действие воды сравнивается с народным бунтом (</a:t>
            </a:r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осада, приступ, злодей с свирепой шайкой, разбойники</a:t>
            </a:r>
            <a:r>
              <a:rPr lang="ru-RU" b="1" i="0" dirty="0">
                <a:solidFill>
                  <a:srgbClr val="002060"/>
                </a:solidFill>
                <a:effectLst/>
                <a:latin typeface="Circe"/>
              </a:rPr>
              <a:t>), образу природной стихии противопоставляется образ цивилизованного города (</a:t>
            </a:r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громады стройные, в гранит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Circe"/>
              </a:rPr>
              <a:t>оделася</a:t>
            </a:r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 Нева, новая царица</a:t>
            </a:r>
            <a:r>
              <a:rPr lang="ru-RU" b="1" i="0" dirty="0">
                <a:solidFill>
                  <a:srgbClr val="002060"/>
                </a:solidFill>
                <a:effectLst/>
                <a:latin typeface="Circe"/>
              </a:rPr>
              <a:t>). </a:t>
            </a:r>
          </a:p>
          <a:p>
            <a:pPr algn="l" rtl="0"/>
            <a:r>
              <a:rPr lang="ru-RU" b="1" i="0" dirty="0">
                <a:solidFill>
                  <a:srgbClr val="002060"/>
                </a:solidFill>
                <a:effectLst/>
                <a:latin typeface="Circe"/>
              </a:rPr>
              <a:t>Ещё одним важным образом становится перевозчик. </a:t>
            </a:r>
          </a:p>
          <a:p>
            <a:pPr algn="l"/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Он перевозчика зовёт —</a:t>
            </a:r>
            <a:br>
              <a:rPr lang="ru-RU" b="1" i="0" dirty="0">
                <a:solidFill>
                  <a:srgbClr val="002060"/>
                </a:solidFill>
                <a:effectLst/>
                <a:latin typeface="Circe"/>
              </a:rPr>
            </a:br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И перевозчик беззаботный</a:t>
            </a:r>
            <a:br>
              <a:rPr lang="ru-RU" b="1" i="0" dirty="0">
                <a:solidFill>
                  <a:srgbClr val="002060"/>
                </a:solidFill>
                <a:effectLst/>
                <a:latin typeface="Circe"/>
              </a:rPr>
            </a:br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Его за гривенник охотно</a:t>
            </a:r>
            <a:br>
              <a:rPr lang="ru-RU" b="1" i="0" dirty="0">
                <a:solidFill>
                  <a:srgbClr val="002060"/>
                </a:solidFill>
                <a:effectLst/>
                <a:latin typeface="Circe"/>
              </a:rPr>
            </a:br>
            <a:r>
              <a:rPr lang="ru-RU" b="1" i="1" dirty="0">
                <a:solidFill>
                  <a:srgbClr val="002060"/>
                </a:solidFill>
                <a:effectLst/>
                <a:latin typeface="Circe"/>
              </a:rPr>
              <a:t>Чрез волны страшные везёт.</a:t>
            </a:r>
            <a:endParaRPr lang="ru-RU" b="1" i="0" dirty="0">
              <a:solidFill>
                <a:srgbClr val="002060"/>
              </a:solidFill>
              <a:effectLst/>
              <a:latin typeface="Circe"/>
            </a:endParaRPr>
          </a:p>
          <a:p>
            <a:pPr algn="l" rtl="0"/>
            <a:r>
              <a:rPr lang="ru-RU" b="1" i="0" dirty="0">
                <a:solidFill>
                  <a:srgbClr val="002060"/>
                </a:solidFill>
                <a:effectLst/>
                <a:latin typeface="Circe"/>
              </a:rPr>
              <a:t> перед нами отсылка к образу Харона — в греческой мифологии это перевозчик душ умерших через реку Стикс. С появлением этого образа финал предрешён: невеста Евгения погибла.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4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36467-6FAD-9429-1CFF-A3797E29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309490"/>
            <a:ext cx="10364451" cy="3090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A1FF4-137A-21E6-3B4A-F0886F11F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66" y="928468"/>
            <a:ext cx="11324492" cy="5929532"/>
          </a:xfrm>
        </p:spPr>
        <p:txBody>
          <a:bodyPr>
            <a:normAutofit/>
          </a:bodyPr>
          <a:lstStyle/>
          <a:p>
            <a:pPr algn="l"/>
            <a:r>
              <a:rPr lang="ru-RU" sz="2400" b="1" i="0" dirty="0">
                <a:solidFill>
                  <a:srgbClr val="002060"/>
                </a:solidFill>
                <a:effectLst/>
                <a:latin typeface="Circe"/>
              </a:rPr>
              <a:t>Авторская оценка и нравственный смысл</a:t>
            </a:r>
          </a:p>
          <a:p>
            <a:pPr algn="l" rtl="0"/>
            <a:r>
              <a:rPr lang="ru-RU" sz="2400" b="1" i="0" dirty="0">
                <a:solidFill>
                  <a:srgbClr val="002060"/>
                </a:solidFill>
                <a:effectLst/>
                <a:latin typeface="Circe"/>
              </a:rPr>
              <a:t>По мнению автора, столкновение воли государства и жизни обычных людей неизбежно приводит к жертвам, потому что власть не стремится учитывать интересы «маленького человека». При этом автор не отрицает заслуг государства, восхищается величием достижений, но призывает не забывать, каких усилий они стоили и сколько жизней было положено на алтарь этого величия.</a:t>
            </a:r>
          </a:p>
          <a:p>
            <a:pPr algn="l" rtl="0"/>
            <a:r>
              <a:rPr lang="ru-RU" sz="2400" b="1" i="0" dirty="0">
                <a:solidFill>
                  <a:srgbClr val="002060"/>
                </a:solidFill>
                <a:effectLst/>
                <a:latin typeface="Circe"/>
              </a:rPr>
              <a:t>Важно также помнить, что «маленький человек», потерявший всё, будет готов бунтовать, даже ценой своей жизни, и этот бунт может перерасти в стихийное бедствие, которое никому не под силу остановить.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8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C860C-457F-55DA-045B-0A0ABB22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9151"/>
            <a:ext cx="10364451" cy="112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75D9B-CA4D-3A4F-C140-9AEE9D82A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9827" y="478302"/>
            <a:ext cx="11296357" cy="6140547"/>
          </a:xfrm>
        </p:spPr>
        <p:txBody>
          <a:bodyPr>
            <a:normAutofit lnSpcReduction="10000"/>
          </a:bodyPr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Реализм в литературе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 — литературное направление, которое стремится к правдивому и объективному изображению действительности. Возник в XIX веке как реакция на романтизм, предлагая читателям более точное и детализированное описание жизни.</a:t>
            </a:r>
          </a:p>
          <a:p>
            <a:r>
              <a:rPr lang="ru-RU" sz="28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Основные черты реализма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: правдоподобие( реальность), детализация( подробное детальное описание), типизация ( типичный герой действительности)и социальный комментарий ( часто обличается власть).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6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CD4EF-96AF-3EF1-F9DF-2F73D95A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323558"/>
            <a:ext cx="10364451" cy="294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072F8-53EC-C584-86B5-54FD7746D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422" y="168812"/>
            <a:ext cx="11591777" cy="65836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i="0" dirty="0">
                <a:solidFill>
                  <a:srgbClr val="333333"/>
                </a:solidFill>
                <a:effectLst/>
                <a:latin typeface="Circe"/>
              </a:rPr>
              <a:t>Исторические и литературные детали</a:t>
            </a:r>
          </a:p>
          <a:p>
            <a:pPr algn="l" rtl="0"/>
            <a:r>
              <a:rPr lang="ru-RU" sz="2400" b="0" i="0" dirty="0">
                <a:solidFill>
                  <a:srgbClr val="333333"/>
                </a:solidFill>
                <a:effectLst/>
                <a:latin typeface="Circe"/>
              </a:rPr>
              <a:t>Наводнение 7 ноября 1824 года, сильнейшее в истории Петербурга, произошло, когда Пушкин жил в Михайловском. Он не был очевидцем тех трагичных событий, но был глубоко взволнован «петербургским потопом», называл его «общественным бедствием», тяжело ударившим по самым бедным жителям столицы.</a:t>
            </a:r>
          </a:p>
          <a:p>
            <a:pPr algn="l" rtl="0"/>
            <a:r>
              <a:rPr lang="ru-RU" sz="2400" b="0" i="0" dirty="0">
                <a:solidFill>
                  <a:srgbClr val="333333"/>
                </a:solidFill>
                <a:effectLst/>
                <a:latin typeface="Circe"/>
              </a:rPr>
              <a:t>Тогда погибли от 200 до 600 человек, многие пропали без вести (как и героиня поэмы Параша), разрушены 462 дома, повреждены 3681, погибло 3600 голов скота. Вода в Неве и каналах поднялась более чем на 4 метра, была затоплена большая часть города. Очевидцем этой трагедии был А. С. Грибоедов: 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Circe"/>
              </a:rPr>
              <a:t>«В окна вид ужасный: где за час пролегала оживлённая улица, катились ярые волны с рёвом и с пеною, вихри не умолкали &lt;…&gt; хаос, океан, смутное смешение хлябей». </a:t>
            </a:r>
            <a:endParaRPr lang="ru-RU" sz="24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400" b="0" i="0" dirty="0">
                <a:solidFill>
                  <a:srgbClr val="333333"/>
                </a:solidFill>
                <a:effectLst/>
                <a:latin typeface="Circe"/>
              </a:rPr>
              <a:t>В предисловии к поэме Пушкин ссылается на послужившую ему основой для повествования книгу В. Н.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Circe"/>
              </a:rPr>
              <a:t>Берха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Circe"/>
              </a:rPr>
              <a:t> «Подробное историческое известие о всех наводнениях, бывших в Санкт-Петербурге».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3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46D53-4CBB-4222-19BA-C17B0311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126609"/>
            <a:ext cx="10715518" cy="618979"/>
          </a:xfrm>
        </p:spPr>
        <p:txBody>
          <a:bodyPr>
            <a:noAutofit/>
          </a:bodyPr>
          <a:lstStyle/>
          <a:p>
            <a:r>
              <a:rPr lang="ru-RU" sz="2000" b="0" i="1" dirty="0">
                <a:solidFill>
                  <a:srgbClr val="FF0000"/>
                </a:solidFill>
                <a:effectLst/>
                <a:latin typeface="Circe"/>
              </a:rPr>
              <a:t>На площади у Большого театра 7 ноября 1824 года. Картина Ф. Я. Алексеева. Государственный Русский музей, Санкт-Петербург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6D8A02-FC03-1774-0383-D605C71A17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94560" y="860639"/>
            <a:ext cx="7090117" cy="58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32119-5035-5202-5770-2020FD52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182880"/>
            <a:ext cx="10364451" cy="84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D691E-76B1-54DA-F187-84EC5C7F55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588" y="90535"/>
            <a:ext cx="12092412" cy="658458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b="1" kern="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Медный всадник» был написан в октябре 1833 г. в Болдине. Пушкин намеревался издать за большие деньги в журнале «Библиотека для чтения» сразу три своих произведения («Медный всадник», «Анджело», «Пиковая дама») и поэтому в декабре 1833 года передал «Медного всадника» на цензуру Николаю I. Царь вернул поэму с 9 пометами (он вычеркнул все определения вроде «кумир», «истукан» в отношении памятника Петру, велел убрать все сравнения Петербурга с Москвой), но без резолюции, поэма была не запрещена, но и не разрешена. Вот почему до конца 1833 г. «петербургская повесть» никому из друзей Пушкина не была известна. Поэт по-прежнему считал памятник Петру и самого Петра символом Петербурга и вообще современной России, поэтому его поэма о «медном всаднике» была, конечно, поэмой о судьбе России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3544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485C7-4D83-818D-BE0E-5D0E13A7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117244"/>
            <a:ext cx="1036445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96C7F-DA26-2222-CA28-CF531B020D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962" y="0"/>
            <a:ext cx="11932467" cy="6858000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75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8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 желая править «Медного всадника» , Пушкин в 1834 году опубликовал Вступление в «Медному всаднику» . Это единственное прижизненное издание текста поэмы не вызвало внимания читателей, так как одно лишь вступление выглядело гимном «военной столице» . Зато начались слухи о некой неопубликованной поэме Пушкина о Петербурге. В августе 1836 года Пушкин решается опубликовать «Медного всадника» и для этого делает необходимые поправки. Почему до этого он не допускал и мысли о правке, а теперь делает это? Видимо, потому, что он считал необходимым завить о себе читателям, среди которых появилось мнение о закончившемся пушкинском периоде русской литературы. В полном виде «Медный всадник» был напечатан после смерти Пушкина в 1838 г. в журнале «Современник». Белинский первым предложил наиболее распространенное толкование: поэма о столкновении частной судьбы и исторической необходимости. Петр сделал великое и нужное дело, но при этом пострадали невинные частные люди. Позднее появилось другие акценты в интерпретации поэмы.</a:t>
            </a:r>
            <a:endParaRPr kumimoji="0" lang="ru-RU" sz="2800" b="1" i="0" u="none" strike="noStrike" kern="1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5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08149-0B04-7BBA-3E07-FE43106E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0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73C22-321E-43B9-C5F6-725A4638EA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11" y="1069146"/>
            <a:ext cx="10916529" cy="5430128"/>
          </a:xfrm>
        </p:spPr>
        <p:txBody>
          <a:bodyPr/>
          <a:lstStyle/>
          <a:p>
            <a:r>
              <a:rPr lang="ru-RU" sz="2800" b="1" i="0" dirty="0">
                <a:solidFill>
                  <a:srgbClr val="333333"/>
                </a:solidFill>
                <a:effectLst/>
                <a:latin typeface="Circe"/>
              </a:rPr>
              <a:t>Монумент Петра Великого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Circe"/>
              </a:rPr>
              <a:t> — памятник Петру I, созданный скульптором Э. Фальконе. Памятник стоит в центре Санкт-Петербурга на Сенатской площади. Название «Медный всадник» закрепилось за ним именно благодаря поэме А. С. Пушкина. Памятник установлен на естественной скале в форме волны, что символизирует победу государства над силами природы</a:t>
            </a:r>
            <a:r>
              <a:rPr lang="ru-RU" b="0" i="0" dirty="0">
                <a:solidFill>
                  <a:srgbClr val="333333"/>
                </a:solidFill>
                <a:effectLst/>
                <a:latin typeface="Circ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0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3337C-5D60-433A-85AB-941F3B60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1981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/>
                <a:latin typeface="Circe"/>
              </a:rPr>
              <a:t>Открытие монумента Петру Великому. Гравюра А. К. Мельникова с рисунка А. П. Давыдова. 1782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483771-E5B4-D66C-7029-186BB12D6F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98103" y="1350499"/>
            <a:ext cx="8716134" cy="55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90ED6-5B48-606B-1D44-F4F29638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Обозначьте место действия и время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0C5C99-8E1B-0A01-CB9B-58BAEF811C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Место действия</a:t>
            </a:r>
          </a:p>
          <a:p>
            <a:r>
              <a:rPr lang="ru-RU" sz="2400" b="1" dirty="0"/>
              <a:t>Время:</a:t>
            </a:r>
          </a:p>
          <a:p>
            <a:r>
              <a:rPr lang="ru-RU" sz="2400" b="1" dirty="0"/>
              <a:t>Вступление:</a:t>
            </a:r>
          </a:p>
          <a:p>
            <a:r>
              <a:rPr lang="ru-RU" sz="2400" b="1" dirty="0"/>
              <a:t>1 часть</a:t>
            </a:r>
          </a:p>
          <a:p>
            <a:r>
              <a:rPr lang="ru-RU" sz="2400" b="1" dirty="0"/>
              <a:t>2 часть</a:t>
            </a:r>
          </a:p>
        </p:txBody>
      </p:sp>
    </p:spTree>
    <p:extLst>
      <p:ext uri="{BB962C8B-B14F-4D97-AF65-F5344CB8AC3E}">
        <p14:creationId xmlns:p14="http://schemas.microsoft.com/office/powerpoint/2010/main" val="33672006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317</TotalTime>
  <Words>1168</Words>
  <Application>Microsoft Office PowerPoint</Application>
  <PresentationFormat>Широкоэкранный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Circe</vt:lpstr>
      <vt:lpstr>PT Sans</vt:lpstr>
      <vt:lpstr>Tw Cen MT</vt:lpstr>
      <vt:lpstr>Капля</vt:lpstr>
      <vt:lpstr>А.С. Пушкин </vt:lpstr>
      <vt:lpstr>Презентация PowerPoint</vt:lpstr>
      <vt:lpstr>Презентация PowerPoint</vt:lpstr>
      <vt:lpstr>На площади у Большого театра 7 ноября 1824 года. Картина Ф. Я. Алексеева. Государственный Русский музей, Санкт-Петербург</vt:lpstr>
      <vt:lpstr>Презентация PowerPoint</vt:lpstr>
      <vt:lpstr>Презентация PowerPoint</vt:lpstr>
      <vt:lpstr>Презентация PowerPoint</vt:lpstr>
      <vt:lpstr>Открытие монумента Петру Великому. Гравюра А. К. Мельникова с рисунка А. П. Давыдова. 1782</vt:lpstr>
      <vt:lpstr>Обозначьте место действия и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Художественное своеобразие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</dc:title>
  <dc:creator>Елена</dc:creator>
  <cp:lastModifiedBy>Елена</cp:lastModifiedBy>
  <cp:revision>9</cp:revision>
  <dcterms:created xsi:type="dcterms:W3CDTF">2024-09-04T14:43:47Z</dcterms:created>
  <dcterms:modified xsi:type="dcterms:W3CDTF">2025-10-12T12:10:41Z</dcterms:modified>
</cp:coreProperties>
</file>