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embeddings/oleObject12.bin" ContentType="application/vnd.openxmlformats-officedocument.oleObject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embeddings/oleObject8.bin" ContentType="application/vnd.openxmlformats-officedocument.oleObjec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embeddings/oleObject6.bin" ContentType="application/vnd.openxmlformats-officedocument.oleObject"/>
  <Override PartName="/ppt/embeddings/oleObject4.bin" ContentType="application/vnd.openxmlformats-officedocument.oleObject"/>
  <Override PartName="/ppt/embeddings/oleObject19.bin" ContentType="application/vnd.openxmlformats-officedocument.oleObject"/>
  <Override PartName="/ppt/embeddings/oleObject2.bin" ContentType="application/vnd.openxmlformats-officedocument.oleObject"/>
  <Override PartName="/ppt/embeddings/oleObject17.bin" ContentType="application/vnd.openxmlformats-officedocument.oleObject"/>
  <Override PartName="/ppt/embeddings/oleObject26.bin" ContentType="application/vnd.openxmlformats-officedocument.oleObjec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embeddings/oleObject15.bin" ContentType="application/vnd.openxmlformats-officedocument.oleObject"/>
  <Override PartName="/ppt/embeddings/oleObject24.bin" ContentType="application/vnd.openxmlformats-officedocument.oleObject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embeddings/oleObject11.bin" ContentType="application/vnd.openxmlformats-officedocument.oleObject"/>
  <Override PartName="/ppt/embeddings/oleObject13.bin" ContentType="application/vnd.openxmlformats-officedocument.oleObject"/>
  <Override PartName="/ppt/embeddings/oleObject22.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embeddings/oleObject20.bin" ContentType="application/vnd.openxmlformats-officedocument.oleObject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embeddings/oleObject9.bin" ContentType="application/vnd.openxmlformats-officedocument.oleObject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oleObject7.bin" ContentType="application/vnd.openxmlformats-officedocument.oleObject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embeddings/oleObject5.bin" ContentType="application/vnd.openxmlformats-officedocument.oleObject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embeddings/oleObject3.bin" ContentType="application/vnd.openxmlformats-officedocument.oleObject"/>
  <Override PartName="/ppt/embeddings/oleObject18.bin" ContentType="application/vnd.openxmlformats-officedocument.oleObject"/>
  <Override PartName="/ppt/embeddings/oleObject1.bin" ContentType="application/vnd.openxmlformats-officedocument.oleObject"/>
  <Override PartName="/ppt/embeddings/oleObject16.bin" ContentType="application/vnd.openxmlformats-officedocument.oleObject"/>
  <Override PartName="/ppt/embeddings/oleObject25.bin" ContentType="application/vnd.openxmlformats-officedocument.oleObject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embeddings/oleObject14.bin" ContentType="application/vnd.openxmlformats-officedocument.oleObject"/>
  <Override PartName="/ppt/embeddings/oleObject23.bin" ContentType="application/vnd.openxmlformats-officedocument.oleObject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21.bin" ContentType="application/vnd.openxmlformats-officedocument.oleObject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oleObject10.bin" ContentType="application/vnd.openxmlformats-officedocument.oleObject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89" r:id="rId8"/>
    <p:sldId id="261" r:id="rId9"/>
    <p:sldId id="288" r:id="rId10"/>
    <p:sldId id="263" r:id="rId11"/>
    <p:sldId id="264" r:id="rId12"/>
    <p:sldId id="265" r:id="rId13"/>
    <p:sldId id="307" r:id="rId14"/>
    <p:sldId id="308" r:id="rId15"/>
    <p:sldId id="309" r:id="rId16"/>
    <p:sldId id="310" r:id="rId17"/>
    <p:sldId id="312" r:id="rId18"/>
    <p:sldId id="311" r:id="rId19"/>
    <p:sldId id="313" r:id="rId20"/>
    <p:sldId id="287" r:id="rId21"/>
    <p:sldId id="283" r:id="rId22"/>
    <p:sldId id="262" r:id="rId23"/>
    <p:sldId id="295" r:id="rId24"/>
    <p:sldId id="267" r:id="rId25"/>
    <p:sldId id="270" r:id="rId26"/>
    <p:sldId id="269" r:id="rId27"/>
    <p:sldId id="271" r:id="rId28"/>
    <p:sldId id="272" r:id="rId29"/>
    <p:sldId id="284" r:id="rId30"/>
    <p:sldId id="273" r:id="rId31"/>
    <p:sldId id="274" r:id="rId32"/>
    <p:sldId id="276" r:id="rId33"/>
    <p:sldId id="277" r:id="rId34"/>
    <p:sldId id="278" r:id="rId35"/>
    <p:sldId id="285" r:id="rId36"/>
    <p:sldId id="279" r:id="rId37"/>
    <p:sldId id="280" r:id="rId38"/>
    <p:sldId id="281" r:id="rId39"/>
    <p:sldId id="282" r:id="rId40"/>
    <p:sldId id="286" r:id="rId41"/>
    <p:sldId id="268" r:id="rId42"/>
    <p:sldId id="290" r:id="rId43"/>
    <p:sldId id="291" r:id="rId44"/>
    <p:sldId id="292" r:id="rId45"/>
    <p:sldId id="293" r:id="rId46"/>
    <p:sldId id="294" r:id="rId47"/>
    <p:sldId id="300" r:id="rId48"/>
    <p:sldId id="301" r:id="rId49"/>
    <p:sldId id="302" r:id="rId50"/>
    <p:sldId id="296" r:id="rId51"/>
    <p:sldId id="306" r:id="rId52"/>
    <p:sldId id="297" r:id="rId53"/>
    <p:sldId id="298" r:id="rId54"/>
    <p:sldId id="299" r:id="rId55"/>
    <p:sldId id="305" r:id="rId56"/>
    <p:sldId id="303" r:id="rId57"/>
    <p:sldId id="304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06/relationships/legacyDocTextInfo" Target="legacyDocTextInfo.bin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microsoft.com/office/2006/relationships/legacyDiagramText" Target="legacyDiagramText3.bin"/><Relationship Id="rId7" Type="http://schemas.openxmlformats.org/officeDocument/2006/relationships/image" Target="../media/image5.wmf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openxmlformats.org/officeDocument/2006/relationships/image" Target="../media/image4.png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2" Type="http://schemas.microsoft.com/office/2006/relationships/legacyDiagramText" Target="legacyDiagramText7.bin"/><Relationship Id="rId1" Type="http://schemas.microsoft.com/office/2006/relationships/legacyDiagramText" Target="legacyDiagramText6.bin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2DF2-D729-4006-BB80-C02FC918585E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2AE8-B02C-4FE9-9233-5079B966A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2DF2-D729-4006-BB80-C02FC918585E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2AE8-B02C-4FE9-9233-5079B966A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2DF2-D729-4006-BB80-C02FC918585E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2AE8-B02C-4FE9-9233-5079B966A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2A0F2E-20BE-4932-ACB4-8F713DB594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1977-6A63-435B-A744-1E48C2FF7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2DF2-D729-4006-BB80-C02FC918585E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2AE8-B02C-4FE9-9233-5079B966A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2DF2-D729-4006-BB80-C02FC918585E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2AE8-B02C-4FE9-9233-5079B966A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2DF2-D729-4006-BB80-C02FC918585E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2AE8-B02C-4FE9-9233-5079B966A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2DF2-D729-4006-BB80-C02FC918585E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2AE8-B02C-4FE9-9233-5079B966A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2DF2-D729-4006-BB80-C02FC918585E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2AE8-B02C-4FE9-9233-5079B966A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2DF2-D729-4006-BB80-C02FC918585E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2AE8-B02C-4FE9-9233-5079B966A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2DF2-D729-4006-BB80-C02FC918585E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2AE8-B02C-4FE9-9233-5079B966A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2DF2-D729-4006-BB80-C02FC918585E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2AE8-B02C-4FE9-9233-5079B966A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92DF2-D729-4006-BB80-C02FC918585E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F2AE8-B02C-4FE9-9233-5079B966A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5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1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0.jpe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0.jpe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6.jpeg"/><Relationship Id="rId5" Type="http://schemas.openxmlformats.org/officeDocument/2006/relationships/image" Target="../media/image65.wmf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90.jpe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8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5.jpe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98.jpe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9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gif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Общество как </a:t>
            </a:r>
            <a:r>
              <a:rPr lang="ru-RU" dirty="0" smtClean="0"/>
              <a:t>сложная динамичная </a:t>
            </a:r>
            <a:r>
              <a:rPr lang="ru-RU" dirty="0"/>
              <a:t>система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040E4C-224C-404F-8BDF-D67AAF91D2EE}" type="slidenum">
              <a:rPr lang="ru-RU">
                <a:latin typeface="Arial" charset="0"/>
              </a:rPr>
              <a:pPr/>
              <a:t>10</a:t>
            </a:fld>
            <a:endParaRPr lang="ru-RU">
              <a:latin typeface="Arial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Признаки общества как системы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18488" cy="4784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200000"/>
              </a:lnSpc>
            </a:pPr>
            <a:r>
              <a:rPr lang="ru-RU" sz="3600" smtClean="0"/>
              <a:t>Целостность</a:t>
            </a:r>
          </a:p>
          <a:p>
            <a:pPr eaLnBrk="1" hangingPunct="1">
              <a:lnSpc>
                <a:spcPct val="200000"/>
              </a:lnSpc>
            </a:pPr>
            <a:r>
              <a:rPr lang="ru-RU" sz="3600" smtClean="0"/>
              <a:t>Устойчивость</a:t>
            </a:r>
          </a:p>
          <a:p>
            <a:pPr eaLnBrk="1" hangingPunct="1">
              <a:lnSpc>
                <a:spcPct val="200000"/>
              </a:lnSpc>
            </a:pPr>
            <a:r>
              <a:rPr lang="ru-RU" sz="3600" smtClean="0"/>
              <a:t>Способность к саморазвитию</a:t>
            </a:r>
          </a:p>
          <a:p>
            <a:pPr eaLnBrk="1" hangingPunct="1">
              <a:lnSpc>
                <a:spcPct val="200000"/>
              </a:lnSpc>
            </a:pPr>
            <a:r>
              <a:rPr lang="ru-RU" sz="3600" smtClean="0"/>
              <a:t>Открытость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276600" y="1125538"/>
            <a:ext cx="3311525" cy="896937"/>
          </a:xfrm>
          <a:prstGeom prst="cloudCallout">
            <a:avLst>
              <a:gd name="adj1" fmla="val -73921"/>
              <a:gd name="adj2" fmla="val 3938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ru-RU" dirty="0"/>
              <a:t>взаимосвязанные элементы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500694" y="2928934"/>
            <a:ext cx="3643305" cy="1252541"/>
          </a:xfrm>
          <a:prstGeom prst="cloudCallout">
            <a:avLst>
              <a:gd name="adj1" fmla="val -76912"/>
              <a:gd name="adj2" fmla="val 6409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/>
              <a:t>постоянные изменения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563938" y="2205038"/>
            <a:ext cx="3311525" cy="1008062"/>
          </a:xfrm>
          <a:prstGeom prst="cloudCallout">
            <a:avLst>
              <a:gd name="adj1" fmla="val -68458"/>
              <a:gd name="adj2" fmla="val 4732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стремление к самосохранению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3929058" y="4643446"/>
            <a:ext cx="4786346" cy="1285884"/>
          </a:xfrm>
          <a:prstGeom prst="cloudCallout">
            <a:avLst>
              <a:gd name="adj1" fmla="val -66023"/>
              <a:gd name="adj2" fmla="val 2914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/>
              <a:t>новые элементы появляются, старые исчезают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3348038" y="0"/>
            <a:ext cx="4968875" cy="714356"/>
          </a:xfrm>
          <a:prstGeom prst="wedgeEllipseCallout">
            <a:avLst>
              <a:gd name="adj1" fmla="val 37667"/>
              <a:gd name="adj2" fmla="val 7250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dirty="0"/>
              <a:t>Целое, составленное из частей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0" grpId="0" animBg="1"/>
      <p:bldP spid="9221" grpId="0" animBg="1"/>
      <p:bldP spid="9222" grpId="0" animBg="1"/>
      <p:bldP spid="9223" grpId="0" animBg="1"/>
      <p:bldP spid="92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1FD648-7C27-4A43-B4A3-59D8656BD71C}" type="slidenum">
              <a:rPr lang="ru-RU">
                <a:latin typeface="Arial" charset="0"/>
              </a:rPr>
              <a:pPr/>
              <a:t>11</a:t>
            </a:fld>
            <a:endParaRPr lang="ru-RU">
              <a:latin typeface="Arial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Общество как динамичная система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000" smtClean="0"/>
              <a:t>Изменяется и развивается общество в целом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000" smtClean="0"/>
              <a:t>Изменяются и развиваются его элементы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000" smtClean="0"/>
              <a:t>Элементы общества взаимосвязаны между собой и воздействуют друг на друга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000" smtClean="0"/>
              <a:t>Одни элементы прекращают свое существование, другие появляются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7EC960-EF99-4C14-B617-BF3B8185AB5B}" type="slidenum">
              <a:rPr lang="ru-RU">
                <a:latin typeface="Arial" charset="0"/>
              </a:rPr>
              <a:pPr/>
              <a:t>12</a:t>
            </a:fld>
            <a:endParaRPr lang="ru-RU">
              <a:latin typeface="Arial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Под влиянием чего общество изменяется и развивается?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00174"/>
            <a:ext cx="8429684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</a:pPr>
            <a:r>
              <a:rPr lang="ru-RU" sz="2700" b="1" dirty="0" smtClean="0"/>
              <a:t>Натуралистический подход: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700" dirty="0" smtClean="0"/>
              <a:t>«Развитие общества определяется природными факторами»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700" b="1" dirty="0" smtClean="0"/>
              <a:t>Идеалистический подход: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700" dirty="0" smtClean="0"/>
              <a:t>«Идеи первичны по отношению к другим сторонам человеческой деятельности»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700" b="1" dirty="0" smtClean="0"/>
              <a:t>Материалистический подход: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700" dirty="0" smtClean="0"/>
              <a:t>«Люди в первую очередь должны удовлетворять свои материальные потребности»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700" b="1" dirty="0" smtClean="0"/>
              <a:t>Плюралистический подход: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2700" dirty="0" smtClean="0"/>
              <a:t>«В основе развития общества лежит не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r>
              <a:rPr lang="ru-RU" sz="2700" dirty="0" smtClean="0"/>
              <a:t>один, а множество факторов»</a:t>
            </a: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7072330" y="785795"/>
            <a:ext cx="2500330" cy="1000132"/>
          </a:xfrm>
          <a:prstGeom prst="cloudCallout">
            <a:avLst>
              <a:gd name="adj1" fmla="val -63347"/>
              <a:gd name="adj2" fmla="val 4903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/>
              <a:t>Ш. Монтескье, Л. Мечников</a:t>
            </a: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7429520" y="1785927"/>
            <a:ext cx="1714480" cy="1143008"/>
          </a:xfrm>
          <a:prstGeom prst="cloudCallout">
            <a:avLst>
              <a:gd name="adj1" fmla="val -84241"/>
              <a:gd name="adj2" fmla="val 4058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/>
              <a:t>И. Кант, </a:t>
            </a:r>
          </a:p>
          <a:p>
            <a:pPr algn="ctr"/>
            <a:r>
              <a:rPr lang="ru-RU" dirty="0"/>
              <a:t>Г. Гегель, </a:t>
            </a:r>
          </a:p>
          <a:p>
            <a:pPr algn="ctr"/>
            <a:r>
              <a:rPr lang="ru-RU" dirty="0"/>
              <a:t>О. Конт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6804025" y="3214686"/>
            <a:ext cx="1944688" cy="785818"/>
          </a:xfrm>
          <a:prstGeom prst="cloudCallout">
            <a:avLst>
              <a:gd name="adj1" fmla="val -78407"/>
              <a:gd name="adj2" fmla="val 5637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/>
              <a:t>К. Маркс, В. Ленин</a:t>
            </a: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7000892" y="5143512"/>
            <a:ext cx="2357454" cy="1285884"/>
          </a:xfrm>
          <a:prstGeom prst="cloudCallout">
            <a:avLst>
              <a:gd name="adj1" fmla="val -63292"/>
              <a:gd name="adj2" fmla="val 4657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/>
              <a:t>Большинство современных ученых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6" grpId="0" animBg="1"/>
      <p:bldP spid="38917" grpId="0" animBg="1"/>
      <p:bldP spid="38918" grpId="0" animBg="1"/>
      <p:bldP spid="389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C16C4F-FE21-4107-95FF-3F5F4E112250}" type="slidenum">
              <a:rPr lang="ru-RU">
                <a:latin typeface="Arial" charset="0"/>
              </a:rPr>
              <a:pPr/>
              <a:t>13</a:t>
            </a:fld>
            <a:endParaRPr lang="ru-RU">
              <a:latin typeface="Arial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Общественный процесс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468438"/>
          </a:xfrm>
          <a:noFill/>
          <a:ln w="76200" cmpd="tri"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800" smtClean="0"/>
              <a:t>Это последовательная череда сменяющих друг друга событий, участниками которых являются целые поколения людей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859338" y="3213100"/>
            <a:ext cx="2808287" cy="679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Субъект:</a:t>
            </a:r>
            <a:r>
              <a:rPr lang="ru-RU"/>
              <a:t> участники исторического процесса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68313" y="3213100"/>
            <a:ext cx="2159000" cy="9540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Объект:</a:t>
            </a:r>
            <a:r>
              <a:rPr lang="ru-RU"/>
              <a:t> вся историческая действительность</a:t>
            </a: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3000364" y="3429000"/>
            <a:ext cx="1871663" cy="485775"/>
          </a:xfrm>
          <a:prstGeom prst="leftArrow">
            <a:avLst>
              <a:gd name="adj1" fmla="val 50000"/>
              <a:gd name="adj2" fmla="val 96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3419475" y="4508500"/>
            <a:ext cx="5256213" cy="1512888"/>
          </a:xfrm>
          <a:prstGeom prst="wedgeRectCallout">
            <a:avLst>
              <a:gd name="adj1" fmla="val -1495"/>
              <a:gd name="adj2" fmla="val -8735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 dirty="0"/>
              <a:t>Главный субъект:</a:t>
            </a:r>
          </a:p>
          <a:p>
            <a:pPr>
              <a:buFontTx/>
              <a:buChar char="•"/>
            </a:pPr>
            <a:r>
              <a:rPr lang="ru-RU" dirty="0"/>
              <a:t>все человечество? (Л.П. </a:t>
            </a:r>
            <a:r>
              <a:rPr lang="ru-RU" dirty="0" err="1"/>
              <a:t>Карсавин</a:t>
            </a:r>
            <a:r>
              <a:rPr lang="ru-RU" dirty="0"/>
              <a:t>)</a:t>
            </a:r>
          </a:p>
          <a:p>
            <a:pPr>
              <a:buFontTx/>
              <a:buChar char="•"/>
            </a:pPr>
            <a:r>
              <a:rPr lang="ru-RU" dirty="0"/>
              <a:t>трудящиеся? (К. Маркс)</a:t>
            </a:r>
          </a:p>
          <a:p>
            <a:pPr>
              <a:buFontTx/>
              <a:buChar char="•"/>
            </a:pPr>
            <a:r>
              <a:rPr lang="ru-RU" dirty="0"/>
              <a:t>народ? (В. Ключевский)</a:t>
            </a:r>
          </a:p>
          <a:p>
            <a:pPr>
              <a:buFontTx/>
              <a:buChar char="•"/>
            </a:pPr>
            <a:r>
              <a:rPr lang="ru-RU" dirty="0"/>
              <a:t>выдающиеся личности?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-0.00394 L -0.22031 -0.0039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nimBg="1"/>
      <p:bldP spid="54276" grpId="0" animBg="1"/>
      <p:bldP spid="54277" grpId="0" animBg="1"/>
      <p:bldP spid="54278" grpId="0" animBg="1"/>
      <p:bldP spid="54278" grpId="1" animBg="1"/>
      <p:bldP spid="542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9" tIns="46035" rIns="92069" bIns="46035" anchor="ctr"/>
          <a:lstStyle/>
          <a:p>
            <a:pPr algn="ctr" eaLnBrk="0" hangingPunct="0"/>
            <a:r>
              <a:rPr lang="ru-RU" sz="4000">
                <a:solidFill>
                  <a:srgbClr val="003399"/>
                </a:solidFill>
              </a:rPr>
              <a:t>Общественные отношения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48000" y="1676400"/>
            <a:ext cx="2819400" cy="6858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sz="2400" dirty="0"/>
              <a:t>Общественные </a:t>
            </a:r>
          </a:p>
          <a:p>
            <a:pPr algn="ctr" eaLnBrk="0" hangingPunct="0"/>
            <a:r>
              <a:rPr lang="ru-RU" sz="2400" dirty="0"/>
              <a:t>отношения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81000" y="2590800"/>
            <a:ext cx="2514600" cy="6858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sz="2400" dirty="0"/>
              <a:t>Материальные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019800" y="2514600"/>
            <a:ext cx="2438400" cy="6096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sz="2400" dirty="0"/>
              <a:t>Идеологические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0" y="3429000"/>
            <a:ext cx="3124200" cy="762000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/>
              <a:t>Базис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5943600" y="3352800"/>
            <a:ext cx="2590800" cy="838200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/>
              <a:t>Надстройка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4429132"/>
            <a:ext cx="4214810" cy="2428868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sz="2400" dirty="0"/>
              <a:t>Совокупность материально-</a:t>
            </a:r>
          </a:p>
          <a:p>
            <a:pPr algn="ctr" eaLnBrk="0" hangingPunct="0"/>
            <a:r>
              <a:rPr lang="ru-RU" sz="2400" dirty="0"/>
              <a:t>экономических отношений </a:t>
            </a:r>
          </a:p>
          <a:p>
            <a:pPr algn="ctr" eaLnBrk="0" hangingPunct="0"/>
            <a:r>
              <a:rPr lang="ru-RU" sz="2400" dirty="0"/>
              <a:t>между людьми в процессе </a:t>
            </a:r>
          </a:p>
          <a:p>
            <a:pPr algn="ctr" eaLnBrk="0" hangingPunct="0"/>
            <a:r>
              <a:rPr lang="ru-RU" sz="2400" dirty="0"/>
              <a:t>общественного производства</a:t>
            </a:r>
          </a:p>
          <a:p>
            <a:pPr algn="ctr" eaLnBrk="0" hangingPunct="0"/>
            <a:r>
              <a:rPr lang="ru-RU" sz="2400" dirty="0"/>
              <a:t> и движения общественного </a:t>
            </a:r>
          </a:p>
          <a:p>
            <a:pPr algn="ctr" eaLnBrk="0" hangingPunct="0"/>
            <a:r>
              <a:rPr lang="ru-RU" sz="2400" dirty="0"/>
              <a:t>продукта от производства</a:t>
            </a:r>
          </a:p>
          <a:p>
            <a:pPr algn="ctr" eaLnBrk="0" hangingPunct="0"/>
            <a:r>
              <a:rPr lang="ru-RU" sz="2400" dirty="0"/>
              <a:t> до потребления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714876" y="4572008"/>
            <a:ext cx="4200524" cy="250033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ru-RU" sz="2000" dirty="0"/>
              <a:t>- </a:t>
            </a:r>
            <a:r>
              <a:rPr lang="ru-RU" sz="2400" dirty="0"/>
              <a:t>Государственно -правовые </a:t>
            </a:r>
          </a:p>
          <a:p>
            <a:pPr eaLnBrk="0" hangingPunct="0"/>
            <a:r>
              <a:rPr lang="ru-RU" sz="2400" dirty="0"/>
              <a:t>  отношения (государство);</a:t>
            </a:r>
          </a:p>
          <a:p>
            <a:pPr eaLnBrk="0" hangingPunct="0"/>
            <a:r>
              <a:rPr lang="ru-RU" sz="2400" dirty="0"/>
              <a:t>- формы общественного </a:t>
            </a:r>
          </a:p>
          <a:p>
            <a:pPr eaLnBrk="0" hangingPunct="0"/>
            <a:r>
              <a:rPr lang="ru-RU" sz="2400" dirty="0"/>
              <a:t>   сознания (политика, </a:t>
            </a:r>
          </a:p>
          <a:p>
            <a:pPr eaLnBrk="0" hangingPunct="0"/>
            <a:r>
              <a:rPr lang="ru-RU" sz="2400" dirty="0"/>
              <a:t>    право, мораль, религия, </a:t>
            </a:r>
          </a:p>
          <a:p>
            <a:pPr eaLnBrk="0" hangingPunct="0"/>
            <a:r>
              <a:rPr lang="ru-RU" sz="2400" dirty="0"/>
              <a:t>    искусство, философия)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2209800" y="2133600"/>
            <a:ext cx="8382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5867400" y="2057400"/>
            <a:ext cx="12192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1447800" y="3200400"/>
            <a:ext cx="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7239000" y="3124200"/>
            <a:ext cx="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1371600" y="41910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7391400" y="41910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A69939-F571-4FA3-AC8A-C4333995AF8A}" type="slidenum">
              <a:rPr lang="ru-RU">
                <a:latin typeface="Arial" charset="0"/>
              </a:rPr>
              <a:pPr/>
              <a:t>15</a:t>
            </a:fld>
            <a:endParaRPr lang="ru-RU">
              <a:latin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Направления общественного процесса</a:t>
            </a: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 rot="674756">
            <a:off x="1336675" y="2249488"/>
            <a:ext cx="5905500" cy="671512"/>
          </a:xfrm>
          <a:prstGeom prst="rightArrow">
            <a:avLst>
              <a:gd name="adj1" fmla="val 50000"/>
              <a:gd name="adj2" fmla="val 2198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 rot="-1311613">
            <a:off x="1449388" y="4295775"/>
            <a:ext cx="5905500" cy="630238"/>
          </a:xfrm>
          <a:prstGeom prst="rightArrow">
            <a:avLst>
              <a:gd name="adj1" fmla="val 50000"/>
              <a:gd name="adj2" fmla="val 2342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419475" y="1628775"/>
            <a:ext cx="3959225" cy="641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Регресс</a:t>
            </a:r>
            <a:r>
              <a:rPr lang="ru-RU" dirty="0"/>
              <a:t> – деградация, переход от высшего к низшему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851275" y="5157788"/>
            <a:ext cx="395922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Прогресс</a:t>
            </a:r>
            <a:r>
              <a:rPr lang="ru-RU" dirty="0"/>
              <a:t> – движение от простого к сложному, от низшего  к высшему, от несовершенного к более совершенному</a:t>
            </a:r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>
            <a:off x="6000760" y="0"/>
            <a:ext cx="3529013" cy="1293816"/>
          </a:xfrm>
          <a:prstGeom prst="cloudCallout">
            <a:avLst>
              <a:gd name="adj1" fmla="val -46042"/>
              <a:gd name="adj2" fmla="val 6449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dirty="0"/>
              <a:t>Гесиод, Ф.Ницше, О.Шпенглер, К.Поппер</a:t>
            </a:r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5614988" y="3857628"/>
            <a:ext cx="3529012" cy="1227135"/>
          </a:xfrm>
          <a:prstGeom prst="cloudCallout">
            <a:avLst>
              <a:gd name="adj1" fmla="val -46042"/>
              <a:gd name="adj2" fmla="val 6358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dirty="0"/>
              <a:t>Ж.Кондорсе, И.Кант, Г. Гегель, О.Конт, К.Маркс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  <p:bldP spid="55302" grpId="0" animBg="1"/>
      <p:bldP spid="55303" grpId="0" animBg="1"/>
      <p:bldP spid="55304" grpId="0" animBg="1"/>
      <p:bldP spid="5530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327676-05C0-4DE5-8DDD-4E3008B846E3}" type="slidenum">
              <a:rPr lang="ru-RU">
                <a:latin typeface="Arial" charset="0"/>
              </a:rPr>
              <a:pPr/>
              <a:t>16</a:t>
            </a:fld>
            <a:endParaRPr lang="ru-RU">
              <a:latin typeface="Arial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>Критерии общественного прогресса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700" smtClean="0"/>
              <a:t>развитие и совершенствование производительных сил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smtClean="0"/>
              <a:t>увеличение объема научной информации, превращение науки в непосредственную производительную силу общества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smtClean="0"/>
              <a:t>расширение свободы человека, его возможностей к активным действиям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smtClean="0"/>
              <a:t>способность государства создавать оптимальные условия для жизни своих граждан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smtClean="0"/>
              <a:t>рост уровня жизни, степени социальной защиты</a:t>
            </a: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2627313" y="260350"/>
            <a:ext cx="3240087" cy="360363"/>
          </a:xfrm>
          <a:prstGeom prst="wedgeRectCallout">
            <a:avLst>
              <a:gd name="adj1" fmla="val -73125"/>
              <a:gd name="adj2" fmla="val 64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 err="1"/>
              <a:t>kriterio</a:t>
            </a:r>
            <a:r>
              <a:rPr lang="ru-RU" dirty="0"/>
              <a:t> – мерило для оценки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563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ru-RU" dirty="0"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Недостатки цивилизационного подхода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История не рассматривается как единый процесс развития всего человечества</a:t>
            </a:r>
          </a:p>
          <a:p>
            <a:pPr eaLnBrk="1" hangingPunct="1"/>
            <a:r>
              <a:rPr lang="ru-RU" smtClean="0"/>
              <a:t>Народы и общества изучаются изолированно</a:t>
            </a:r>
          </a:p>
          <a:p>
            <a:pPr eaLnBrk="1" hangingPunct="1"/>
            <a:r>
              <a:rPr lang="ru-RU" smtClean="0"/>
              <a:t>Трудно выявить закономерности в историческом процессе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1111BF-FBA0-4464-B549-DAF0CBC33DDC}" type="slidenum">
              <a:rPr lang="ru-RU">
                <a:latin typeface="Arial" charset="0"/>
              </a:rPr>
              <a:pPr/>
              <a:t>18</a:t>
            </a:fld>
            <a:endParaRPr lang="ru-RU">
              <a:latin typeface="Arial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Формы общественных изменений</a:t>
            </a: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2781300" y="4540250"/>
            <a:ext cx="584358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/>
              <a:t>процесс обновления, придания тем или иным социальным структурам форм, отвечающим современным требованиям</a:t>
            </a: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395288" y="4540250"/>
            <a:ext cx="2386012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/>
              <a:t>Модерни-зация</a:t>
            </a: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2781300" y="3409950"/>
            <a:ext cx="58435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/>
              <a:t>преобразование какой-либо стороны общественной жизни, не уничтожающее основ существующей социальной системы</a:t>
            </a: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395288" y="3409950"/>
            <a:ext cx="238601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/>
              <a:t>Реформа</a:t>
            </a: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2781300" y="2400300"/>
            <a:ext cx="584358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/>
              <a:t>коренные, скачкообразные изменения всех или большинства сторон общественной жизни</a:t>
            </a: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395288" y="2400300"/>
            <a:ext cx="23860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/>
              <a:t>Революции</a:t>
            </a: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2781300" y="1268413"/>
            <a:ext cx="5843588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/>
              <a:t>постепенные изменения в обществе, не приводящие к качественно новому социальному строю</a:t>
            </a: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395288" y="1268413"/>
            <a:ext cx="2386012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/>
              <a:t>Эволюция</a:t>
            </a:r>
          </a:p>
        </p:txBody>
      </p:sp>
      <p:sp>
        <p:nvSpPr>
          <p:cNvPr id="34828" name="Line 31"/>
          <p:cNvSpPr>
            <a:spLocks noChangeShapeType="1"/>
          </p:cNvSpPr>
          <p:nvPr/>
        </p:nvSpPr>
        <p:spPr bwMode="auto">
          <a:xfrm>
            <a:off x="395288" y="1268413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9" name="Line 32"/>
          <p:cNvSpPr>
            <a:spLocks noChangeShapeType="1"/>
          </p:cNvSpPr>
          <p:nvPr/>
        </p:nvSpPr>
        <p:spPr bwMode="auto">
          <a:xfrm>
            <a:off x="395288" y="240030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0" name="Line 33"/>
          <p:cNvSpPr>
            <a:spLocks noChangeShapeType="1"/>
          </p:cNvSpPr>
          <p:nvPr/>
        </p:nvSpPr>
        <p:spPr bwMode="auto">
          <a:xfrm>
            <a:off x="395288" y="340995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1" name="Line 34"/>
          <p:cNvSpPr>
            <a:spLocks noChangeShapeType="1"/>
          </p:cNvSpPr>
          <p:nvPr/>
        </p:nvSpPr>
        <p:spPr bwMode="auto">
          <a:xfrm>
            <a:off x="395288" y="454025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2" name="Line 35"/>
          <p:cNvSpPr>
            <a:spLocks noChangeShapeType="1"/>
          </p:cNvSpPr>
          <p:nvPr/>
        </p:nvSpPr>
        <p:spPr bwMode="auto">
          <a:xfrm>
            <a:off x="395288" y="5672138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3" name="Line 36"/>
          <p:cNvSpPr>
            <a:spLocks noChangeShapeType="1"/>
          </p:cNvSpPr>
          <p:nvPr/>
        </p:nvSpPr>
        <p:spPr bwMode="auto">
          <a:xfrm>
            <a:off x="395288" y="1268413"/>
            <a:ext cx="0" cy="44037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4" name="Line 37"/>
          <p:cNvSpPr>
            <a:spLocks noChangeShapeType="1"/>
          </p:cNvSpPr>
          <p:nvPr/>
        </p:nvSpPr>
        <p:spPr bwMode="auto">
          <a:xfrm>
            <a:off x="2781300" y="1268413"/>
            <a:ext cx="0" cy="4403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5" name="Line 38"/>
          <p:cNvSpPr>
            <a:spLocks noChangeShapeType="1"/>
          </p:cNvSpPr>
          <p:nvPr/>
        </p:nvSpPr>
        <p:spPr bwMode="auto">
          <a:xfrm>
            <a:off x="8624888" y="1268413"/>
            <a:ext cx="0" cy="44037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7" grpId="0"/>
      <p:bldP spid="57368" grpId="0"/>
      <p:bldP spid="57369" grpId="0"/>
      <p:bldP spid="57370" grpId="0"/>
      <p:bldP spid="57371" grpId="0"/>
      <p:bldP spid="57372" grpId="0"/>
      <p:bldP spid="57373" grpId="0"/>
      <p:bldP spid="573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69EAAF-A8E8-4AB2-83BE-ED112BBF042A}" type="slidenum">
              <a:rPr lang="ru-RU">
                <a:latin typeface="Arial" charset="0"/>
              </a:rPr>
              <a:pPr/>
              <a:t>19</a:t>
            </a:fld>
            <a:endParaRPr lang="ru-RU">
              <a:latin typeface="Arial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Закон общественного развития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468438"/>
          </a:xfrm>
          <a:noFill/>
          <a:ln w="76200" cmpd="tri"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Это систематически воспроизводимые отношения в обществе в целом или в его отдельных частях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755650" y="3644900"/>
            <a:ext cx="78486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i="1"/>
              <a:t>Закон ускорения истории</a:t>
            </a:r>
            <a:r>
              <a:rPr lang="ru-RU" sz="2800"/>
              <a:t>: на каждую последующую стадию уходит меньше времени, чем на предыдущее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i="1"/>
              <a:t>Закон неравномерности</a:t>
            </a:r>
            <a:r>
              <a:rPr lang="ru-RU" sz="2800"/>
              <a:t> развития разных народов и наций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nimBg="1"/>
      <p:bldP spid="583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r>
              <a:rPr lang="ru-RU" b="1" u="sng" dirty="0"/>
              <a:t>ОБЩЕСТВО</a:t>
            </a:r>
            <a:r>
              <a:rPr lang="ru-RU" dirty="0"/>
              <a:t> – ОПРЕДЕЛЕННАЯ ГРУППА ЛЮДЕЙ, ОБЪЕДИНИВШИХСЯ ДЛЯ ОБЩЕНИЯ И СОВМЕСТНОГО ВЫПОЛНЕНИЯ КАКОЙ-ЛИБО ДЕЯТЕЛЬНОСТИ</a:t>
            </a:r>
          </a:p>
        </p:txBody>
      </p:sp>
      <p:pic>
        <p:nvPicPr>
          <p:cNvPr id="16390" name="Picture 6" descr="MEE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038600"/>
            <a:ext cx="2968625" cy="210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Типология обществ.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D3E9E9-A31C-410E-861C-D18CDE2CC3E1}" type="slidenum">
              <a:rPr lang="ru-RU">
                <a:latin typeface="Arial" charset="0"/>
              </a:rPr>
              <a:pPr/>
              <a:t>21</a:t>
            </a:fld>
            <a:endParaRPr lang="ru-RU">
              <a:latin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Типы обществ</a:t>
            </a:r>
          </a:p>
        </p:txBody>
      </p:sp>
      <p:graphicFrame>
        <p:nvGraphicFramePr>
          <p:cNvPr id="40011" name="Group 75"/>
          <p:cNvGraphicFramePr>
            <a:graphicFrameLocks noGrp="1"/>
          </p:cNvGraphicFramePr>
          <p:nvPr>
            <p:ph idx="1"/>
          </p:nvPr>
        </p:nvGraphicFramePr>
        <p:xfrm>
          <a:off x="0" y="1268413"/>
          <a:ext cx="9144000" cy="5661343"/>
        </p:xfrm>
        <a:graphic>
          <a:graphicData uri="http://schemas.openxmlformats.org/drawingml/2006/table">
            <a:tbl>
              <a:tblPr/>
              <a:tblGrid>
                <a:gridCol w="1371600"/>
                <a:gridCol w="2640013"/>
                <a:gridCol w="3040062"/>
                <a:gridCol w="2092325"/>
              </a:tblGrid>
              <a:tr h="227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Наличие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пись-мен-ности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Число уровней управлений и степень социального расслоения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Способ хозяйственной деятельности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Формации, отличающиеся способом производства и формой собственности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опись-менные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ись-менные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ростые (Нет классов и социального расслоения)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ложные( есть социальное расслоение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хотников и собирателей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городничества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котоводов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З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емледельцев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ндустриальное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остиндустриаль-ное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ервобыт-ное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абовла-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дельческое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еодальное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апиталис-тическое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4" name="Diagram 6"/>
          <p:cNvGraphicFramePr>
            <a:graphicFrameLocks/>
          </p:cNvGraphicFramePr>
          <p:nvPr>
            <p:ph/>
          </p:nvPr>
        </p:nvGraphicFramePr>
        <p:xfrm>
          <a:off x="2071670" y="901700"/>
          <a:ext cx="5467350" cy="595630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1828800" y="16764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АГРАРНОЕ</a:t>
            </a:r>
          </a:p>
          <a:p>
            <a:pPr algn="ctr"/>
            <a:r>
              <a:rPr lang="ru-RU" b="1"/>
              <a:t>ОБЩЕСТВО</a:t>
            </a:r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357158" y="1357298"/>
            <a:ext cx="1279525" cy="2130425"/>
            <a:chOff x="249" y="754"/>
            <a:chExt cx="1908" cy="3175"/>
          </a:xfrm>
        </p:grpSpPr>
        <p:sp>
          <p:nvSpPr>
            <p:cNvPr id="1230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49" y="754"/>
              <a:ext cx="1908" cy="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auto">
            <a:xfrm>
              <a:off x="1058" y="1969"/>
              <a:ext cx="742" cy="1124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0" y="1098"/>
                </a:cxn>
                <a:cxn ang="0">
                  <a:pos x="201" y="1089"/>
                </a:cxn>
                <a:cxn ang="0">
                  <a:pos x="511" y="1087"/>
                </a:cxn>
                <a:cxn ang="0">
                  <a:pos x="728" y="1124"/>
                </a:cxn>
                <a:cxn ang="0">
                  <a:pos x="742" y="1030"/>
                </a:cxn>
                <a:cxn ang="0">
                  <a:pos x="702" y="615"/>
                </a:cxn>
                <a:cxn ang="0">
                  <a:pos x="637" y="626"/>
                </a:cxn>
                <a:cxn ang="0">
                  <a:pos x="150" y="0"/>
                </a:cxn>
                <a:cxn ang="0">
                  <a:pos x="36" y="6"/>
                </a:cxn>
                <a:cxn ang="0">
                  <a:pos x="36" y="6"/>
                </a:cxn>
              </a:cxnLst>
              <a:rect l="0" t="0" r="r" b="b"/>
              <a:pathLst>
                <a:path w="742" h="1124">
                  <a:moveTo>
                    <a:pt x="36" y="6"/>
                  </a:moveTo>
                  <a:lnTo>
                    <a:pt x="0" y="1098"/>
                  </a:lnTo>
                  <a:lnTo>
                    <a:pt x="201" y="1089"/>
                  </a:lnTo>
                  <a:lnTo>
                    <a:pt x="511" y="1087"/>
                  </a:lnTo>
                  <a:lnTo>
                    <a:pt x="728" y="1124"/>
                  </a:lnTo>
                  <a:lnTo>
                    <a:pt x="742" y="1030"/>
                  </a:lnTo>
                  <a:lnTo>
                    <a:pt x="702" y="615"/>
                  </a:lnTo>
                  <a:lnTo>
                    <a:pt x="637" y="626"/>
                  </a:lnTo>
                  <a:lnTo>
                    <a:pt x="150" y="0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auto">
            <a:xfrm>
              <a:off x="723" y="3615"/>
              <a:ext cx="1310" cy="286"/>
            </a:xfrm>
            <a:custGeom>
              <a:avLst/>
              <a:gdLst/>
              <a:ahLst/>
              <a:cxnLst>
                <a:cxn ang="0">
                  <a:pos x="149" y="61"/>
                </a:cxn>
                <a:cxn ang="0">
                  <a:pos x="552" y="18"/>
                </a:cxn>
                <a:cxn ang="0">
                  <a:pos x="869" y="0"/>
                </a:cxn>
                <a:cxn ang="0">
                  <a:pos x="1127" y="5"/>
                </a:cxn>
                <a:cxn ang="0">
                  <a:pos x="1310" y="63"/>
                </a:cxn>
                <a:cxn ang="0">
                  <a:pos x="1237" y="124"/>
                </a:cxn>
                <a:cxn ang="0">
                  <a:pos x="960" y="156"/>
                </a:cxn>
                <a:cxn ang="0">
                  <a:pos x="1101" y="185"/>
                </a:cxn>
                <a:cxn ang="0">
                  <a:pos x="569" y="217"/>
                </a:cxn>
                <a:cxn ang="0">
                  <a:pos x="624" y="246"/>
                </a:cxn>
                <a:cxn ang="0">
                  <a:pos x="80" y="286"/>
                </a:cxn>
                <a:cxn ang="0">
                  <a:pos x="166" y="183"/>
                </a:cxn>
                <a:cxn ang="0">
                  <a:pos x="0" y="173"/>
                </a:cxn>
                <a:cxn ang="0">
                  <a:pos x="149" y="61"/>
                </a:cxn>
                <a:cxn ang="0">
                  <a:pos x="149" y="61"/>
                </a:cxn>
              </a:cxnLst>
              <a:rect l="0" t="0" r="r" b="b"/>
              <a:pathLst>
                <a:path w="1310" h="286">
                  <a:moveTo>
                    <a:pt x="149" y="61"/>
                  </a:moveTo>
                  <a:lnTo>
                    <a:pt x="552" y="18"/>
                  </a:lnTo>
                  <a:lnTo>
                    <a:pt x="869" y="0"/>
                  </a:lnTo>
                  <a:lnTo>
                    <a:pt x="1127" y="5"/>
                  </a:lnTo>
                  <a:lnTo>
                    <a:pt x="1310" y="63"/>
                  </a:lnTo>
                  <a:lnTo>
                    <a:pt x="1237" y="124"/>
                  </a:lnTo>
                  <a:lnTo>
                    <a:pt x="960" y="156"/>
                  </a:lnTo>
                  <a:lnTo>
                    <a:pt x="1101" y="185"/>
                  </a:lnTo>
                  <a:lnTo>
                    <a:pt x="569" y="217"/>
                  </a:lnTo>
                  <a:lnTo>
                    <a:pt x="624" y="246"/>
                  </a:lnTo>
                  <a:lnTo>
                    <a:pt x="80" y="286"/>
                  </a:lnTo>
                  <a:lnTo>
                    <a:pt x="166" y="183"/>
                  </a:lnTo>
                  <a:lnTo>
                    <a:pt x="0" y="173"/>
                  </a:lnTo>
                  <a:lnTo>
                    <a:pt x="149" y="61"/>
                  </a:lnTo>
                  <a:lnTo>
                    <a:pt x="149" y="61"/>
                  </a:lnTo>
                  <a:close/>
                </a:path>
              </a:pathLst>
            </a:custGeom>
            <a:solidFill>
              <a:srgbClr val="A6E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auto">
            <a:xfrm>
              <a:off x="306" y="820"/>
              <a:ext cx="736" cy="76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736" y="593"/>
                </a:cxn>
                <a:cxn ang="0">
                  <a:pos x="598" y="764"/>
                </a:cxn>
                <a:cxn ang="0">
                  <a:pos x="128" y="290"/>
                </a:cxn>
                <a:cxn ang="0">
                  <a:pos x="0" y="157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736" h="764">
                  <a:moveTo>
                    <a:pt x="131" y="0"/>
                  </a:moveTo>
                  <a:lnTo>
                    <a:pt x="736" y="593"/>
                  </a:lnTo>
                  <a:lnTo>
                    <a:pt x="598" y="764"/>
                  </a:lnTo>
                  <a:lnTo>
                    <a:pt x="128" y="290"/>
                  </a:lnTo>
                  <a:lnTo>
                    <a:pt x="0" y="157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C2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auto">
            <a:xfrm>
              <a:off x="1216" y="832"/>
              <a:ext cx="807" cy="739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140" y="739"/>
                </a:cxn>
                <a:cxn ang="0">
                  <a:pos x="807" y="164"/>
                </a:cxn>
                <a:cxn ang="0">
                  <a:pos x="667" y="0"/>
                </a:cxn>
                <a:cxn ang="0">
                  <a:pos x="0" y="595"/>
                </a:cxn>
                <a:cxn ang="0">
                  <a:pos x="0" y="595"/>
                </a:cxn>
              </a:cxnLst>
              <a:rect l="0" t="0" r="r" b="b"/>
              <a:pathLst>
                <a:path w="807" h="739">
                  <a:moveTo>
                    <a:pt x="0" y="595"/>
                  </a:moveTo>
                  <a:lnTo>
                    <a:pt x="140" y="739"/>
                  </a:lnTo>
                  <a:lnTo>
                    <a:pt x="807" y="164"/>
                  </a:lnTo>
                  <a:lnTo>
                    <a:pt x="667" y="0"/>
                  </a:lnTo>
                  <a:lnTo>
                    <a:pt x="0" y="595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C2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auto">
            <a:xfrm>
              <a:off x="256" y="1698"/>
              <a:ext cx="786" cy="772"/>
            </a:xfrm>
            <a:custGeom>
              <a:avLst/>
              <a:gdLst/>
              <a:ahLst/>
              <a:cxnLst>
                <a:cxn ang="0">
                  <a:pos x="646" y="0"/>
                </a:cxn>
                <a:cxn ang="0">
                  <a:pos x="786" y="149"/>
                </a:cxn>
                <a:cxn ang="0">
                  <a:pos x="150" y="772"/>
                </a:cxn>
                <a:cxn ang="0">
                  <a:pos x="0" y="631"/>
                </a:cxn>
                <a:cxn ang="0">
                  <a:pos x="646" y="0"/>
                </a:cxn>
                <a:cxn ang="0">
                  <a:pos x="646" y="0"/>
                </a:cxn>
              </a:cxnLst>
              <a:rect l="0" t="0" r="r" b="b"/>
              <a:pathLst>
                <a:path w="786" h="772">
                  <a:moveTo>
                    <a:pt x="646" y="0"/>
                  </a:moveTo>
                  <a:lnTo>
                    <a:pt x="786" y="149"/>
                  </a:lnTo>
                  <a:lnTo>
                    <a:pt x="150" y="772"/>
                  </a:lnTo>
                  <a:lnTo>
                    <a:pt x="0" y="631"/>
                  </a:lnTo>
                  <a:lnTo>
                    <a:pt x="646" y="0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C2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auto">
            <a:xfrm>
              <a:off x="1160" y="1746"/>
              <a:ext cx="731" cy="849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409" y="295"/>
                </a:cxn>
                <a:cxn ang="0">
                  <a:pos x="731" y="676"/>
                </a:cxn>
                <a:cxn ang="0">
                  <a:pos x="559" y="849"/>
                </a:cxn>
                <a:cxn ang="0">
                  <a:pos x="7" y="194"/>
                </a:cxn>
                <a:cxn ang="0">
                  <a:pos x="0" y="130"/>
                </a:cxn>
                <a:cxn ang="0">
                  <a:pos x="187" y="0"/>
                </a:cxn>
                <a:cxn ang="0">
                  <a:pos x="187" y="0"/>
                </a:cxn>
              </a:cxnLst>
              <a:rect l="0" t="0" r="r" b="b"/>
              <a:pathLst>
                <a:path w="731" h="849">
                  <a:moveTo>
                    <a:pt x="187" y="0"/>
                  </a:moveTo>
                  <a:lnTo>
                    <a:pt x="409" y="295"/>
                  </a:lnTo>
                  <a:lnTo>
                    <a:pt x="731" y="676"/>
                  </a:lnTo>
                  <a:lnTo>
                    <a:pt x="559" y="849"/>
                  </a:lnTo>
                  <a:lnTo>
                    <a:pt x="7" y="194"/>
                  </a:lnTo>
                  <a:lnTo>
                    <a:pt x="0" y="130"/>
                  </a:lnTo>
                  <a:lnTo>
                    <a:pt x="187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C2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>
              <a:off x="1509" y="1940"/>
              <a:ext cx="149" cy="1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" y="28"/>
                </a:cxn>
                <a:cxn ang="0">
                  <a:pos x="149" y="190"/>
                </a:cxn>
                <a:cxn ang="0">
                  <a:pos x="31" y="7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9" h="190">
                  <a:moveTo>
                    <a:pt x="0" y="0"/>
                  </a:moveTo>
                  <a:lnTo>
                    <a:pt x="126" y="28"/>
                  </a:lnTo>
                  <a:lnTo>
                    <a:pt x="149" y="190"/>
                  </a:lnTo>
                  <a:lnTo>
                    <a:pt x="31" y="7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auto">
            <a:xfrm>
              <a:off x="1316" y="2640"/>
              <a:ext cx="120" cy="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211"/>
                </a:cxn>
                <a:cxn ang="0">
                  <a:pos x="120" y="203"/>
                </a:cxn>
                <a:cxn ang="0">
                  <a:pos x="10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0" h="211">
                  <a:moveTo>
                    <a:pt x="0" y="0"/>
                  </a:moveTo>
                  <a:lnTo>
                    <a:pt x="28" y="211"/>
                  </a:lnTo>
                  <a:lnTo>
                    <a:pt x="120" y="203"/>
                  </a:lnTo>
                  <a:lnTo>
                    <a:pt x="10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auto">
            <a:xfrm>
              <a:off x="1292" y="2318"/>
              <a:ext cx="111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210"/>
                </a:cxn>
                <a:cxn ang="0">
                  <a:pos x="111" y="203"/>
                </a:cxn>
                <a:cxn ang="0">
                  <a:pos x="103" y="1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210">
                  <a:moveTo>
                    <a:pt x="0" y="0"/>
                  </a:moveTo>
                  <a:lnTo>
                    <a:pt x="28" y="210"/>
                  </a:lnTo>
                  <a:lnTo>
                    <a:pt x="111" y="203"/>
                  </a:lnTo>
                  <a:lnTo>
                    <a:pt x="103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auto">
            <a:xfrm>
              <a:off x="965" y="3050"/>
              <a:ext cx="905" cy="220"/>
            </a:xfrm>
            <a:custGeom>
              <a:avLst/>
              <a:gdLst/>
              <a:ahLst/>
              <a:cxnLst>
                <a:cxn ang="0">
                  <a:pos x="10" y="58"/>
                </a:cxn>
                <a:cxn ang="0">
                  <a:pos x="251" y="0"/>
                </a:cxn>
                <a:cxn ang="0">
                  <a:pos x="588" y="8"/>
                </a:cxn>
                <a:cxn ang="0">
                  <a:pos x="815" y="38"/>
                </a:cxn>
                <a:cxn ang="0">
                  <a:pos x="899" y="78"/>
                </a:cxn>
                <a:cxn ang="0">
                  <a:pos x="905" y="220"/>
                </a:cxn>
                <a:cxn ang="0">
                  <a:pos x="627" y="136"/>
                </a:cxn>
                <a:cxn ang="0">
                  <a:pos x="174" y="152"/>
                </a:cxn>
                <a:cxn ang="0">
                  <a:pos x="21" y="187"/>
                </a:cxn>
                <a:cxn ang="0">
                  <a:pos x="0" y="115"/>
                </a:cxn>
                <a:cxn ang="0">
                  <a:pos x="10" y="58"/>
                </a:cxn>
                <a:cxn ang="0">
                  <a:pos x="10" y="58"/>
                </a:cxn>
              </a:cxnLst>
              <a:rect l="0" t="0" r="r" b="b"/>
              <a:pathLst>
                <a:path w="905" h="220">
                  <a:moveTo>
                    <a:pt x="10" y="58"/>
                  </a:moveTo>
                  <a:lnTo>
                    <a:pt x="251" y="0"/>
                  </a:lnTo>
                  <a:lnTo>
                    <a:pt x="588" y="8"/>
                  </a:lnTo>
                  <a:lnTo>
                    <a:pt x="815" y="38"/>
                  </a:lnTo>
                  <a:lnTo>
                    <a:pt x="899" y="78"/>
                  </a:lnTo>
                  <a:lnTo>
                    <a:pt x="905" y="220"/>
                  </a:lnTo>
                  <a:lnTo>
                    <a:pt x="627" y="136"/>
                  </a:lnTo>
                  <a:lnTo>
                    <a:pt x="174" y="152"/>
                  </a:lnTo>
                  <a:lnTo>
                    <a:pt x="21" y="187"/>
                  </a:lnTo>
                  <a:lnTo>
                    <a:pt x="0" y="115"/>
                  </a:lnTo>
                  <a:lnTo>
                    <a:pt x="10" y="58"/>
                  </a:lnTo>
                  <a:lnTo>
                    <a:pt x="10" y="58"/>
                  </a:lnTo>
                  <a:close/>
                </a:path>
              </a:pathLst>
            </a:custGeom>
            <a:solidFill>
              <a:srgbClr val="FAA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auto">
            <a:xfrm>
              <a:off x="1316" y="3338"/>
              <a:ext cx="184" cy="2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3" y="287"/>
                </a:cxn>
                <a:cxn ang="0">
                  <a:pos x="184" y="282"/>
                </a:cxn>
                <a:cxn ang="0">
                  <a:pos x="16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84" h="287">
                  <a:moveTo>
                    <a:pt x="0" y="12"/>
                  </a:moveTo>
                  <a:lnTo>
                    <a:pt x="23" y="287"/>
                  </a:lnTo>
                  <a:lnTo>
                    <a:pt x="184" y="282"/>
                  </a:lnTo>
                  <a:lnTo>
                    <a:pt x="16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7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auto">
            <a:xfrm>
              <a:off x="986" y="3202"/>
              <a:ext cx="892" cy="460"/>
            </a:xfrm>
            <a:custGeom>
              <a:avLst/>
              <a:gdLst/>
              <a:ahLst/>
              <a:cxnLst>
                <a:cxn ang="0">
                  <a:pos x="39" y="41"/>
                </a:cxn>
                <a:cxn ang="0">
                  <a:pos x="330" y="0"/>
                </a:cxn>
                <a:cxn ang="0">
                  <a:pos x="703" y="21"/>
                </a:cxn>
                <a:cxn ang="0">
                  <a:pos x="866" y="56"/>
                </a:cxn>
                <a:cxn ang="0">
                  <a:pos x="892" y="434"/>
                </a:cxn>
                <a:cxn ang="0">
                  <a:pos x="511" y="421"/>
                </a:cxn>
                <a:cxn ang="0">
                  <a:pos x="467" y="140"/>
                </a:cxn>
                <a:cxn ang="0">
                  <a:pos x="337" y="140"/>
                </a:cxn>
                <a:cxn ang="0">
                  <a:pos x="361" y="409"/>
                </a:cxn>
                <a:cxn ang="0">
                  <a:pos x="0" y="460"/>
                </a:cxn>
                <a:cxn ang="0">
                  <a:pos x="8" y="175"/>
                </a:cxn>
                <a:cxn ang="0">
                  <a:pos x="39" y="41"/>
                </a:cxn>
                <a:cxn ang="0">
                  <a:pos x="39" y="41"/>
                </a:cxn>
              </a:cxnLst>
              <a:rect l="0" t="0" r="r" b="b"/>
              <a:pathLst>
                <a:path w="892" h="460">
                  <a:moveTo>
                    <a:pt x="39" y="41"/>
                  </a:moveTo>
                  <a:lnTo>
                    <a:pt x="330" y="0"/>
                  </a:lnTo>
                  <a:lnTo>
                    <a:pt x="703" y="21"/>
                  </a:lnTo>
                  <a:lnTo>
                    <a:pt x="866" y="56"/>
                  </a:lnTo>
                  <a:lnTo>
                    <a:pt x="892" y="434"/>
                  </a:lnTo>
                  <a:lnTo>
                    <a:pt x="511" y="421"/>
                  </a:lnTo>
                  <a:lnTo>
                    <a:pt x="467" y="140"/>
                  </a:lnTo>
                  <a:lnTo>
                    <a:pt x="337" y="140"/>
                  </a:lnTo>
                  <a:lnTo>
                    <a:pt x="361" y="409"/>
                  </a:lnTo>
                  <a:lnTo>
                    <a:pt x="0" y="460"/>
                  </a:lnTo>
                  <a:lnTo>
                    <a:pt x="8" y="175"/>
                  </a:lnTo>
                  <a:lnTo>
                    <a:pt x="39" y="41"/>
                  </a:lnTo>
                  <a:lnTo>
                    <a:pt x="39" y="41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6" name="Freeform 28"/>
            <p:cNvSpPr>
              <a:spLocks/>
            </p:cNvSpPr>
            <p:nvPr/>
          </p:nvSpPr>
          <p:spPr bwMode="auto">
            <a:xfrm>
              <a:off x="909" y="3748"/>
              <a:ext cx="374" cy="92"/>
            </a:xfrm>
            <a:custGeom>
              <a:avLst/>
              <a:gdLst/>
              <a:ahLst/>
              <a:cxnLst>
                <a:cxn ang="0">
                  <a:pos x="1" y="66"/>
                </a:cxn>
                <a:cxn ang="0">
                  <a:pos x="9" y="55"/>
                </a:cxn>
                <a:cxn ang="0">
                  <a:pos x="23" y="45"/>
                </a:cxn>
                <a:cxn ang="0">
                  <a:pos x="35" y="38"/>
                </a:cxn>
                <a:cxn ang="0">
                  <a:pos x="57" y="27"/>
                </a:cxn>
                <a:cxn ang="0">
                  <a:pos x="97" y="12"/>
                </a:cxn>
                <a:cxn ang="0">
                  <a:pos x="140" y="4"/>
                </a:cxn>
                <a:cxn ang="0">
                  <a:pos x="182" y="0"/>
                </a:cxn>
                <a:cxn ang="0">
                  <a:pos x="225" y="0"/>
                </a:cxn>
                <a:cxn ang="0">
                  <a:pos x="267" y="4"/>
                </a:cxn>
                <a:cxn ang="0">
                  <a:pos x="310" y="11"/>
                </a:cxn>
                <a:cxn ang="0">
                  <a:pos x="353" y="20"/>
                </a:cxn>
                <a:cxn ang="0">
                  <a:pos x="371" y="29"/>
                </a:cxn>
                <a:cxn ang="0">
                  <a:pos x="363" y="32"/>
                </a:cxn>
                <a:cxn ang="0">
                  <a:pos x="345" y="33"/>
                </a:cxn>
                <a:cxn ang="0">
                  <a:pos x="314" y="32"/>
                </a:cxn>
                <a:cxn ang="0">
                  <a:pos x="285" y="33"/>
                </a:cxn>
                <a:cxn ang="0">
                  <a:pos x="254" y="34"/>
                </a:cxn>
                <a:cxn ang="0">
                  <a:pos x="225" y="36"/>
                </a:cxn>
                <a:cxn ang="0">
                  <a:pos x="194" y="38"/>
                </a:cxn>
                <a:cxn ang="0">
                  <a:pos x="164" y="41"/>
                </a:cxn>
                <a:cxn ang="0">
                  <a:pos x="133" y="45"/>
                </a:cxn>
                <a:cxn ang="0">
                  <a:pos x="117" y="51"/>
                </a:cxn>
                <a:cxn ang="0">
                  <a:pos x="116" y="61"/>
                </a:cxn>
                <a:cxn ang="0">
                  <a:pos x="238" y="58"/>
                </a:cxn>
                <a:cxn ang="0">
                  <a:pos x="245" y="56"/>
                </a:cxn>
                <a:cxn ang="0">
                  <a:pos x="255" y="55"/>
                </a:cxn>
                <a:cxn ang="0">
                  <a:pos x="269" y="52"/>
                </a:cxn>
                <a:cxn ang="0">
                  <a:pos x="285" y="52"/>
                </a:cxn>
                <a:cxn ang="0">
                  <a:pos x="298" y="51"/>
                </a:cxn>
                <a:cxn ang="0">
                  <a:pos x="310" y="52"/>
                </a:cxn>
                <a:cxn ang="0">
                  <a:pos x="319" y="54"/>
                </a:cxn>
                <a:cxn ang="0">
                  <a:pos x="325" y="58"/>
                </a:cxn>
                <a:cxn ang="0">
                  <a:pos x="287" y="77"/>
                </a:cxn>
                <a:cxn ang="0">
                  <a:pos x="257" y="81"/>
                </a:cxn>
                <a:cxn ang="0">
                  <a:pos x="214" y="86"/>
                </a:cxn>
                <a:cxn ang="0">
                  <a:pos x="164" y="90"/>
                </a:cxn>
                <a:cxn ang="0">
                  <a:pos x="112" y="91"/>
                </a:cxn>
                <a:cxn ang="0">
                  <a:pos x="65" y="91"/>
                </a:cxn>
                <a:cxn ang="0">
                  <a:pos x="27" y="87"/>
                </a:cxn>
                <a:cxn ang="0">
                  <a:pos x="4" y="77"/>
                </a:cxn>
                <a:cxn ang="0">
                  <a:pos x="0" y="72"/>
                </a:cxn>
              </a:cxnLst>
              <a:rect l="0" t="0" r="r" b="b"/>
              <a:pathLst>
                <a:path w="374" h="92">
                  <a:moveTo>
                    <a:pt x="0" y="72"/>
                  </a:moveTo>
                  <a:lnTo>
                    <a:pt x="1" y="66"/>
                  </a:lnTo>
                  <a:lnTo>
                    <a:pt x="5" y="62"/>
                  </a:lnTo>
                  <a:lnTo>
                    <a:pt x="9" y="55"/>
                  </a:lnTo>
                  <a:lnTo>
                    <a:pt x="17" y="51"/>
                  </a:lnTo>
                  <a:lnTo>
                    <a:pt x="23" y="45"/>
                  </a:lnTo>
                  <a:lnTo>
                    <a:pt x="29" y="41"/>
                  </a:lnTo>
                  <a:lnTo>
                    <a:pt x="35" y="38"/>
                  </a:lnTo>
                  <a:lnTo>
                    <a:pt x="39" y="37"/>
                  </a:lnTo>
                  <a:lnTo>
                    <a:pt x="57" y="27"/>
                  </a:lnTo>
                  <a:lnTo>
                    <a:pt x="77" y="19"/>
                  </a:lnTo>
                  <a:lnTo>
                    <a:pt x="97" y="12"/>
                  </a:lnTo>
                  <a:lnTo>
                    <a:pt x="118" y="8"/>
                  </a:lnTo>
                  <a:lnTo>
                    <a:pt x="140" y="4"/>
                  </a:lnTo>
                  <a:lnTo>
                    <a:pt x="161" y="1"/>
                  </a:lnTo>
                  <a:lnTo>
                    <a:pt x="182" y="0"/>
                  </a:lnTo>
                  <a:lnTo>
                    <a:pt x="204" y="0"/>
                  </a:lnTo>
                  <a:lnTo>
                    <a:pt x="225" y="0"/>
                  </a:lnTo>
                  <a:lnTo>
                    <a:pt x="246" y="1"/>
                  </a:lnTo>
                  <a:lnTo>
                    <a:pt x="267" y="4"/>
                  </a:lnTo>
                  <a:lnTo>
                    <a:pt x="290" y="7"/>
                  </a:lnTo>
                  <a:lnTo>
                    <a:pt x="310" y="11"/>
                  </a:lnTo>
                  <a:lnTo>
                    <a:pt x="331" y="15"/>
                  </a:lnTo>
                  <a:lnTo>
                    <a:pt x="353" y="20"/>
                  </a:lnTo>
                  <a:lnTo>
                    <a:pt x="374" y="26"/>
                  </a:lnTo>
                  <a:lnTo>
                    <a:pt x="371" y="29"/>
                  </a:lnTo>
                  <a:lnTo>
                    <a:pt x="367" y="30"/>
                  </a:lnTo>
                  <a:lnTo>
                    <a:pt x="363" y="32"/>
                  </a:lnTo>
                  <a:lnTo>
                    <a:pt x="361" y="34"/>
                  </a:lnTo>
                  <a:lnTo>
                    <a:pt x="345" y="33"/>
                  </a:lnTo>
                  <a:lnTo>
                    <a:pt x="329" y="32"/>
                  </a:lnTo>
                  <a:lnTo>
                    <a:pt x="314" y="32"/>
                  </a:lnTo>
                  <a:lnTo>
                    <a:pt x="299" y="33"/>
                  </a:lnTo>
                  <a:lnTo>
                    <a:pt x="285" y="33"/>
                  </a:lnTo>
                  <a:lnTo>
                    <a:pt x="269" y="33"/>
                  </a:lnTo>
                  <a:lnTo>
                    <a:pt x="254" y="34"/>
                  </a:lnTo>
                  <a:lnTo>
                    <a:pt x="239" y="36"/>
                  </a:lnTo>
                  <a:lnTo>
                    <a:pt x="225" y="36"/>
                  </a:lnTo>
                  <a:lnTo>
                    <a:pt x="209" y="37"/>
                  </a:lnTo>
                  <a:lnTo>
                    <a:pt x="194" y="38"/>
                  </a:lnTo>
                  <a:lnTo>
                    <a:pt x="180" y="41"/>
                  </a:lnTo>
                  <a:lnTo>
                    <a:pt x="164" y="41"/>
                  </a:lnTo>
                  <a:lnTo>
                    <a:pt x="149" y="44"/>
                  </a:lnTo>
                  <a:lnTo>
                    <a:pt x="133" y="45"/>
                  </a:lnTo>
                  <a:lnTo>
                    <a:pt x="118" y="47"/>
                  </a:lnTo>
                  <a:lnTo>
                    <a:pt x="117" y="51"/>
                  </a:lnTo>
                  <a:lnTo>
                    <a:pt x="117" y="55"/>
                  </a:lnTo>
                  <a:lnTo>
                    <a:pt x="116" y="61"/>
                  </a:lnTo>
                  <a:lnTo>
                    <a:pt x="116" y="66"/>
                  </a:lnTo>
                  <a:lnTo>
                    <a:pt x="238" y="58"/>
                  </a:lnTo>
                  <a:lnTo>
                    <a:pt x="239" y="56"/>
                  </a:lnTo>
                  <a:lnTo>
                    <a:pt x="245" y="56"/>
                  </a:lnTo>
                  <a:lnTo>
                    <a:pt x="250" y="55"/>
                  </a:lnTo>
                  <a:lnTo>
                    <a:pt x="255" y="55"/>
                  </a:lnTo>
                  <a:lnTo>
                    <a:pt x="262" y="54"/>
                  </a:lnTo>
                  <a:lnTo>
                    <a:pt x="269" y="52"/>
                  </a:lnTo>
                  <a:lnTo>
                    <a:pt x="277" y="52"/>
                  </a:lnTo>
                  <a:lnTo>
                    <a:pt x="285" y="52"/>
                  </a:lnTo>
                  <a:lnTo>
                    <a:pt x="291" y="51"/>
                  </a:lnTo>
                  <a:lnTo>
                    <a:pt x="298" y="51"/>
                  </a:lnTo>
                  <a:lnTo>
                    <a:pt x="305" y="51"/>
                  </a:lnTo>
                  <a:lnTo>
                    <a:pt x="310" y="52"/>
                  </a:lnTo>
                  <a:lnTo>
                    <a:pt x="315" y="52"/>
                  </a:lnTo>
                  <a:lnTo>
                    <a:pt x="319" y="54"/>
                  </a:lnTo>
                  <a:lnTo>
                    <a:pt x="323" y="55"/>
                  </a:lnTo>
                  <a:lnTo>
                    <a:pt x="325" y="58"/>
                  </a:lnTo>
                  <a:lnTo>
                    <a:pt x="297" y="77"/>
                  </a:lnTo>
                  <a:lnTo>
                    <a:pt x="287" y="77"/>
                  </a:lnTo>
                  <a:lnTo>
                    <a:pt x="274" y="79"/>
                  </a:lnTo>
                  <a:lnTo>
                    <a:pt x="257" y="81"/>
                  </a:lnTo>
                  <a:lnTo>
                    <a:pt x="237" y="84"/>
                  </a:lnTo>
                  <a:lnTo>
                    <a:pt x="214" y="86"/>
                  </a:lnTo>
                  <a:lnTo>
                    <a:pt x="189" y="87"/>
                  </a:lnTo>
                  <a:lnTo>
                    <a:pt x="164" y="90"/>
                  </a:lnTo>
                  <a:lnTo>
                    <a:pt x="138" y="91"/>
                  </a:lnTo>
                  <a:lnTo>
                    <a:pt x="112" y="91"/>
                  </a:lnTo>
                  <a:lnTo>
                    <a:pt x="88" y="92"/>
                  </a:lnTo>
                  <a:lnTo>
                    <a:pt x="65" y="91"/>
                  </a:lnTo>
                  <a:lnTo>
                    <a:pt x="45" y="90"/>
                  </a:lnTo>
                  <a:lnTo>
                    <a:pt x="27" y="87"/>
                  </a:lnTo>
                  <a:lnTo>
                    <a:pt x="13" y="84"/>
                  </a:lnTo>
                  <a:lnTo>
                    <a:pt x="4" y="77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7" name="Freeform 29"/>
            <p:cNvSpPr>
              <a:spLocks/>
            </p:cNvSpPr>
            <p:nvPr/>
          </p:nvSpPr>
          <p:spPr bwMode="auto">
            <a:xfrm>
              <a:off x="1250" y="3314"/>
              <a:ext cx="819" cy="431"/>
            </a:xfrm>
            <a:custGeom>
              <a:avLst/>
              <a:gdLst/>
              <a:ahLst/>
              <a:cxnLst>
                <a:cxn ang="0">
                  <a:pos x="565" y="418"/>
                </a:cxn>
                <a:cxn ang="0">
                  <a:pos x="389" y="420"/>
                </a:cxn>
                <a:cxn ang="0">
                  <a:pos x="215" y="424"/>
                </a:cxn>
                <a:cxn ang="0">
                  <a:pos x="45" y="413"/>
                </a:cxn>
                <a:cxn ang="0">
                  <a:pos x="10" y="389"/>
                </a:cxn>
                <a:cxn ang="0">
                  <a:pos x="59" y="380"/>
                </a:cxn>
                <a:cxn ang="0">
                  <a:pos x="110" y="376"/>
                </a:cxn>
                <a:cxn ang="0">
                  <a:pos x="161" y="373"/>
                </a:cxn>
                <a:cxn ang="0">
                  <a:pos x="242" y="364"/>
                </a:cxn>
                <a:cxn ang="0">
                  <a:pos x="346" y="358"/>
                </a:cxn>
                <a:cxn ang="0">
                  <a:pos x="449" y="358"/>
                </a:cxn>
                <a:cxn ang="0">
                  <a:pos x="550" y="359"/>
                </a:cxn>
                <a:cxn ang="0">
                  <a:pos x="650" y="364"/>
                </a:cxn>
                <a:cxn ang="0">
                  <a:pos x="582" y="344"/>
                </a:cxn>
                <a:cxn ang="0">
                  <a:pos x="512" y="333"/>
                </a:cxn>
                <a:cxn ang="0">
                  <a:pos x="440" y="327"/>
                </a:cxn>
                <a:cxn ang="0">
                  <a:pos x="367" y="327"/>
                </a:cxn>
                <a:cxn ang="0">
                  <a:pos x="206" y="287"/>
                </a:cxn>
                <a:cxn ang="0">
                  <a:pos x="210" y="275"/>
                </a:cxn>
                <a:cxn ang="0">
                  <a:pos x="211" y="258"/>
                </a:cxn>
                <a:cxn ang="0">
                  <a:pos x="208" y="243"/>
                </a:cxn>
                <a:cxn ang="0">
                  <a:pos x="199" y="254"/>
                </a:cxn>
                <a:cxn ang="0">
                  <a:pos x="196" y="272"/>
                </a:cxn>
                <a:cxn ang="0">
                  <a:pos x="154" y="240"/>
                </a:cxn>
                <a:cxn ang="0">
                  <a:pos x="150" y="212"/>
                </a:cxn>
                <a:cxn ang="0">
                  <a:pos x="143" y="180"/>
                </a:cxn>
                <a:cxn ang="0">
                  <a:pos x="134" y="155"/>
                </a:cxn>
                <a:cxn ang="0">
                  <a:pos x="135" y="136"/>
                </a:cxn>
                <a:cxn ang="0">
                  <a:pos x="151" y="140"/>
                </a:cxn>
                <a:cxn ang="0">
                  <a:pos x="161" y="155"/>
                </a:cxn>
                <a:cxn ang="0">
                  <a:pos x="170" y="169"/>
                </a:cxn>
                <a:cxn ang="0">
                  <a:pos x="183" y="171"/>
                </a:cxn>
                <a:cxn ang="0">
                  <a:pos x="186" y="155"/>
                </a:cxn>
                <a:cxn ang="0">
                  <a:pos x="183" y="140"/>
                </a:cxn>
                <a:cxn ang="0">
                  <a:pos x="179" y="121"/>
                </a:cxn>
                <a:cxn ang="0">
                  <a:pos x="186" y="113"/>
                </a:cxn>
                <a:cxn ang="0">
                  <a:pos x="99" y="63"/>
                </a:cxn>
                <a:cxn ang="0">
                  <a:pos x="248" y="34"/>
                </a:cxn>
                <a:cxn ang="0">
                  <a:pos x="255" y="103"/>
                </a:cxn>
                <a:cxn ang="0">
                  <a:pos x="258" y="173"/>
                </a:cxn>
                <a:cxn ang="0">
                  <a:pos x="256" y="243"/>
                </a:cxn>
                <a:cxn ang="0">
                  <a:pos x="278" y="286"/>
                </a:cxn>
                <a:cxn ang="0">
                  <a:pos x="369" y="293"/>
                </a:cxn>
                <a:cxn ang="0">
                  <a:pos x="493" y="294"/>
                </a:cxn>
                <a:cxn ang="0">
                  <a:pos x="604" y="297"/>
                </a:cxn>
                <a:cxn ang="0">
                  <a:pos x="819" y="348"/>
                </a:cxn>
                <a:cxn ang="0">
                  <a:pos x="807" y="377"/>
                </a:cxn>
                <a:cxn ang="0">
                  <a:pos x="787" y="398"/>
                </a:cxn>
                <a:cxn ang="0">
                  <a:pos x="762" y="414"/>
                </a:cxn>
                <a:cxn ang="0">
                  <a:pos x="737" y="431"/>
                </a:cxn>
              </a:cxnLst>
              <a:rect l="0" t="0" r="r" b="b"/>
              <a:pathLst>
                <a:path w="819" h="431">
                  <a:moveTo>
                    <a:pt x="697" y="431"/>
                  </a:moveTo>
                  <a:lnTo>
                    <a:pt x="653" y="425"/>
                  </a:lnTo>
                  <a:lnTo>
                    <a:pt x="609" y="421"/>
                  </a:lnTo>
                  <a:lnTo>
                    <a:pt x="565" y="418"/>
                  </a:lnTo>
                  <a:lnTo>
                    <a:pt x="522" y="418"/>
                  </a:lnTo>
                  <a:lnTo>
                    <a:pt x="477" y="417"/>
                  </a:lnTo>
                  <a:lnTo>
                    <a:pt x="433" y="418"/>
                  </a:lnTo>
                  <a:lnTo>
                    <a:pt x="389" y="420"/>
                  </a:lnTo>
                  <a:lnTo>
                    <a:pt x="346" y="423"/>
                  </a:lnTo>
                  <a:lnTo>
                    <a:pt x="302" y="423"/>
                  </a:lnTo>
                  <a:lnTo>
                    <a:pt x="258" y="424"/>
                  </a:lnTo>
                  <a:lnTo>
                    <a:pt x="215" y="424"/>
                  </a:lnTo>
                  <a:lnTo>
                    <a:pt x="173" y="424"/>
                  </a:lnTo>
                  <a:lnTo>
                    <a:pt x="129" y="423"/>
                  </a:lnTo>
                  <a:lnTo>
                    <a:pt x="87" y="418"/>
                  </a:lnTo>
                  <a:lnTo>
                    <a:pt x="45" y="413"/>
                  </a:lnTo>
                  <a:lnTo>
                    <a:pt x="4" y="406"/>
                  </a:lnTo>
                  <a:lnTo>
                    <a:pt x="0" y="402"/>
                  </a:lnTo>
                  <a:lnTo>
                    <a:pt x="0" y="394"/>
                  </a:lnTo>
                  <a:lnTo>
                    <a:pt x="10" y="389"/>
                  </a:lnTo>
                  <a:lnTo>
                    <a:pt x="22" y="387"/>
                  </a:lnTo>
                  <a:lnTo>
                    <a:pt x="34" y="384"/>
                  </a:lnTo>
                  <a:lnTo>
                    <a:pt x="46" y="381"/>
                  </a:lnTo>
                  <a:lnTo>
                    <a:pt x="59" y="380"/>
                  </a:lnTo>
                  <a:lnTo>
                    <a:pt x="71" y="378"/>
                  </a:lnTo>
                  <a:lnTo>
                    <a:pt x="85" y="377"/>
                  </a:lnTo>
                  <a:lnTo>
                    <a:pt x="98" y="377"/>
                  </a:lnTo>
                  <a:lnTo>
                    <a:pt x="110" y="376"/>
                  </a:lnTo>
                  <a:lnTo>
                    <a:pt x="123" y="376"/>
                  </a:lnTo>
                  <a:lnTo>
                    <a:pt x="135" y="374"/>
                  </a:lnTo>
                  <a:lnTo>
                    <a:pt x="149" y="374"/>
                  </a:lnTo>
                  <a:lnTo>
                    <a:pt x="161" y="373"/>
                  </a:lnTo>
                  <a:lnTo>
                    <a:pt x="174" y="371"/>
                  </a:lnTo>
                  <a:lnTo>
                    <a:pt x="186" y="370"/>
                  </a:lnTo>
                  <a:lnTo>
                    <a:pt x="199" y="369"/>
                  </a:lnTo>
                  <a:lnTo>
                    <a:pt x="242" y="364"/>
                  </a:lnTo>
                  <a:lnTo>
                    <a:pt x="267" y="362"/>
                  </a:lnTo>
                  <a:lnTo>
                    <a:pt x="294" y="359"/>
                  </a:lnTo>
                  <a:lnTo>
                    <a:pt x="319" y="358"/>
                  </a:lnTo>
                  <a:lnTo>
                    <a:pt x="346" y="358"/>
                  </a:lnTo>
                  <a:lnTo>
                    <a:pt x="371" y="356"/>
                  </a:lnTo>
                  <a:lnTo>
                    <a:pt x="397" y="356"/>
                  </a:lnTo>
                  <a:lnTo>
                    <a:pt x="423" y="356"/>
                  </a:lnTo>
                  <a:lnTo>
                    <a:pt x="449" y="358"/>
                  </a:lnTo>
                  <a:lnTo>
                    <a:pt x="475" y="358"/>
                  </a:lnTo>
                  <a:lnTo>
                    <a:pt x="500" y="358"/>
                  </a:lnTo>
                  <a:lnTo>
                    <a:pt x="525" y="358"/>
                  </a:lnTo>
                  <a:lnTo>
                    <a:pt x="550" y="359"/>
                  </a:lnTo>
                  <a:lnTo>
                    <a:pt x="576" y="360"/>
                  </a:lnTo>
                  <a:lnTo>
                    <a:pt x="601" y="362"/>
                  </a:lnTo>
                  <a:lnTo>
                    <a:pt x="625" y="363"/>
                  </a:lnTo>
                  <a:lnTo>
                    <a:pt x="650" y="364"/>
                  </a:lnTo>
                  <a:lnTo>
                    <a:pt x="634" y="358"/>
                  </a:lnTo>
                  <a:lnTo>
                    <a:pt x="617" y="352"/>
                  </a:lnTo>
                  <a:lnTo>
                    <a:pt x="600" y="346"/>
                  </a:lnTo>
                  <a:lnTo>
                    <a:pt x="582" y="344"/>
                  </a:lnTo>
                  <a:lnTo>
                    <a:pt x="565" y="340"/>
                  </a:lnTo>
                  <a:lnTo>
                    <a:pt x="548" y="337"/>
                  </a:lnTo>
                  <a:lnTo>
                    <a:pt x="530" y="334"/>
                  </a:lnTo>
                  <a:lnTo>
                    <a:pt x="512" y="333"/>
                  </a:lnTo>
                  <a:lnTo>
                    <a:pt x="495" y="330"/>
                  </a:lnTo>
                  <a:lnTo>
                    <a:pt x="476" y="329"/>
                  </a:lnTo>
                  <a:lnTo>
                    <a:pt x="457" y="327"/>
                  </a:lnTo>
                  <a:lnTo>
                    <a:pt x="440" y="327"/>
                  </a:lnTo>
                  <a:lnTo>
                    <a:pt x="421" y="327"/>
                  </a:lnTo>
                  <a:lnTo>
                    <a:pt x="403" y="327"/>
                  </a:lnTo>
                  <a:lnTo>
                    <a:pt x="384" y="327"/>
                  </a:lnTo>
                  <a:lnTo>
                    <a:pt x="367" y="327"/>
                  </a:lnTo>
                  <a:lnTo>
                    <a:pt x="203" y="330"/>
                  </a:lnTo>
                  <a:lnTo>
                    <a:pt x="200" y="290"/>
                  </a:lnTo>
                  <a:lnTo>
                    <a:pt x="206" y="290"/>
                  </a:lnTo>
                  <a:lnTo>
                    <a:pt x="206" y="287"/>
                  </a:lnTo>
                  <a:lnTo>
                    <a:pt x="207" y="286"/>
                  </a:lnTo>
                  <a:lnTo>
                    <a:pt x="207" y="283"/>
                  </a:lnTo>
                  <a:lnTo>
                    <a:pt x="208" y="279"/>
                  </a:lnTo>
                  <a:lnTo>
                    <a:pt x="210" y="275"/>
                  </a:lnTo>
                  <a:lnTo>
                    <a:pt x="210" y="270"/>
                  </a:lnTo>
                  <a:lnTo>
                    <a:pt x="211" y="266"/>
                  </a:lnTo>
                  <a:lnTo>
                    <a:pt x="211" y="262"/>
                  </a:lnTo>
                  <a:lnTo>
                    <a:pt x="211" y="258"/>
                  </a:lnTo>
                  <a:lnTo>
                    <a:pt x="211" y="254"/>
                  </a:lnTo>
                  <a:lnTo>
                    <a:pt x="211" y="250"/>
                  </a:lnTo>
                  <a:lnTo>
                    <a:pt x="211" y="247"/>
                  </a:lnTo>
                  <a:lnTo>
                    <a:pt x="208" y="243"/>
                  </a:lnTo>
                  <a:lnTo>
                    <a:pt x="203" y="241"/>
                  </a:lnTo>
                  <a:lnTo>
                    <a:pt x="202" y="245"/>
                  </a:lnTo>
                  <a:lnTo>
                    <a:pt x="199" y="250"/>
                  </a:lnTo>
                  <a:lnTo>
                    <a:pt x="199" y="254"/>
                  </a:lnTo>
                  <a:lnTo>
                    <a:pt x="198" y="258"/>
                  </a:lnTo>
                  <a:lnTo>
                    <a:pt x="196" y="262"/>
                  </a:lnTo>
                  <a:lnTo>
                    <a:pt x="196" y="266"/>
                  </a:lnTo>
                  <a:lnTo>
                    <a:pt x="196" y="272"/>
                  </a:lnTo>
                  <a:lnTo>
                    <a:pt x="196" y="276"/>
                  </a:lnTo>
                  <a:lnTo>
                    <a:pt x="157" y="252"/>
                  </a:lnTo>
                  <a:lnTo>
                    <a:pt x="155" y="247"/>
                  </a:lnTo>
                  <a:lnTo>
                    <a:pt x="154" y="240"/>
                  </a:lnTo>
                  <a:lnTo>
                    <a:pt x="154" y="234"/>
                  </a:lnTo>
                  <a:lnTo>
                    <a:pt x="153" y="227"/>
                  </a:lnTo>
                  <a:lnTo>
                    <a:pt x="151" y="219"/>
                  </a:lnTo>
                  <a:lnTo>
                    <a:pt x="150" y="212"/>
                  </a:lnTo>
                  <a:lnTo>
                    <a:pt x="149" y="204"/>
                  </a:lnTo>
                  <a:lnTo>
                    <a:pt x="147" y="197"/>
                  </a:lnTo>
                  <a:lnTo>
                    <a:pt x="145" y="189"/>
                  </a:lnTo>
                  <a:lnTo>
                    <a:pt x="143" y="180"/>
                  </a:lnTo>
                  <a:lnTo>
                    <a:pt x="141" y="173"/>
                  </a:lnTo>
                  <a:lnTo>
                    <a:pt x="139" y="168"/>
                  </a:lnTo>
                  <a:lnTo>
                    <a:pt x="137" y="160"/>
                  </a:lnTo>
                  <a:lnTo>
                    <a:pt x="134" y="155"/>
                  </a:lnTo>
                  <a:lnTo>
                    <a:pt x="133" y="150"/>
                  </a:lnTo>
                  <a:lnTo>
                    <a:pt x="130" y="146"/>
                  </a:lnTo>
                  <a:lnTo>
                    <a:pt x="133" y="140"/>
                  </a:lnTo>
                  <a:lnTo>
                    <a:pt x="135" y="136"/>
                  </a:lnTo>
                  <a:lnTo>
                    <a:pt x="141" y="132"/>
                  </a:lnTo>
                  <a:lnTo>
                    <a:pt x="145" y="128"/>
                  </a:lnTo>
                  <a:lnTo>
                    <a:pt x="147" y="132"/>
                  </a:lnTo>
                  <a:lnTo>
                    <a:pt x="151" y="140"/>
                  </a:lnTo>
                  <a:lnTo>
                    <a:pt x="154" y="143"/>
                  </a:lnTo>
                  <a:lnTo>
                    <a:pt x="155" y="147"/>
                  </a:lnTo>
                  <a:lnTo>
                    <a:pt x="158" y="151"/>
                  </a:lnTo>
                  <a:lnTo>
                    <a:pt x="161" y="155"/>
                  </a:lnTo>
                  <a:lnTo>
                    <a:pt x="162" y="160"/>
                  </a:lnTo>
                  <a:lnTo>
                    <a:pt x="165" y="164"/>
                  </a:lnTo>
                  <a:lnTo>
                    <a:pt x="167" y="167"/>
                  </a:lnTo>
                  <a:lnTo>
                    <a:pt x="170" y="169"/>
                  </a:lnTo>
                  <a:lnTo>
                    <a:pt x="175" y="175"/>
                  </a:lnTo>
                  <a:lnTo>
                    <a:pt x="181" y="178"/>
                  </a:lnTo>
                  <a:lnTo>
                    <a:pt x="182" y="173"/>
                  </a:lnTo>
                  <a:lnTo>
                    <a:pt x="183" y="171"/>
                  </a:lnTo>
                  <a:lnTo>
                    <a:pt x="185" y="167"/>
                  </a:lnTo>
                  <a:lnTo>
                    <a:pt x="186" y="164"/>
                  </a:lnTo>
                  <a:lnTo>
                    <a:pt x="186" y="160"/>
                  </a:lnTo>
                  <a:lnTo>
                    <a:pt x="186" y="155"/>
                  </a:lnTo>
                  <a:lnTo>
                    <a:pt x="185" y="151"/>
                  </a:lnTo>
                  <a:lnTo>
                    <a:pt x="185" y="149"/>
                  </a:lnTo>
                  <a:lnTo>
                    <a:pt x="183" y="143"/>
                  </a:lnTo>
                  <a:lnTo>
                    <a:pt x="183" y="140"/>
                  </a:lnTo>
                  <a:lnTo>
                    <a:pt x="182" y="135"/>
                  </a:lnTo>
                  <a:lnTo>
                    <a:pt x="181" y="131"/>
                  </a:lnTo>
                  <a:lnTo>
                    <a:pt x="179" y="126"/>
                  </a:lnTo>
                  <a:lnTo>
                    <a:pt x="179" y="121"/>
                  </a:lnTo>
                  <a:lnTo>
                    <a:pt x="178" y="117"/>
                  </a:lnTo>
                  <a:lnTo>
                    <a:pt x="178" y="111"/>
                  </a:lnTo>
                  <a:lnTo>
                    <a:pt x="182" y="113"/>
                  </a:lnTo>
                  <a:lnTo>
                    <a:pt x="186" y="113"/>
                  </a:lnTo>
                  <a:lnTo>
                    <a:pt x="189" y="113"/>
                  </a:lnTo>
                  <a:lnTo>
                    <a:pt x="192" y="114"/>
                  </a:lnTo>
                  <a:lnTo>
                    <a:pt x="183" y="56"/>
                  </a:lnTo>
                  <a:lnTo>
                    <a:pt x="99" y="63"/>
                  </a:lnTo>
                  <a:lnTo>
                    <a:pt x="101" y="0"/>
                  </a:lnTo>
                  <a:lnTo>
                    <a:pt x="242" y="2"/>
                  </a:lnTo>
                  <a:lnTo>
                    <a:pt x="244" y="17"/>
                  </a:lnTo>
                  <a:lnTo>
                    <a:pt x="248" y="34"/>
                  </a:lnTo>
                  <a:lnTo>
                    <a:pt x="251" y="50"/>
                  </a:lnTo>
                  <a:lnTo>
                    <a:pt x="254" y="68"/>
                  </a:lnTo>
                  <a:lnTo>
                    <a:pt x="255" y="85"/>
                  </a:lnTo>
                  <a:lnTo>
                    <a:pt x="255" y="103"/>
                  </a:lnTo>
                  <a:lnTo>
                    <a:pt x="256" y="120"/>
                  </a:lnTo>
                  <a:lnTo>
                    <a:pt x="258" y="139"/>
                  </a:lnTo>
                  <a:lnTo>
                    <a:pt x="258" y="155"/>
                  </a:lnTo>
                  <a:lnTo>
                    <a:pt x="258" y="173"/>
                  </a:lnTo>
                  <a:lnTo>
                    <a:pt x="258" y="191"/>
                  </a:lnTo>
                  <a:lnTo>
                    <a:pt x="258" y="209"/>
                  </a:lnTo>
                  <a:lnTo>
                    <a:pt x="256" y="226"/>
                  </a:lnTo>
                  <a:lnTo>
                    <a:pt x="256" y="243"/>
                  </a:lnTo>
                  <a:lnTo>
                    <a:pt x="256" y="259"/>
                  </a:lnTo>
                  <a:lnTo>
                    <a:pt x="256" y="276"/>
                  </a:lnTo>
                  <a:lnTo>
                    <a:pt x="264" y="280"/>
                  </a:lnTo>
                  <a:lnTo>
                    <a:pt x="278" y="286"/>
                  </a:lnTo>
                  <a:lnTo>
                    <a:pt x="295" y="287"/>
                  </a:lnTo>
                  <a:lnTo>
                    <a:pt x="318" y="290"/>
                  </a:lnTo>
                  <a:lnTo>
                    <a:pt x="342" y="291"/>
                  </a:lnTo>
                  <a:lnTo>
                    <a:pt x="369" y="293"/>
                  </a:lnTo>
                  <a:lnTo>
                    <a:pt x="400" y="293"/>
                  </a:lnTo>
                  <a:lnTo>
                    <a:pt x="432" y="294"/>
                  </a:lnTo>
                  <a:lnTo>
                    <a:pt x="463" y="294"/>
                  </a:lnTo>
                  <a:lnTo>
                    <a:pt x="493" y="294"/>
                  </a:lnTo>
                  <a:lnTo>
                    <a:pt x="524" y="294"/>
                  </a:lnTo>
                  <a:lnTo>
                    <a:pt x="554" y="295"/>
                  </a:lnTo>
                  <a:lnTo>
                    <a:pt x="580" y="295"/>
                  </a:lnTo>
                  <a:lnTo>
                    <a:pt x="604" y="297"/>
                  </a:lnTo>
                  <a:lnTo>
                    <a:pt x="624" y="299"/>
                  </a:lnTo>
                  <a:lnTo>
                    <a:pt x="641" y="304"/>
                  </a:lnTo>
                  <a:lnTo>
                    <a:pt x="747" y="324"/>
                  </a:lnTo>
                  <a:lnTo>
                    <a:pt x="819" y="348"/>
                  </a:lnTo>
                  <a:lnTo>
                    <a:pt x="817" y="356"/>
                  </a:lnTo>
                  <a:lnTo>
                    <a:pt x="814" y="363"/>
                  </a:lnTo>
                  <a:lnTo>
                    <a:pt x="810" y="370"/>
                  </a:lnTo>
                  <a:lnTo>
                    <a:pt x="807" y="377"/>
                  </a:lnTo>
                  <a:lnTo>
                    <a:pt x="802" y="381"/>
                  </a:lnTo>
                  <a:lnTo>
                    <a:pt x="798" y="387"/>
                  </a:lnTo>
                  <a:lnTo>
                    <a:pt x="791" y="392"/>
                  </a:lnTo>
                  <a:lnTo>
                    <a:pt x="787" y="398"/>
                  </a:lnTo>
                  <a:lnTo>
                    <a:pt x="779" y="402"/>
                  </a:lnTo>
                  <a:lnTo>
                    <a:pt x="774" y="405"/>
                  </a:lnTo>
                  <a:lnTo>
                    <a:pt x="767" y="409"/>
                  </a:lnTo>
                  <a:lnTo>
                    <a:pt x="762" y="414"/>
                  </a:lnTo>
                  <a:lnTo>
                    <a:pt x="755" y="417"/>
                  </a:lnTo>
                  <a:lnTo>
                    <a:pt x="749" y="421"/>
                  </a:lnTo>
                  <a:lnTo>
                    <a:pt x="743" y="425"/>
                  </a:lnTo>
                  <a:lnTo>
                    <a:pt x="737" y="431"/>
                  </a:lnTo>
                  <a:lnTo>
                    <a:pt x="697" y="431"/>
                  </a:lnTo>
                  <a:lnTo>
                    <a:pt x="697" y="4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8" name="Freeform 30"/>
            <p:cNvSpPr>
              <a:spLocks/>
            </p:cNvSpPr>
            <p:nvPr/>
          </p:nvSpPr>
          <p:spPr bwMode="auto">
            <a:xfrm>
              <a:off x="733" y="3313"/>
              <a:ext cx="739" cy="410"/>
            </a:xfrm>
            <a:custGeom>
              <a:avLst/>
              <a:gdLst/>
              <a:ahLst/>
              <a:cxnLst>
                <a:cxn ang="0">
                  <a:pos x="20" y="386"/>
                </a:cxn>
                <a:cxn ang="0">
                  <a:pos x="27" y="377"/>
                </a:cxn>
                <a:cxn ang="0">
                  <a:pos x="36" y="368"/>
                </a:cxn>
                <a:cxn ang="0">
                  <a:pos x="46" y="360"/>
                </a:cxn>
                <a:cxn ang="0">
                  <a:pos x="56" y="353"/>
                </a:cxn>
                <a:cxn ang="0">
                  <a:pos x="66" y="346"/>
                </a:cxn>
                <a:cxn ang="0">
                  <a:pos x="77" y="342"/>
                </a:cxn>
                <a:cxn ang="0">
                  <a:pos x="91" y="338"/>
                </a:cxn>
                <a:cxn ang="0">
                  <a:pos x="105" y="335"/>
                </a:cxn>
                <a:cxn ang="0">
                  <a:pos x="121" y="339"/>
                </a:cxn>
                <a:cxn ang="0">
                  <a:pos x="165" y="338"/>
                </a:cxn>
                <a:cxn ang="0">
                  <a:pos x="229" y="331"/>
                </a:cxn>
                <a:cxn ang="0">
                  <a:pos x="306" y="323"/>
                </a:cxn>
                <a:cxn ang="0">
                  <a:pos x="385" y="312"/>
                </a:cxn>
                <a:cxn ang="0">
                  <a:pos x="461" y="303"/>
                </a:cxn>
                <a:cxn ang="0">
                  <a:pos x="523" y="298"/>
                </a:cxn>
                <a:cxn ang="0">
                  <a:pos x="564" y="298"/>
                </a:cxn>
                <a:cxn ang="0">
                  <a:pos x="572" y="291"/>
                </a:cxn>
                <a:cxn ang="0">
                  <a:pos x="562" y="6"/>
                </a:cxn>
                <a:cxn ang="0">
                  <a:pos x="608" y="1"/>
                </a:cxn>
                <a:cxn ang="0">
                  <a:pos x="616" y="0"/>
                </a:cxn>
                <a:cxn ang="0">
                  <a:pos x="624" y="0"/>
                </a:cxn>
                <a:cxn ang="0">
                  <a:pos x="636" y="60"/>
                </a:cxn>
                <a:cxn ang="0">
                  <a:pos x="628" y="61"/>
                </a:cxn>
                <a:cxn ang="0">
                  <a:pos x="620" y="64"/>
                </a:cxn>
                <a:cxn ang="0">
                  <a:pos x="622" y="91"/>
                </a:cxn>
                <a:cxn ang="0">
                  <a:pos x="624" y="118"/>
                </a:cxn>
                <a:cxn ang="0">
                  <a:pos x="627" y="145"/>
                </a:cxn>
                <a:cxn ang="0">
                  <a:pos x="630" y="173"/>
                </a:cxn>
                <a:cxn ang="0">
                  <a:pos x="632" y="201"/>
                </a:cxn>
                <a:cxn ang="0">
                  <a:pos x="635" y="227"/>
                </a:cxn>
                <a:cxn ang="0">
                  <a:pos x="636" y="256"/>
                </a:cxn>
                <a:cxn ang="0">
                  <a:pos x="636" y="285"/>
                </a:cxn>
                <a:cxn ang="0">
                  <a:pos x="739" y="331"/>
                </a:cxn>
                <a:cxn ang="0">
                  <a:pos x="670" y="336"/>
                </a:cxn>
                <a:cxn ang="0">
                  <a:pos x="599" y="342"/>
                </a:cxn>
                <a:cxn ang="0">
                  <a:pos x="529" y="346"/>
                </a:cxn>
                <a:cxn ang="0">
                  <a:pos x="458" y="352"/>
                </a:cxn>
                <a:cxn ang="0">
                  <a:pos x="386" y="356"/>
                </a:cxn>
                <a:cxn ang="0">
                  <a:pos x="317" y="363"/>
                </a:cxn>
                <a:cxn ang="0">
                  <a:pos x="249" y="371"/>
                </a:cxn>
                <a:cxn ang="0">
                  <a:pos x="187" y="383"/>
                </a:cxn>
                <a:cxn ang="0">
                  <a:pos x="0" y="410"/>
                </a:cxn>
              </a:cxnLst>
              <a:rect l="0" t="0" r="r" b="b"/>
              <a:pathLst>
                <a:path w="739" h="410">
                  <a:moveTo>
                    <a:pt x="0" y="410"/>
                  </a:moveTo>
                  <a:lnTo>
                    <a:pt x="20" y="386"/>
                  </a:lnTo>
                  <a:lnTo>
                    <a:pt x="24" y="381"/>
                  </a:lnTo>
                  <a:lnTo>
                    <a:pt x="27" y="377"/>
                  </a:lnTo>
                  <a:lnTo>
                    <a:pt x="31" y="371"/>
                  </a:lnTo>
                  <a:lnTo>
                    <a:pt x="36" y="368"/>
                  </a:lnTo>
                  <a:lnTo>
                    <a:pt x="40" y="364"/>
                  </a:lnTo>
                  <a:lnTo>
                    <a:pt x="46" y="360"/>
                  </a:lnTo>
                  <a:lnTo>
                    <a:pt x="50" y="356"/>
                  </a:lnTo>
                  <a:lnTo>
                    <a:pt x="56" y="353"/>
                  </a:lnTo>
                  <a:lnTo>
                    <a:pt x="60" y="349"/>
                  </a:lnTo>
                  <a:lnTo>
                    <a:pt x="66" y="346"/>
                  </a:lnTo>
                  <a:lnTo>
                    <a:pt x="72" y="343"/>
                  </a:lnTo>
                  <a:lnTo>
                    <a:pt x="77" y="342"/>
                  </a:lnTo>
                  <a:lnTo>
                    <a:pt x="83" y="339"/>
                  </a:lnTo>
                  <a:lnTo>
                    <a:pt x="91" y="338"/>
                  </a:lnTo>
                  <a:lnTo>
                    <a:pt x="97" y="336"/>
                  </a:lnTo>
                  <a:lnTo>
                    <a:pt x="105" y="335"/>
                  </a:lnTo>
                  <a:lnTo>
                    <a:pt x="108" y="338"/>
                  </a:lnTo>
                  <a:lnTo>
                    <a:pt x="121" y="339"/>
                  </a:lnTo>
                  <a:lnTo>
                    <a:pt x="140" y="339"/>
                  </a:lnTo>
                  <a:lnTo>
                    <a:pt x="165" y="338"/>
                  </a:lnTo>
                  <a:lnTo>
                    <a:pt x="195" y="334"/>
                  </a:lnTo>
                  <a:lnTo>
                    <a:pt x="229" y="331"/>
                  </a:lnTo>
                  <a:lnTo>
                    <a:pt x="266" y="325"/>
                  </a:lnTo>
                  <a:lnTo>
                    <a:pt x="306" y="323"/>
                  </a:lnTo>
                  <a:lnTo>
                    <a:pt x="346" y="317"/>
                  </a:lnTo>
                  <a:lnTo>
                    <a:pt x="385" y="312"/>
                  </a:lnTo>
                  <a:lnTo>
                    <a:pt x="423" y="307"/>
                  </a:lnTo>
                  <a:lnTo>
                    <a:pt x="461" y="303"/>
                  </a:lnTo>
                  <a:lnTo>
                    <a:pt x="494" y="299"/>
                  </a:lnTo>
                  <a:lnTo>
                    <a:pt x="523" y="298"/>
                  </a:lnTo>
                  <a:lnTo>
                    <a:pt x="546" y="298"/>
                  </a:lnTo>
                  <a:lnTo>
                    <a:pt x="564" y="298"/>
                  </a:lnTo>
                  <a:lnTo>
                    <a:pt x="568" y="295"/>
                  </a:lnTo>
                  <a:lnTo>
                    <a:pt x="572" y="291"/>
                  </a:lnTo>
                  <a:lnTo>
                    <a:pt x="564" y="94"/>
                  </a:lnTo>
                  <a:lnTo>
                    <a:pt x="562" y="6"/>
                  </a:lnTo>
                  <a:lnTo>
                    <a:pt x="606" y="3"/>
                  </a:lnTo>
                  <a:lnTo>
                    <a:pt x="608" y="1"/>
                  </a:lnTo>
                  <a:lnTo>
                    <a:pt x="612" y="1"/>
                  </a:lnTo>
                  <a:lnTo>
                    <a:pt x="616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31" y="1"/>
                  </a:lnTo>
                  <a:lnTo>
                    <a:pt x="636" y="60"/>
                  </a:lnTo>
                  <a:lnTo>
                    <a:pt x="632" y="61"/>
                  </a:lnTo>
                  <a:lnTo>
                    <a:pt x="628" y="61"/>
                  </a:lnTo>
                  <a:lnTo>
                    <a:pt x="624" y="61"/>
                  </a:lnTo>
                  <a:lnTo>
                    <a:pt x="620" y="64"/>
                  </a:lnTo>
                  <a:lnTo>
                    <a:pt x="620" y="78"/>
                  </a:lnTo>
                  <a:lnTo>
                    <a:pt x="622" y="91"/>
                  </a:lnTo>
                  <a:lnTo>
                    <a:pt x="623" y="104"/>
                  </a:lnTo>
                  <a:lnTo>
                    <a:pt x="624" y="118"/>
                  </a:lnTo>
                  <a:lnTo>
                    <a:pt x="626" y="132"/>
                  </a:lnTo>
                  <a:lnTo>
                    <a:pt x="627" y="145"/>
                  </a:lnTo>
                  <a:lnTo>
                    <a:pt x="628" y="159"/>
                  </a:lnTo>
                  <a:lnTo>
                    <a:pt x="630" y="173"/>
                  </a:lnTo>
                  <a:lnTo>
                    <a:pt x="631" y="187"/>
                  </a:lnTo>
                  <a:lnTo>
                    <a:pt x="632" y="201"/>
                  </a:lnTo>
                  <a:lnTo>
                    <a:pt x="634" y="215"/>
                  </a:lnTo>
                  <a:lnTo>
                    <a:pt x="635" y="227"/>
                  </a:lnTo>
                  <a:lnTo>
                    <a:pt x="635" y="241"/>
                  </a:lnTo>
                  <a:lnTo>
                    <a:pt x="636" y="256"/>
                  </a:lnTo>
                  <a:lnTo>
                    <a:pt x="636" y="270"/>
                  </a:lnTo>
                  <a:lnTo>
                    <a:pt x="636" y="285"/>
                  </a:lnTo>
                  <a:lnTo>
                    <a:pt x="728" y="291"/>
                  </a:lnTo>
                  <a:lnTo>
                    <a:pt x="739" y="331"/>
                  </a:lnTo>
                  <a:lnTo>
                    <a:pt x="704" y="334"/>
                  </a:lnTo>
                  <a:lnTo>
                    <a:pt x="670" y="336"/>
                  </a:lnTo>
                  <a:lnTo>
                    <a:pt x="634" y="339"/>
                  </a:lnTo>
                  <a:lnTo>
                    <a:pt x="599" y="342"/>
                  </a:lnTo>
                  <a:lnTo>
                    <a:pt x="563" y="343"/>
                  </a:lnTo>
                  <a:lnTo>
                    <a:pt x="529" y="346"/>
                  </a:lnTo>
                  <a:lnTo>
                    <a:pt x="493" y="347"/>
                  </a:lnTo>
                  <a:lnTo>
                    <a:pt x="458" y="352"/>
                  </a:lnTo>
                  <a:lnTo>
                    <a:pt x="422" y="353"/>
                  </a:lnTo>
                  <a:lnTo>
                    <a:pt x="386" y="356"/>
                  </a:lnTo>
                  <a:lnTo>
                    <a:pt x="350" y="359"/>
                  </a:lnTo>
                  <a:lnTo>
                    <a:pt x="317" y="363"/>
                  </a:lnTo>
                  <a:lnTo>
                    <a:pt x="282" y="367"/>
                  </a:lnTo>
                  <a:lnTo>
                    <a:pt x="249" y="371"/>
                  </a:lnTo>
                  <a:lnTo>
                    <a:pt x="217" y="378"/>
                  </a:lnTo>
                  <a:lnTo>
                    <a:pt x="187" y="383"/>
                  </a:lnTo>
                  <a:lnTo>
                    <a:pt x="0" y="41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9" name="Freeform 31"/>
            <p:cNvSpPr>
              <a:spLocks/>
            </p:cNvSpPr>
            <p:nvPr/>
          </p:nvSpPr>
          <p:spPr bwMode="auto">
            <a:xfrm>
              <a:off x="942" y="2991"/>
              <a:ext cx="564" cy="664"/>
            </a:xfrm>
            <a:custGeom>
              <a:avLst/>
              <a:gdLst/>
              <a:ahLst/>
              <a:cxnLst>
                <a:cxn ang="0">
                  <a:pos x="36" y="535"/>
                </a:cxn>
                <a:cxn ang="0">
                  <a:pos x="41" y="372"/>
                </a:cxn>
                <a:cxn ang="0">
                  <a:pos x="35" y="264"/>
                </a:cxn>
                <a:cxn ang="0">
                  <a:pos x="11" y="207"/>
                </a:cxn>
                <a:cxn ang="0">
                  <a:pos x="3" y="141"/>
                </a:cxn>
                <a:cxn ang="0">
                  <a:pos x="14" y="103"/>
                </a:cxn>
                <a:cxn ang="0">
                  <a:pos x="51" y="90"/>
                </a:cxn>
                <a:cxn ang="0">
                  <a:pos x="80" y="79"/>
                </a:cxn>
                <a:cxn ang="0">
                  <a:pos x="85" y="56"/>
                </a:cxn>
                <a:cxn ang="0">
                  <a:pos x="83" y="31"/>
                </a:cxn>
                <a:cxn ang="0">
                  <a:pos x="205" y="1"/>
                </a:cxn>
                <a:cxn ang="0">
                  <a:pos x="265" y="0"/>
                </a:cxn>
                <a:cxn ang="0">
                  <a:pos x="345" y="2"/>
                </a:cxn>
                <a:cxn ang="0">
                  <a:pos x="264" y="45"/>
                </a:cxn>
                <a:cxn ang="0">
                  <a:pos x="294" y="41"/>
                </a:cxn>
                <a:cxn ang="0">
                  <a:pos x="328" y="37"/>
                </a:cxn>
                <a:cxn ang="0">
                  <a:pos x="370" y="36"/>
                </a:cxn>
                <a:cxn ang="0">
                  <a:pos x="438" y="34"/>
                </a:cxn>
                <a:cxn ang="0">
                  <a:pos x="506" y="36"/>
                </a:cxn>
                <a:cxn ang="0">
                  <a:pos x="530" y="56"/>
                </a:cxn>
                <a:cxn ang="0">
                  <a:pos x="479" y="77"/>
                </a:cxn>
                <a:cxn ang="0">
                  <a:pos x="329" y="85"/>
                </a:cxn>
                <a:cxn ang="0">
                  <a:pos x="177" y="101"/>
                </a:cxn>
                <a:cxn ang="0">
                  <a:pos x="139" y="110"/>
                </a:cxn>
                <a:cxn ang="0">
                  <a:pos x="188" y="112"/>
                </a:cxn>
                <a:cxn ang="0">
                  <a:pos x="228" y="112"/>
                </a:cxn>
                <a:cxn ang="0">
                  <a:pos x="181" y="124"/>
                </a:cxn>
                <a:cxn ang="0">
                  <a:pos x="136" y="138"/>
                </a:cxn>
                <a:cxn ang="0">
                  <a:pos x="113" y="152"/>
                </a:cxn>
                <a:cxn ang="0">
                  <a:pos x="144" y="153"/>
                </a:cxn>
                <a:cxn ang="0">
                  <a:pos x="173" y="152"/>
                </a:cxn>
                <a:cxn ang="0">
                  <a:pos x="44" y="196"/>
                </a:cxn>
                <a:cxn ang="0">
                  <a:pos x="109" y="192"/>
                </a:cxn>
                <a:cxn ang="0">
                  <a:pos x="189" y="180"/>
                </a:cxn>
                <a:cxn ang="0">
                  <a:pos x="257" y="168"/>
                </a:cxn>
                <a:cxn ang="0">
                  <a:pos x="269" y="137"/>
                </a:cxn>
                <a:cxn ang="0">
                  <a:pos x="308" y="174"/>
                </a:cxn>
                <a:cxn ang="0">
                  <a:pos x="359" y="171"/>
                </a:cxn>
                <a:cxn ang="0">
                  <a:pos x="386" y="110"/>
                </a:cxn>
                <a:cxn ang="0">
                  <a:pos x="398" y="135"/>
                </a:cxn>
                <a:cxn ang="0">
                  <a:pos x="411" y="162"/>
                </a:cxn>
                <a:cxn ang="0">
                  <a:pos x="433" y="167"/>
                </a:cxn>
                <a:cxn ang="0">
                  <a:pos x="491" y="166"/>
                </a:cxn>
                <a:cxn ang="0">
                  <a:pos x="544" y="163"/>
                </a:cxn>
                <a:cxn ang="0">
                  <a:pos x="539" y="236"/>
                </a:cxn>
                <a:cxn ang="0">
                  <a:pos x="387" y="242"/>
                </a:cxn>
                <a:cxn ang="0">
                  <a:pos x="240" y="260"/>
                </a:cxn>
                <a:cxn ang="0">
                  <a:pos x="119" y="307"/>
                </a:cxn>
                <a:cxn ang="0">
                  <a:pos x="83" y="390"/>
                </a:cxn>
                <a:cxn ang="0">
                  <a:pos x="85" y="395"/>
                </a:cxn>
                <a:cxn ang="0">
                  <a:pos x="115" y="387"/>
                </a:cxn>
                <a:cxn ang="0">
                  <a:pos x="141" y="382"/>
                </a:cxn>
                <a:cxn ang="0">
                  <a:pos x="73" y="454"/>
                </a:cxn>
                <a:cxn ang="0">
                  <a:pos x="96" y="454"/>
                </a:cxn>
                <a:cxn ang="0">
                  <a:pos x="123" y="452"/>
                </a:cxn>
                <a:cxn ang="0">
                  <a:pos x="141" y="454"/>
                </a:cxn>
                <a:cxn ang="0">
                  <a:pos x="131" y="476"/>
                </a:cxn>
                <a:cxn ang="0">
                  <a:pos x="69" y="523"/>
                </a:cxn>
                <a:cxn ang="0">
                  <a:pos x="64" y="632"/>
                </a:cxn>
              </a:cxnLst>
              <a:rect l="0" t="0" r="r" b="b"/>
              <a:pathLst>
                <a:path w="564" h="664">
                  <a:moveTo>
                    <a:pt x="28" y="664"/>
                  </a:moveTo>
                  <a:lnTo>
                    <a:pt x="29" y="640"/>
                  </a:lnTo>
                  <a:lnTo>
                    <a:pt x="31" y="616"/>
                  </a:lnTo>
                  <a:lnTo>
                    <a:pt x="33" y="589"/>
                  </a:lnTo>
                  <a:lnTo>
                    <a:pt x="35" y="563"/>
                  </a:lnTo>
                  <a:lnTo>
                    <a:pt x="36" y="535"/>
                  </a:lnTo>
                  <a:lnTo>
                    <a:pt x="37" y="508"/>
                  </a:lnTo>
                  <a:lnTo>
                    <a:pt x="39" y="480"/>
                  </a:lnTo>
                  <a:lnTo>
                    <a:pt x="40" y="452"/>
                  </a:lnTo>
                  <a:lnTo>
                    <a:pt x="40" y="425"/>
                  </a:lnTo>
                  <a:lnTo>
                    <a:pt x="41" y="398"/>
                  </a:lnTo>
                  <a:lnTo>
                    <a:pt x="41" y="372"/>
                  </a:lnTo>
                  <a:lnTo>
                    <a:pt x="43" y="348"/>
                  </a:lnTo>
                  <a:lnTo>
                    <a:pt x="41" y="325"/>
                  </a:lnTo>
                  <a:lnTo>
                    <a:pt x="41" y="305"/>
                  </a:lnTo>
                  <a:lnTo>
                    <a:pt x="41" y="287"/>
                  </a:lnTo>
                  <a:lnTo>
                    <a:pt x="41" y="272"/>
                  </a:lnTo>
                  <a:lnTo>
                    <a:pt x="35" y="264"/>
                  </a:lnTo>
                  <a:lnTo>
                    <a:pt x="28" y="256"/>
                  </a:lnTo>
                  <a:lnTo>
                    <a:pt x="24" y="247"/>
                  </a:lnTo>
                  <a:lnTo>
                    <a:pt x="20" y="239"/>
                  </a:lnTo>
                  <a:lnTo>
                    <a:pt x="16" y="228"/>
                  </a:lnTo>
                  <a:lnTo>
                    <a:pt x="14" y="218"/>
                  </a:lnTo>
                  <a:lnTo>
                    <a:pt x="11" y="207"/>
                  </a:lnTo>
                  <a:lnTo>
                    <a:pt x="10" y="198"/>
                  </a:lnTo>
                  <a:lnTo>
                    <a:pt x="7" y="185"/>
                  </a:lnTo>
                  <a:lnTo>
                    <a:pt x="6" y="174"/>
                  </a:lnTo>
                  <a:lnTo>
                    <a:pt x="4" y="163"/>
                  </a:lnTo>
                  <a:lnTo>
                    <a:pt x="4" y="152"/>
                  </a:lnTo>
                  <a:lnTo>
                    <a:pt x="3" y="141"/>
                  </a:lnTo>
                  <a:lnTo>
                    <a:pt x="2" y="130"/>
                  </a:lnTo>
                  <a:lnTo>
                    <a:pt x="2" y="120"/>
                  </a:lnTo>
                  <a:lnTo>
                    <a:pt x="0" y="110"/>
                  </a:lnTo>
                  <a:lnTo>
                    <a:pt x="4" y="108"/>
                  </a:lnTo>
                  <a:lnTo>
                    <a:pt x="8" y="105"/>
                  </a:lnTo>
                  <a:lnTo>
                    <a:pt x="14" y="103"/>
                  </a:lnTo>
                  <a:lnTo>
                    <a:pt x="19" y="101"/>
                  </a:lnTo>
                  <a:lnTo>
                    <a:pt x="25" y="98"/>
                  </a:lnTo>
                  <a:lnTo>
                    <a:pt x="31" y="97"/>
                  </a:lnTo>
                  <a:lnTo>
                    <a:pt x="39" y="95"/>
                  </a:lnTo>
                  <a:lnTo>
                    <a:pt x="45" y="92"/>
                  </a:lnTo>
                  <a:lnTo>
                    <a:pt x="51" y="90"/>
                  </a:lnTo>
                  <a:lnTo>
                    <a:pt x="57" y="88"/>
                  </a:lnTo>
                  <a:lnTo>
                    <a:pt x="63" y="87"/>
                  </a:lnTo>
                  <a:lnTo>
                    <a:pt x="68" y="84"/>
                  </a:lnTo>
                  <a:lnTo>
                    <a:pt x="73" y="83"/>
                  </a:lnTo>
                  <a:lnTo>
                    <a:pt x="77" y="80"/>
                  </a:lnTo>
                  <a:lnTo>
                    <a:pt x="80" y="79"/>
                  </a:lnTo>
                  <a:lnTo>
                    <a:pt x="83" y="77"/>
                  </a:lnTo>
                  <a:lnTo>
                    <a:pt x="83" y="73"/>
                  </a:lnTo>
                  <a:lnTo>
                    <a:pt x="84" y="69"/>
                  </a:lnTo>
                  <a:lnTo>
                    <a:pt x="85" y="65"/>
                  </a:lnTo>
                  <a:lnTo>
                    <a:pt x="85" y="62"/>
                  </a:lnTo>
                  <a:lnTo>
                    <a:pt x="85" y="56"/>
                  </a:lnTo>
                  <a:lnTo>
                    <a:pt x="85" y="52"/>
                  </a:lnTo>
                  <a:lnTo>
                    <a:pt x="85" y="49"/>
                  </a:lnTo>
                  <a:lnTo>
                    <a:pt x="85" y="45"/>
                  </a:lnTo>
                  <a:lnTo>
                    <a:pt x="84" y="40"/>
                  </a:lnTo>
                  <a:lnTo>
                    <a:pt x="84" y="37"/>
                  </a:lnTo>
                  <a:lnTo>
                    <a:pt x="83" y="31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3" y="19"/>
                  </a:lnTo>
                  <a:lnTo>
                    <a:pt x="83" y="15"/>
                  </a:lnTo>
                  <a:lnTo>
                    <a:pt x="83" y="11"/>
                  </a:lnTo>
                  <a:lnTo>
                    <a:pt x="205" y="1"/>
                  </a:lnTo>
                  <a:lnTo>
                    <a:pt x="210" y="1"/>
                  </a:lnTo>
                  <a:lnTo>
                    <a:pt x="218" y="1"/>
                  </a:lnTo>
                  <a:lnTo>
                    <a:pt x="229" y="1"/>
                  </a:lnTo>
                  <a:lnTo>
                    <a:pt x="240" y="1"/>
                  </a:lnTo>
                  <a:lnTo>
                    <a:pt x="252" y="0"/>
                  </a:lnTo>
                  <a:lnTo>
                    <a:pt x="265" y="0"/>
                  </a:lnTo>
                  <a:lnTo>
                    <a:pt x="280" y="0"/>
                  </a:lnTo>
                  <a:lnTo>
                    <a:pt x="294" y="0"/>
                  </a:lnTo>
                  <a:lnTo>
                    <a:pt x="308" y="0"/>
                  </a:lnTo>
                  <a:lnTo>
                    <a:pt x="321" y="0"/>
                  </a:lnTo>
                  <a:lnTo>
                    <a:pt x="333" y="0"/>
                  </a:lnTo>
                  <a:lnTo>
                    <a:pt x="345" y="2"/>
                  </a:lnTo>
                  <a:lnTo>
                    <a:pt x="355" y="2"/>
                  </a:lnTo>
                  <a:lnTo>
                    <a:pt x="363" y="5"/>
                  </a:lnTo>
                  <a:lnTo>
                    <a:pt x="371" y="7"/>
                  </a:lnTo>
                  <a:lnTo>
                    <a:pt x="375" y="11"/>
                  </a:lnTo>
                  <a:lnTo>
                    <a:pt x="258" y="38"/>
                  </a:lnTo>
                  <a:lnTo>
                    <a:pt x="264" y="45"/>
                  </a:lnTo>
                  <a:lnTo>
                    <a:pt x="268" y="44"/>
                  </a:lnTo>
                  <a:lnTo>
                    <a:pt x="273" y="44"/>
                  </a:lnTo>
                  <a:lnTo>
                    <a:pt x="278" y="43"/>
                  </a:lnTo>
                  <a:lnTo>
                    <a:pt x="284" y="43"/>
                  </a:lnTo>
                  <a:lnTo>
                    <a:pt x="289" y="41"/>
                  </a:lnTo>
                  <a:lnTo>
                    <a:pt x="294" y="41"/>
                  </a:lnTo>
                  <a:lnTo>
                    <a:pt x="300" y="40"/>
                  </a:lnTo>
                  <a:lnTo>
                    <a:pt x="306" y="40"/>
                  </a:lnTo>
                  <a:lnTo>
                    <a:pt x="310" y="38"/>
                  </a:lnTo>
                  <a:lnTo>
                    <a:pt x="317" y="38"/>
                  </a:lnTo>
                  <a:lnTo>
                    <a:pt x="321" y="37"/>
                  </a:lnTo>
                  <a:lnTo>
                    <a:pt x="328" y="37"/>
                  </a:lnTo>
                  <a:lnTo>
                    <a:pt x="332" y="37"/>
                  </a:lnTo>
                  <a:lnTo>
                    <a:pt x="338" y="37"/>
                  </a:lnTo>
                  <a:lnTo>
                    <a:pt x="342" y="37"/>
                  </a:lnTo>
                  <a:lnTo>
                    <a:pt x="347" y="38"/>
                  </a:lnTo>
                  <a:lnTo>
                    <a:pt x="359" y="37"/>
                  </a:lnTo>
                  <a:lnTo>
                    <a:pt x="370" y="36"/>
                  </a:lnTo>
                  <a:lnTo>
                    <a:pt x="382" y="34"/>
                  </a:lnTo>
                  <a:lnTo>
                    <a:pt x="393" y="34"/>
                  </a:lnTo>
                  <a:lnTo>
                    <a:pt x="405" y="34"/>
                  </a:lnTo>
                  <a:lnTo>
                    <a:pt x="415" y="34"/>
                  </a:lnTo>
                  <a:lnTo>
                    <a:pt x="427" y="34"/>
                  </a:lnTo>
                  <a:lnTo>
                    <a:pt x="438" y="34"/>
                  </a:lnTo>
                  <a:lnTo>
                    <a:pt x="450" y="34"/>
                  </a:lnTo>
                  <a:lnTo>
                    <a:pt x="461" y="34"/>
                  </a:lnTo>
                  <a:lnTo>
                    <a:pt x="473" y="34"/>
                  </a:lnTo>
                  <a:lnTo>
                    <a:pt x="483" y="34"/>
                  </a:lnTo>
                  <a:lnTo>
                    <a:pt x="495" y="34"/>
                  </a:lnTo>
                  <a:lnTo>
                    <a:pt x="506" y="36"/>
                  </a:lnTo>
                  <a:lnTo>
                    <a:pt x="518" y="37"/>
                  </a:lnTo>
                  <a:lnTo>
                    <a:pt x="530" y="38"/>
                  </a:lnTo>
                  <a:lnTo>
                    <a:pt x="530" y="41"/>
                  </a:lnTo>
                  <a:lnTo>
                    <a:pt x="530" y="47"/>
                  </a:lnTo>
                  <a:lnTo>
                    <a:pt x="530" y="51"/>
                  </a:lnTo>
                  <a:lnTo>
                    <a:pt x="530" y="56"/>
                  </a:lnTo>
                  <a:lnTo>
                    <a:pt x="530" y="62"/>
                  </a:lnTo>
                  <a:lnTo>
                    <a:pt x="530" y="67"/>
                  </a:lnTo>
                  <a:lnTo>
                    <a:pt x="530" y="73"/>
                  </a:lnTo>
                  <a:lnTo>
                    <a:pt x="531" y="77"/>
                  </a:lnTo>
                  <a:lnTo>
                    <a:pt x="506" y="77"/>
                  </a:lnTo>
                  <a:lnTo>
                    <a:pt x="479" y="77"/>
                  </a:lnTo>
                  <a:lnTo>
                    <a:pt x="453" y="79"/>
                  </a:lnTo>
                  <a:lnTo>
                    <a:pt x="429" y="80"/>
                  </a:lnTo>
                  <a:lnTo>
                    <a:pt x="403" y="80"/>
                  </a:lnTo>
                  <a:lnTo>
                    <a:pt x="378" y="81"/>
                  </a:lnTo>
                  <a:lnTo>
                    <a:pt x="353" y="84"/>
                  </a:lnTo>
                  <a:lnTo>
                    <a:pt x="329" y="85"/>
                  </a:lnTo>
                  <a:lnTo>
                    <a:pt x="304" y="88"/>
                  </a:lnTo>
                  <a:lnTo>
                    <a:pt x="278" y="90"/>
                  </a:lnTo>
                  <a:lnTo>
                    <a:pt x="253" y="92"/>
                  </a:lnTo>
                  <a:lnTo>
                    <a:pt x="228" y="95"/>
                  </a:lnTo>
                  <a:lnTo>
                    <a:pt x="202" y="98"/>
                  </a:lnTo>
                  <a:lnTo>
                    <a:pt x="177" y="101"/>
                  </a:lnTo>
                  <a:lnTo>
                    <a:pt x="152" y="105"/>
                  </a:lnTo>
                  <a:lnTo>
                    <a:pt x="125" y="110"/>
                  </a:lnTo>
                  <a:lnTo>
                    <a:pt x="127" y="110"/>
                  </a:lnTo>
                  <a:lnTo>
                    <a:pt x="128" y="110"/>
                  </a:lnTo>
                  <a:lnTo>
                    <a:pt x="132" y="110"/>
                  </a:lnTo>
                  <a:lnTo>
                    <a:pt x="139" y="110"/>
                  </a:lnTo>
                  <a:lnTo>
                    <a:pt x="145" y="110"/>
                  </a:lnTo>
                  <a:lnTo>
                    <a:pt x="153" y="110"/>
                  </a:lnTo>
                  <a:lnTo>
                    <a:pt x="161" y="110"/>
                  </a:lnTo>
                  <a:lnTo>
                    <a:pt x="171" y="112"/>
                  </a:lnTo>
                  <a:lnTo>
                    <a:pt x="180" y="112"/>
                  </a:lnTo>
                  <a:lnTo>
                    <a:pt x="188" y="112"/>
                  </a:lnTo>
                  <a:lnTo>
                    <a:pt x="196" y="112"/>
                  </a:lnTo>
                  <a:lnTo>
                    <a:pt x="205" y="112"/>
                  </a:lnTo>
                  <a:lnTo>
                    <a:pt x="212" y="112"/>
                  </a:lnTo>
                  <a:lnTo>
                    <a:pt x="218" y="112"/>
                  </a:lnTo>
                  <a:lnTo>
                    <a:pt x="224" y="112"/>
                  </a:lnTo>
                  <a:lnTo>
                    <a:pt x="228" y="112"/>
                  </a:lnTo>
                  <a:lnTo>
                    <a:pt x="218" y="114"/>
                  </a:lnTo>
                  <a:lnTo>
                    <a:pt x="210" y="116"/>
                  </a:lnTo>
                  <a:lnTo>
                    <a:pt x="204" y="119"/>
                  </a:lnTo>
                  <a:lnTo>
                    <a:pt x="196" y="120"/>
                  </a:lnTo>
                  <a:lnTo>
                    <a:pt x="188" y="123"/>
                  </a:lnTo>
                  <a:lnTo>
                    <a:pt x="181" y="124"/>
                  </a:lnTo>
                  <a:lnTo>
                    <a:pt x="173" y="126"/>
                  </a:lnTo>
                  <a:lnTo>
                    <a:pt x="165" y="128"/>
                  </a:lnTo>
                  <a:lnTo>
                    <a:pt x="159" y="131"/>
                  </a:lnTo>
                  <a:lnTo>
                    <a:pt x="151" y="132"/>
                  </a:lnTo>
                  <a:lnTo>
                    <a:pt x="143" y="135"/>
                  </a:lnTo>
                  <a:lnTo>
                    <a:pt x="136" y="138"/>
                  </a:lnTo>
                  <a:lnTo>
                    <a:pt x="128" y="141"/>
                  </a:lnTo>
                  <a:lnTo>
                    <a:pt x="120" y="144"/>
                  </a:lnTo>
                  <a:lnTo>
                    <a:pt x="113" y="146"/>
                  </a:lnTo>
                  <a:lnTo>
                    <a:pt x="105" y="149"/>
                  </a:lnTo>
                  <a:lnTo>
                    <a:pt x="109" y="150"/>
                  </a:lnTo>
                  <a:lnTo>
                    <a:pt x="113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28" y="153"/>
                  </a:lnTo>
                  <a:lnTo>
                    <a:pt x="133" y="153"/>
                  </a:lnTo>
                  <a:lnTo>
                    <a:pt x="139" y="153"/>
                  </a:lnTo>
                  <a:lnTo>
                    <a:pt x="144" y="153"/>
                  </a:lnTo>
                  <a:lnTo>
                    <a:pt x="149" y="152"/>
                  </a:lnTo>
                  <a:lnTo>
                    <a:pt x="153" y="152"/>
                  </a:lnTo>
                  <a:lnTo>
                    <a:pt x="159" y="152"/>
                  </a:lnTo>
                  <a:lnTo>
                    <a:pt x="164" y="152"/>
                  </a:lnTo>
                  <a:lnTo>
                    <a:pt x="169" y="152"/>
                  </a:lnTo>
                  <a:lnTo>
                    <a:pt x="173" y="152"/>
                  </a:lnTo>
                  <a:lnTo>
                    <a:pt x="179" y="153"/>
                  </a:lnTo>
                  <a:lnTo>
                    <a:pt x="185" y="155"/>
                  </a:lnTo>
                  <a:lnTo>
                    <a:pt x="47" y="189"/>
                  </a:lnTo>
                  <a:lnTo>
                    <a:pt x="45" y="192"/>
                  </a:lnTo>
                  <a:lnTo>
                    <a:pt x="45" y="193"/>
                  </a:lnTo>
                  <a:lnTo>
                    <a:pt x="44" y="196"/>
                  </a:lnTo>
                  <a:lnTo>
                    <a:pt x="44" y="200"/>
                  </a:lnTo>
                  <a:lnTo>
                    <a:pt x="56" y="199"/>
                  </a:lnTo>
                  <a:lnTo>
                    <a:pt x="69" y="198"/>
                  </a:lnTo>
                  <a:lnTo>
                    <a:pt x="83" y="196"/>
                  </a:lnTo>
                  <a:lnTo>
                    <a:pt x="96" y="195"/>
                  </a:lnTo>
                  <a:lnTo>
                    <a:pt x="109" y="192"/>
                  </a:lnTo>
                  <a:lnTo>
                    <a:pt x="123" y="191"/>
                  </a:lnTo>
                  <a:lnTo>
                    <a:pt x="136" y="188"/>
                  </a:lnTo>
                  <a:lnTo>
                    <a:pt x="149" y="185"/>
                  </a:lnTo>
                  <a:lnTo>
                    <a:pt x="163" y="184"/>
                  </a:lnTo>
                  <a:lnTo>
                    <a:pt x="176" y="181"/>
                  </a:lnTo>
                  <a:lnTo>
                    <a:pt x="189" y="180"/>
                  </a:lnTo>
                  <a:lnTo>
                    <a:pt x="202" y="177"/>
                  </a:lnTo>
                  <a:lnTo>
                    <a:pt x="214" y="175"/>
                  </a:lnTo>
                  <a:lnTo>
                    <a:pt x="228" y="174"/>
                  </a:lnTo>
                  <a:lnTo>
                    <a:pt x="240" y="174"/>
                  </a:lnTo>
                  <a:lnTo>
                    <a:pt x="253" y="174"/>
                  </a:lnTo>
                  <a:lnTo>
                    <a:pt x="257" y="168"/>
                  </a:lnTo>
                  <a:lnTo>
                    <a:pt x="260" y="164"/>
                  </a:lnTo>
                  <a:lnTo>
                    <a:pt x="262" y="159"/>
                  </a:lnTo>
                  <a:lnTo>
                    <a:pt x="264" y="155"/>
                  </a:lnTo>
                  <a:lnTo>
                    <a:pt x="265" y="148"/>
                  </a:lnTo>
                  <a:lnTo>
                    <a:pt x="268" y="142"/>
                  </a:lnTo>
                  <a:lnTo>
                    <a:pt x="269" y="137"/>
                  </a:lnTo>
                  <a:lnTo>
                    <a:pt x="272" y="131"/>
                  </a:lnTo>
                  <a:lnTo>
                    <a:pt x="294" y="174"/>
                  </a:lnTo>
                  <a:lnTo>
                    <a:pt x="296" y="174"/>
                  </a:lnTo>
                  <a:lnTo>
                    <a:pt x="298" y="174"/>
                  </a:lnTo>
                  <a:lnTo>
                    <a:pt x="302" y="174"/>
                  </a:lnTo>
                  <a:lnTo>
                    <a:pt x="308" y="174"/>
                  </a:lnTo>
                  <a:lnTo>
                    <a:pt x="322" y="126"/>
                  </a:lnTo>
                  <a:lnTo>
                    <a:pt x="342" y="174"/>
                  </a:lnTo>
                  <a:lnTo>
                    <a:pt x="346" y="171"/>
                  </a:lnTo>
                  <a:lnTo>
                    <a:pt x="351" y="171"/>
                  </a:lnTo>
                  <a:lnTo>
                    <a:pt x="354" y="171"/>
                  </a:lnTo>
                  <a:lnTo>
                    <a:pt x="359" y="171"/>
                  </a:lnTo>
                  <a:lnTo>
                    <a:pt x="363" y="171"/>
                  </a:lnTo>
                  <a:lnTo>
                    <a:pt x="367" y="173"/>
                  </a:lnTo>
                  <a:lnTo>
                    <a:pt x="370" y="171"/>
                  </a:lnTo>
                  <a:lnTo>
                    <a:pt x="374" y="171"/>
                  </a:lnTo>
                  <a:lnTo>
                    <a:pt x="386" y="110"/>
                  </a:lnTo>
                  <a:lnTo>
                    <a:pt x="386" y="110"/>
                  </a:lnTo>
                  <a:lnTo>
                    <a:pt x="387" y="113"/>
                  </a:lnTo>
                  <a:lnTo>
                    <a:pt x="389" y="116"/>
                  </a:lnTo>
                  <a:lnTo>
                    <a:pt x="391" y="121"/>
                  </a:lnTo>
                  <a:lnTo>
                    <a:pt x="393" y="124"/>
                  </a:lnTo>
                  <a:lnTo>
                    <a:pt x="395" y="130"/>
                  </a:lnTo>
                  <a:lnTo>
                    <a:pt x="398" y="135"/>
                  </a:lnTo>
                  <a:lnTo>
                    <a:pt x="401" y="141"/>
                  </a:lnTo>
                  <a:lnTo>
                    <a:pt x="403" y="145"/>
                  </a:lnTo>
                  <a:lnTo>
                    <a:pt x="406" y="150"/>
                  </a:lnTo>
                  <a:lnTo>
                    <a:pt x="407" y="155"/>
                  </a:lnTo>
                  <a:lnTo>
                    <a:pt x="410" y="159"/>
                  </a:lnTo>
                  <a:lnTo>
                    <a:pt x="411" y="162"/>
                  </a:lnTo>
                  <a:lnTo>
                    <a:pt x="413" y="166"/>
                  </a:lnTo>
                  <a:lnTo>
                    <a:pt x="414" y="167"/>
                  </a:lnTo>
                  <a:lnTo>
                    <a:pt x="414" y="168"/>
                  </a:lnTo>
                  <a:lnTo>
                    <a:pt x="419" y="168"/>
                  </a:lnTo>
                  <a:lnTo>
                    <a:pt x="427" y="168"/>
                  </a:lnTo>
                  <a:lnTo>
                    <a:pt x="433" y="167"/>
                  </a:lnTo>
                  <a:lnTo>
                    <a:pt x="438" y="166"/>
                  </a:lnTo>
                  <a:lnTo>
                    <a:pt x="455" y="105"/>
                  </a:lnTo>
                  <a:lnTo>
                    <a:pt x="478" y="163"/>
                  </a:lnTo>
                  <a:lnTo>
                    <a:pt x="483" y="164"/>
                  </a:lnTo>
                  <a:lnTo>
                    <a:pt x="489" y="166"/>
                  </a:lnTo>
                  <a:lnTo>
                    <a:pt x="491" y="166"/>
                  </a:lnTo>
                  <a:lnTo>
                    <a:pt x="494" y="166"/>
                  </a:lnTo>
                  <a:lnTo>
                    <a:pt x="497" y="166"/>
                  </a:lnTo>
                  <a:lnTo>
                    <a:pt x="500" y="166"/>
                  </a:lnTo>
                  <a:lnTo>
                    <a:pt x="522" y="108"/>
                  </a:lnTo>
                  <a:lnTo>
                    <a:pt x="524" y="108"/>
                  </a:lnTo>
                  <a:lnTo>
                    <a:pt x="544" y="163"/>
                  </a:lnTo>
                  <a:lnTo>
                    <a:pt x="548" y="164"/>
                  </a:lnTo>
                  <a:lnTo>
                    <a:pt x="554" y="166"/>
                  </a:lnTo>
                  <a:lnTo>
                    <a:pt x="559" y="166"/>
                  </a:lnTo>
                  <a:lnTo>
                    <a:pt x="564" y="168"/>
                  </a:lnTo>
                  <a:lnTo>
                    <a:pt x="564" y="238"/>
                  </a:lnTo>
                  <a:lnTo>
                    <a:pt x="539" y="236"/>
                  </a:lnTo>
                  <a:lnTo>
                    <a:pt x="514" y="236"/>
                  </a:lnTo>
                  <a:lnTo>
                    <a:pt x="487" y="236"/>
                  </a:lnTo>
                  <a:lnTo>
                    <a:pt x="462" y="238"/>
                  </a:lnTo>
                  <a:lnTo>
                    <a:pt x="438" y="238"/>
                  </a:lnTo>
                  <a:lnTo>
                    <a:pt x="413" y="239"/>
                  </a:lnTo>
                  <a:lnTo>
                    <a:pt x="387" y="242"/>
                  </a:lnTo>
                  <a:lnTo>
                    <a:pt x="363" y="243"/>
                  </a:lnTo>
                  <a:lnTo>
                    <a:pt x="338" y="246"/>
                  </a:lnTo>
                  <a:lnTo>
                    <a:pt x="314" y="249"/>
                  </a:lnTo>
                  <a:lnTo>
                    <a:pt x="289" y="252"/>
                  </a:lnTo>
                  <a:lnTo>
                    <a:pt x="265" y="256"/>
                  </a:lnTo>
                  <a:lnTo>
                    <a:pt x="240" y="260"/>
                  </a:lnTo>
                  <a:lnTo>
                    <a:pt x="216" y="264"/>
                  </a:lnTo>
                  <a:lnTo>
                    <a:pt x="190" y="268"/>
                  </a:lnTo>
                  <a:lnTo>
                    <a:pt x="167" y="275"/>
                  </a:lnTo>
                  <a:lnTo>
                    <a:pt x="108" y="299"/>
                  </a:lnTo>
                  <a:lnTo>
                    <a:pt x="112" y="303"/>
                  </a:lnTo>
                  <a:lnTo>
                    <a:pt x="119" y="307"/>
                  </a:lnTo>
                  <a:lnTo>
                    <a:pt x="124" y="308"/>
                  </a:lnTo>
                  <a:lnTo>
                    <a:pt x="131" y="310"/>
                  </a:lnTo>
                  <a:lnTo>
                    <a:pt x="173" y="307"/>
                  </a:lnTo>
                  <a:lnTo>
                    <a:pt x="159" y="357"/>
                  </a:lnTo>
                  <a:lnTo>
                    <a:pt x="83" y="389"/>
                  </a:lnTo>
                  <a:lnTo>
                    <a:pt x="83" y="390"/>
                  </a:lnTo>
                  <a:lnTo>
                    <a:pt x="79" y="394"/>
                  </a:lnTo>
                  <a:lnTo>
                    <a:pt x="75" y="397"/>
                  </a:lnTo>
                  <a:lnTo>
                    <a:pt x="75" y="400"/>
                  </a:lnTo>
                  <a:lnTo>
                    <a:pt x="77" y="398"/>
                  </a:lnTo>
                  <a:lnTo>
                    <a:pt x="81" y="395"/>
                  </a:lnTo>
                  <a:lnTo>
                    <a:pt x="85" y="395"/>
                  </a:lnTo>
                  <a:lnTo>
                    <a:pt x="91" y="394"/>
                  </a:lnTo>
                  <a:lnTo>
                    <a:pt x="95" y="393"/>
                  </a:lnTo>
                  <a:lnTo>
                    <a:pt x="100" y="391"/>
                  </a:lnTo>
                  <a:lnTo>
                    <a:pt x="104" y="390"/>
                  </a:lnTo>
                  <a:lnTo>
                    <a:pt x="109" y="389"/>
                  </a:lnTo>
                  <a:lnTo>
                    <a:pt x="115" y="387"/>
                  </a:lnTo>
                  <a:lnTo>
                    <a:pt x="119" y="387"/>
                  </a:lnTo>
                  <a:lnTo>
                    <a:pt x="124" y="386"/>
                  </a:lnTo>
                  <a:lnTo>
                    <a:pt x="129" y="384"/>
                  </a:lnTo>
                  <a:lnTo>
                    <a:pt x="133" y="383"/>
                  </a:lnTo>
                  <a:lnTo>
                    <a:pt x="139" y="383"/>
                  </a:lnTo>
                  <a:lnTo>
                    <a:pt x="141" y="382"/>
                  </a:lnTo>
                  <a:lnTo>
                    <a:pt x="147" y="382"/>
                  </a:lnTo>
                  <a:lnTo>
                    <a:pt x="123" y="426"/>
                  </a:lnTo>
                  <a:lnTo>
                    <a:pt x="80" y="440"/>
                  </a:lnTo>
                  <a:lnTo>
                    <a:pt x="75" y="443"/>
                  </a:lnTo>
                  <a:lnTo>
                    <a:pt x="73" y="448"/>
                  </a:lnTo>
                  <a:lnTo>
                    <a:pt x="73" y="454"/>
                  </a:lnTo>
                  <a:lnTo>
                    <a:pt x="75" y="458"/>
                  </a:lnTo>
                  <a:lnTo>
                    <a:pt x="79" y="456"/>
                  </a:lnTo>
                  <a:lnTo>
                    <a:pt x="84" y="455"/>
                  </a:lnTo>
                  <a:lnTo>
                    <a:pt x="88" y="454"/>
                  </a:lnTo>
                  <a:lnTo>
                    <a:pt x="93" y="454"/>
                  </a:lnTo>
                  <a:lnTo>
                    <a:pt x="96" y="454"/>
                  </a:lnTo>
                  <a:lnTo>
                    <a:pt x="101" y="454"/>
                  </a:lnTo>
                  <a:lnTo>
                    <a:pt x="105" y="454"/>
                  </a:lnTo>
                  <a:lnTo>
                    <a:pt x="111" y="454"/>
                  </a:lnTo>
                  <a:lnTo>
                    <a:pt x="115" y="452"/>
                  </a:lnTo>
                  <a:lnTo>
                    <a:pt x="119" y="452"/>
                  </a:lnTo>
                  <a:lnTo>
                    <a:pt x="123" y="452"/>
                  </a:lnTo>
                  <a:lnTo>
                    <a:pt x="128" y="452"/>
                  </a:lnTo>
                  <a:lnTo>
                    <a:pt x="131" y="452"/>
                  </a:lnTo>
                  <a:lnTo>
                    <a:pt x="136" y="452"/>
                  </a:lnTo>
                  <a:lnTo>
                    <a:pt x="140" y="451"/>
                  </a:lnTo>
                  <a:lnTo>
                    <a:pt x="144" y="451"/>
                  </a:lnTo>
                  <a:lnTo>
                    <a:pt x="141" y="454"/>
                  </a:lnTo>
                  <a:lnTo>
                    <a:pt x="140" y="458"/>
                  </a:lnTo>
                  <a:lnTo>
                    <a:pt x="139" y="461"/>
                  </a:lnTo>
                  <a:lnTo>
                    <a:pt x="137" y="465"/>
                  </a:lnTo>
                  <a:lnTo>
                    <a:pt x="135" y="467"/>
                  </a:lnTo>
                  <a:lnTo>
                    <a:pt x="132" y="472"/>
                  </a:lnTo>
                  <a:lnTo>
                    <a:pt x="131" y="476"/>
                  </a:lnTo>
                  <a:lnTo>
                    <a:pt x="128" y="480"/>
                  </a:lnTo>
                  <a:lnTo>
                    <a:pt x="69" y="503"/>
                  </a:lnTo>
                  <a:lnTo>
                    <a:pt x="69" y="508"/>
                  </a:lnTo>
                  <a:lnTo>
                    <a:pt x="69" y="512"/>
                  </a:lnTo>
                  <a:lnTo>
                    <a:pt x="69" y="516"/>
                  </a:lnTo>
                  <a:lnTo>
                    <a:pt x="69" y="523"/>
                  </a:lnTo>
                  <a:lnTo>
                    <a:pt x="123" y="512"/>
                  </a:lnTo>
                  <a:lnTo>
                    <a:pt x="105" y="552"/>
                  </a:lnTo>
                  <a:lnTo>
                    <a:pt x="64" y="578"/>
                  </a:lnTo>
                  <a:lnTo>
                    <a:pt x="116" y="573"/>
                  </a:lnTo>
                  <a:lnTo>
                    <a:pt x="92" y="616"/>
                  </a:lnTo>
                  <a:lnTo>
                    <a:pt x="64" y="632"/>
                  </a:lnTo>
                  <a:lnTo>
                    <a:pt x="61" y="661"/>
                  </a:lnTo>
                  <a:lnTo>
                    <a:pt x="28" y="664"/>
                  </a:lnTo>
                  <a:lnTo>
                    <a:pt x="28" y="6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0" name="Freeform 32"/>
            <p:cNvSpPr>
              <a:spLocks/>
            </p:cNvSpPr>
            <p:nvPr/>
          </p:nvSpPr>
          <p:spPr bwMode="auto">
            <a:xfrm>
              <a:off x="1457" y="3027"/>
              <a:ext cx="446" cy="600"/>
            </a:xfrm>
            <a:custGeom>
              <a:avLst/>
              <a:gdLst/>
              <a:ahLst/>
              <a:cxnLst>
                <a:cxn ang="0">
                  <a:pos x="421" y="595"/>
                </a:cxn>
                <a:cxn ang="0">
                  <a:pos x="386" y="588"/>
                </a:cxn>
                <a:cxn ang="0">
                  <a:pos x="354" y="582"/>
                </a:cxn>
                <a:cxn ang="0">
                  <a:pos x="309" y="535"/>
                </a:cxn>
                <a:cxn ang="0">
                  <a:pos x="330" y="538"/>
                </a:cxn>
                <a:cxn ang="0">
                  <a:pos x="351" y="538"/>
                </a:cxn>
                <a:cxn ang="0">
                  <a:pos x="343" y="519"/>
                </a:cxn>
                <a:cxn ang="0">
                  <a:pos x="301" y="484"/>
                </a:cxn>
                <a:cxn ang="0">
                  <a:pos x="315" y="478"/>
                </a:cxn>
                <a:cxn ang="0">
                  <a:pos x="342" y="472"/>
                </a:cxn>
                <a:cxn ang="0">
                  <a:pos x="361" y="467"/>
                </a:cxn>
                <a:cxn ang="0">
                  <a:pos x="349" y="454"/>
                </a:cxn>
                <a:cxn ang="0">
                  <a:pos x="329" y="440"/>
                </a:cxn>
                <a:cxn ang="0">
                  <a:pos x="307" y="426"/>
                </a:cxn>
                <a:cxn ang="0">
                  <a:pos x="315" y="416"/>
                </a:cxn>
                <a:cxn ang="0">
                  <a:pos x="341" y="409"/>
                </a:cxn>
                <a:cxn ang="0">
                  <a:pos x="363" y="401"/>
                </a:cxn>
                <a:cxn ang="0">
                  <a:pos x="369" y="389"/>
                </a:cxn>
                <a:cxn ang="0">
                  <a:pos x="347" y="372"/>
                </a:cxn>
                <a:cxn ang="0">
                  <a:pos x="323" y="358"/>
                </a:cxn>
                <a:cxn ang="0">
                  <a:pos x="306" y="341"/>
                </a:cxn>
                <a:cxn ang="0">
                  <a:pos x="327" y="337"/>
                </a:cxn>
                <a:cxn ang="0">
                  <a:pos x="349" y="337"/>
                </a:cxn>
                <a:cxn ang="0">
                  <a:pos x="367" y="326"/>
                </a:cxn>
                <a:cxn ang="0">
                  <a:pos x="343" y="263"/>
                </a:cxn>
                <a:cxn ang="0">
                  <a:pos x="234" y="232"/>
                </a:cxn>
                <a:cxn ang="0">
                  <a:pos x="103" y="209"/>
                </a:cxn>
                <a:cxn ang="0">
                  <a:pos x="40" y="130"/>
                </a:cxn>
                <a:cxn ang="0">
                  <a:pos x="72" y="110"/>
                </a:cxn>
                <a:cxn ang="0">
                  <a:pos x="77" y="91"/>
                </a:cxn>
                <a:cxn ang="0">
                  <a:pos x="83" y="74"/>
                </a:cxn>
                <a:cxn ang="0">
                  <a:pos x="177" y="144"/>
                </a:cxn>
                <a:cxn ang="0">
                  <a:pos x="198" y="148"/>
                </a:cxn>
                <a:cxn ang="0">
                  <a:pos x="216" y="135"/>
                </a:cxn>
                <a:cxn ang="0">
                  <a:pos x="224" y="109"/>
                </a:cxn>
                <a:cxn ang="0">
                  <a:pos x="229" y="124"/>
                </a:cxn>
                <a:cxn ang="0">
                  <a:pos x="234" y="144"/>
                </a:cxn>
                <a:cxn ang="0">
                  <a:pos x="248" y="157"/>
                </a:cxn>
                <a:cxn ang="0">
                  <a:pos x="288" y="160"/>
                </a:cxn>
                <a:cxn ang="0">
                  <a:pos x="294" y="144"/>
                </a:cxn>
                <a:cxn ang="0">
                  <a:pos x="298" y="123"/>
                </a:cxn>
                <a:cxn ang="0">
                  <a:pos x="394" y="188"/>
                </a:cxn>
                <a:cxn ang="0">
                  <a:pos x="390" y="159"/>
                </a:cxn>
                <a:cxn ang="0">
                  <a:pos x="390" y="124"/>
                </a:cxn>
                <a:cxn ang="0">
                  <a:pos x="382" y="102"/>
                </a:cxn>
                <a:cxn ang="0">
                  <a:pos x="335" y="87"/>
                </a:cxn>
                <a:cxn ang="0">
                  <a:pos x="288" y="76"/>
                </a:cxn>
                <a:cxn ang="0">
                  <a:pos x="245" y="69"/>
                </a:cxn>
                <a:cxn ang="0">
                  <a:pos x="1" y="22"/>
                </a:cxn>
                <a:cxn ang="0">
                  <a:pos x="27" y="0"/>
                </a:cxn>
                <a:cxn ang="0">
                  <a:pos x="158" y="11"/>
                </a:cxn>
                <a:cxn ang="0">
                  <a:pos x="288" y="37"/>
                </a:cxn>
                <a:cxn ang="0">
                  <a:pos x="413" y="78"/>
                </a:cxn>
                <a:cxn ang="0">
                  <a:pos x="419" y="130"/>
                </a:cxn>
                <a:cxn ang="0">
                  <a:pos x="422" y="193"/>
                </a:cxn>
                <a:cxn ang="0">
                  <a:pos x="417" y="247"/>
                </a:cxn>
                <a:cxn ang="0">
                  <a:pos x="411" y="326"/>
                </a:cxn>
                <a:cxn ang="0">
                  <a:pos x="419" y="455"/>
                </a:cxn>
                <a:cxn ang="0">
                  <a:pos x="437" y="573"/>
                </a:cxn>
              </a:cxnLst>
              <a:rect l="0" t="0" r="r" b="b"/>
              <a:pathLst>
                <a:path w="446" h="600">
                  <a:moveTo>
                    <a:pt x="446" y="600"/>
                  </a:moveTo>
                  <a:lnTo>
                    <a:pt x="439" y="599"/>
                  </a:lnTo>
                  <a:lnTo>
                    <a:pt x="434" y="598"/>
                  </a:lnTo>
                  <a:lnTo>
                    <a:pt x="427" y="596"/>
                  </a:lnTo>
                  <a:lnTo>
                    <a:pt x="421" y="595"/>
                  </a:lnTo>
                  <a:lnTo>
                    <a:pt x="414" y="593"/>
                  </a:lnTo>
                  <a:lnTo>
                    <a:pt x="407" y="592"/>
                  </a:lnTo>
                  <a:lnTo>
                    <a:pt x="401" y="591"/>
                  </a:lnTo>
                  <a:lnTo>
                    <a:pt x="394" y="589"/>
                  </a:lnTo>
                  <a:lnTo>
                    <a:pt x="386" y="588"/>
                  </a:lnTo>
                  <a:lnTo>
                    <a:pt x="381" y="586"/>
                  </a:lnTo>
                  <a:lnTo>
                    <a:pt x="373" y="585"/>
                  </a:lnTo>
                  <a:lnTo>
                    <a:pt x="367" y="584"/>
                  </a:lnTo>
                  <a:lnTo>
                    <a:pt x="361" y="582"/>
                  </a:lnTo>
                  <a:lnTo>
                    <a:pt x="354" y="582"/>
                  </a:lnTo>
                  <a:lnTo>
                    <a:pt x="349" y="580"/>
                  </a:lnTo>
                  <a:lnTo>
                    <a:pt x="343" y="580"/>
                  </a:lnTo>
                  <a:lnTo>
                    <a:pt x="338" y="563"/>
                  </a:lnTo>
                  <a:lnTo>
                    <a:pt x="305" y="534"/>
                  </a:lnTo>
                  <a:lnTo>
                    <a:pt x="309" y="535"/>
                  </a:lnTo>
                  <a:lnTo>
                    <a:pt x="314" y="537"/>
                  </a:lnTo>
                  <a:lnTo>
                    <a:pt x="318" y="537"/>
                  </a:lnTo>
                  <a:lnTo>
                    <a:pt x="322" y="537"/>
                  </a:lnTo>
                  <a:lnTo>
                    <a:pt x="326" y="538"/>
                  </a:lnTo>
                  <a:lnTo>
                    <a:pt x="330" y="538"/>
                  </a:lnTo>
                  <a:lnTo>
                    <a:pt x="334" y="538"/>
                  </a:lnTo>
                  <a:lnTo>
                    <a:pt x="338" y="538"/>
                  </a:lnTo>
                  <a:lnTo>
                    <a:pt x="342" y="538"/>
                  </a:lnTo>
                  <a:lnTo>
                    <a:pt x="346" y="538"/>
                  </a:lnTo>
                  <a:lnTo>
                    <a:pt x="351" y="538"/>
                  </a:lnTo>
                  <a:lnTo>
                    <a:pt x="354" y="537"/>
                  </a:lnTo>
                  <a:lnTo>
                    <a:pt x="353" y="531"/>
                  </a:lnTo>
                  <a:lnTo>
                    <a:pt x="350" y="526"/>
                  </a:lnTo>
                  <a:lnTo>
                    <a:pt x="347" y="523"/>
                  </a:lnTo>
                  <a:lnTo>
                    <a:pt x="343" y="519"/>
                  </a:lnTo>
                  <a:lnTo>
                    <a:pt x="338" y="514"/>
                  </a:lnTo>
                  <a:lnTo>
                    <a:pt x="334" y="510"/>
                  </a:lnTo>
                  <a:lnTo>
                    <a:pt x="330" y="506"/>
                  </a:lnTo>
                  <a:lnTo>
                    <a:pt x="326" y="502"/>
                  </a:lnTo>
                  <a:lnTo>
                    <a:pt x="301" y="484"/>
                  </a:lnTo>
                  <a:lnTo>
                    <a:pt x="302" y="483"/>
                  </a:lnTo>
                  <a:lnTo>
                    <a:pt x="303" y="481"/>
                  </a:lnTo>
                  <a:lnTo>
                    <a:pt x="306" y="480"/>
                  </a:lnTo>
                  <a:lnTo>
                    <a:pt x="311" y="480"/>
                  </a:lnTo>
                  <a:lnTo>
                    <a:pt x="315" y="478"/>
                  </a:lnTo>
                  <a:lnTo>
                    <a:pt x="321" y="477"/>
                  </a:lnTo>
                  <a:lnTo>
                    <a:pt x="326" y="476"/>
                  </a:lnTo>
                  <a:lnTo>
                    <a:pt x="331" y="474"/>
                  </a:lnTo>
                  <a:lnTo>
                    <a:pt x="337" y="473"/>
                  </a:lnTo>
                  <a:lnTo>
                    <a:pt x="342" y="472"/>
                  </a:lnTo>
                  <a:lnTo>
                    <a:pt x="347" y="470"/>
                  </a:lnTo>
                  <a:lnTo>
                    <a:pt x="351" y="469"/>
                  </a:lnTo>
                  <a:lnTo>
                    <a:pt x="354" y="467"/>
                  </a:lnTo>
                  <a:lnTo>
                    <a:pt x="358" y="467"/>
                  </a:lnTo>
                  <a:lnTo>
                    <a:pt x="361" y="467"/>
                  </a:lnTo>
                  <a:lnTo>
                    <a:pt x="362" y="467"/>
                  </a:lnTo>
                  <a:lnTo>
                    <a:pt x="358" y="463"/>
                  </a:lnTo>
                  <a:lnTo>
                    <a:pt x="355" y="459"/>
                  </a:lnTo>
                  <a:lnTo>
                    <a:pt x="351" y="456"/>
                  </a:lnTo>
                  <a:lnTo>
                    <a:pt x="349" y="454"/>
                  </a:lnTo>
                  <a:lnTo>
                    <a:pt x="345" y="451"/>
                  </a:lnTo>
                  <a:lnTo>
                    <a:pt x="341" y="448"/>
                  </a:lnTo>
                  <a:lnTo>
                    <a:pt x="337" y="444"/>
                  </a:lnTo>
                  <a:lnTo>
                    <a:pt x="333" y="442"/>
                  </a:lnTo>
                  <a:lnTo>
                    <a:pt x="329" y="440"/>
                  </a:lnTo>
                  <a:lnTo>
                    <a:pt x="325" y="437"/>
                  </a:lnTo>
                  <a:lnTo>
                    <a:pt x="319" y="434"/>
                  </a:lnTo>
                  <a:lnTo>
                    <a:pt x="315" y="431"/>
                  </a:lnTo>
                  <a:lnTo>
                    <a:pt x="311" y="429"/>
                  </a:lnTo>
                  <a:lnTo>
                    <a:pt x="307" y="426"/>
                  </a:lnTo>
                  <a:lnTo>
                    <a:pt x="303" y="422"/>
                  </a:lnTo>
                  <a:lnTo>
                    <a:pt x="301" y="419"/>
                  </a:lnTo>
                  <a:lnTo>
                    <a:pt x="305" y="418"/>
                  </a:lnTo>
                  <a:lnTo>
                    <a:pt x="311" y="418"/>
                  </a:lnTo>
                  <a:lnTo>
                    <a:pt x="315" y="416"/>
                  </a:lnTo>
                  <a:lnTo>
                    <a:pt x="322" y="415"/>
                  </a:lnTo>
                  <a:lnTo>
                    <a:pt x="326" y="413"/>
                  </a:lnTo>
                  <a:lnTo>
                    <a:pt x="331" y="412"/>
                  </a:lnTo>
                  <a:lnTo>
                    <a:pt x="337" y="411"/>
                  </a:lnTo>
                  <a:lnTo>
                    <a:pt x="341" y="409"/>
                  </a:lnTo>
                  <a:lnTo>
                    <a:pt x="346" y="407"/>
                  </a:lnTo>
                  <a:lnTo>
                    <a:pt x="350" y="407"/>
                  </a:lnTo>
                  <a:lnTo>
                    <a:pt x="354" y="404"/>
                  </a:lnTo>
                  <a:lnTo>
                    <a:pt x="359" y="402"/>
                  </a:lnTo>
                  <a:lnTo>
                    <a:pt x="363" y="401"/>
                  </a:lnTo>
                  <a:lnTo>
                    <a:pt x="369" y="398"/>
                  </a:lnTo>
                  <a:lnTo>
                    <a:pt x="371" y="397"/>
                  </a:lnTo>
                  <a:lnTo>
                    <a:pt x="377" y="395"/>
                  </a:lnTo>
                  <a:lnTo>
                    <a:pt x="373" y="391"/>
                  </a:lnTo>
                  <a:lnTo>
                    <a:pt x="369" y="389"/>
                  </a:lnTo>
                  <a:lnTo>
                    <a:pt x="365" y="384"/>
                  </a:lnTo>
                  <a:lnTo>
                    <a:pt x="361" y="383"/>
                  </a:lnTo>
                  <a:lnTo>
                    <a:pt x="355" y="379"/>
                  </a:lnTo>
                  <a:lnTo>
                    <a:pt x="351" y="376"/>
                  </a:lnTo>
                  <a:lnTo>
                    <a:pt x="347" y="372"/>
                  </a:lnTo>
                  <a:lnTo>
                    <a:pt x="342" y="371"/>
                  </a:lnTo>
                  <a:lnTo>
                    <a:pt x="337" y="366"/>
                  </a:lnTo>
                  <a:lnTo>
                    <a:pt x="333" y="364"/>
                  </a:lnTo>
                  <a:lnTo>
                    <a:pt x="327" y="359"/>
                  </a:lnTo>
                  <a:lnTo>
                    <a:pt x="323" y="358"/>
                  </a:lnTo>
                  <a:lnTo>
                    <a:pt x="318" y="354"/>
                  </a:lnTo>
                  <a:lnTo>
                    <a:pt x="313" y="351"/>
                  </a:lnTo>
                  <a:lnTo>
                    <a:pt x="307" y="347"/>
                  </a:lnTo>
                  <a:lnTo>
                    <a:pt x="303" y="346"/>
                  </a:lnTo>
                  <a:lnTo>
                    <a:pt x="306" y="341"/>
                  </a:lnTo>
                  <a:lnTo>
                    <a:pt x="310" y="340"/>
                  </a:lnTo>
                  <a:lnTo>
                    <a:pt x="314" y="339"/>
                  </a:lnTo>
                  <a:lnTo>
                    <a:pt x="318" y="339"/>
                  </a:lnTo>
                  <a:lnTo>
                    <a:pt x="322" y="337"/>
                  </a:lnTo>
                  <a:lnTo>
                    <a:pt x="327" y="337"/>
                  </a:lnTo>
                  <a:lnTo>
                    <a:pt x="331" y="337"/>
                  </a:lnTo>
                  <a:lnTo>
                    <a:pt x="337" y="339"/>
                  </a:lnTo>
                  <a:lnTo>
                    <a:pt x="341" y="337"/>
                  </a:lnTo>
                  <a:lnTo>
                    <a:pt x="345" y="337"/>
                  </a:lnTo>
                  <a:lnTo>
                    <a:pt x="349" y="337"/>
                  </a:lnTo>
                  <a:lnTo>
                    <a:pt x="354" y="337"/>
                  </a:lnTo>
                  <a:lnTo>
                    <a:pt x="357" y="336"/>
                  </a:lnTo>
                  <a:lnTo>
                    <a:pt x="361" y="333"/>
                  </a:lnTo>
                  <a:lnTo>
                    <a:pt x="363" y="330"/>
                  </a:lnTo>
                  <a:lnTo>
                    <a:pt x="367" y="326"/>
                  </a:lnTo>
                  <a:lnTo>
                    <a:pt x="337" y="297"/>
                  </a:lnTo>
                  <a:lnTo>
                    <a:pt x="313" y="281"/>
                  </a:lnTo>
                  <a:lnTo>
                    <a:pt x="362" y="276"/>
                  </a:lnTo>
                  <a:lnTo>
                    <a:pt x="355" y="269"/>
                  </a:lnTo>
                  <a:lnTo>
                    <a:pt x="343" y="263"/>
                  </a:lnTo>
                  <a:lnTo>
                    <a:pt x="327" y="256"/>
                  </a:lnTo>
                  <a:lnTo>
                    <a:pt x="309" y="250"/>
                  </a:lnTo>
                  <a:lnTo>
                    <a:pt x="285" y="245"/>
                  </a:lnTo>
                  <a:lnTo>
                    <a:pt x="261" y="239"/>
                  </a:lnTo>
                  <a:lnTo>
                    <a:pt x="234" y="232"/>
                  </a:lnTo>
                  <a:lnTo>
                    <a:pt x="208" y="228"/>
                  </a:lnTo>
                  <a:lnTo>
                    <a:pt x="180" y="221"/>
                  </a:lnTo>
                  <a:lnTo>
                    <a:pt x="152" y="217"/>
                  </a:lnTo>
                  <a:lnTo>
                    <a:pt x="127" y="213"/>
                  </a:lnTo>
                  <a:lnTo>
                    <a:pt x="103" y="209"/>
                  </a:lnTo>
                  <a:lnTo>
                    <a:pt x="80" y="206"/>
                  </a:lnTo>
                  <a:lnTo>
                    <a:pt x="63" y="203"/>
                  </a:lnTo>
                  <a:lnTo>
                    <a:pt x="48" y="202"/>
                  </a:lnTo>
                  <a:lnTo>
                    <a:pt x="40" y="202"/>
                  </a:lnTo>
                  <a:lnTo>
                    <a:pt x="40" y="130"/>
                  </a:lnTo>
                  <a:lnTo>
                    <a:pt x="63" y="130"/>
                  </a:lnTo>
                  <a:lnTo>
                    <a:pt x="67" y="123"/>
                  </a:lnTo>
                  <a:lnTo>
                    <a:pt x="69" y="117"/>
                  </a:lnTo>
                  <a:lnTo>
                    <a:pt x="71" y="113"/>
                  </a:lnTo>
                  <a:lnTo>
                    <a:pt x="72" y="110"/>
                  </a:lnTo>
                  <a:lnTo>
                    <a:pt x="73" y="106"/>
                  </a:lnTo>
                  <a:lnTo>
                    <a:pt x="75" y="103"/>
                  </a:lnTo>
                  <a:lnTo>
                    <a:pt x="76" y="99"/>
                  </a:lnTo>
                  <a:lnTo>
                    <a:pt x="77" y="95"/>
                  </a:lnTo>
                  <a:lnTo>
                    <a:pt x="77" y="91"/>
                  </a:lnTo>
                  <a:lnTo>
                    <a:pt x="79" y="88"/>
                  </a:lnTo>
                  <a:lnTo>
                    <a:pt x="80" y="84"/>
                  </a:lnTo>
                  <a:lnTo>
                    <a:pt x="81" y="80"/>
                  </a:lnTo>
                  <a:lnTo>
                    <a:pt x="81" y="77"/>
                  </a:lnTo>
                  <a:lnTo>
                    <a:pt x="83" y="74"/>
                  </a:lnTo>
                  <a:lnTo>
                    <a:pt x="104" y="132"/>
                  </a:lnTo>
                  <a:lnTo>
                    <a:pt x="135" y="141"/>
                  </a:lnTo>
                  <a:lnTo>
                    <a:pt x="154" y="90"/>
                  </a:lnTo>
                  <a:lnTo>
                    <a:pt x="173" y="144"/>
                  </a:lnTo>
                  <a:lnTo>
                    <a:pt x="177" y="144"/>
                  </a:lnTo>
                  <a:lnTo>
                    <a:pt x="181" y="145"/>
                  </a:lnTo>
                  <a:lnTo>
                    <a:pt x="186" y="145"/>
                  </a:lnTo>
                  <a:lnTo>
                    <a:pt x="190" y="146"/>
                  </a:lnTo>
                  <a:lnTo>
                    <a:pt x="194" y="148"/>
                  </a:lnTo>
                  <a:lnTo>
                    <a:pt x="198" y="148"/>
                  </a:lnTo>
                  <a:lnTo>
                    <a:pt x="204" y="148"/>
                  </a:lnTo>
                  <a:lnTo>
                    <a:pt x="209" y="148"/>
                  </a:lnTo>
                  <a:lnTo>
                    <a:pt x="212" y="145"/>
                  </a:lnTo>
                  <a:lnTo>
                    <a:pt x="214" y="139"/>
                  </a:lnTo>
                  <a:lnTo>
                    <a:pt x="216" y="135"/>
                  </a:lnTo>
                  <a:lnTo>
                    <a:pt x="218" y="130"/>
                  </a:lnTo>
                  <a:lnTo>
                    <a:pt x="220" y="123"/>
                  </a:lnTo>
                  <a:lnTo>
                    <a:pt x="221" y="117"/>
                  </a:lnTo>
                  <a:lnTo>
                    <a:pt x="222" y="112"/>
                  </a:lnTo>
                  <a:lnTo>
                    <a:pt x="224" y="109"/>
                  </a:lnTo>
                  <a:lnTo>
                    <a:pt x="225" y="110"/>
                  </a:lnTo>
                  <a:lnTo>
                    <a:pt x="226" y="113"/>
                  </a:lnTo>
                  <a:lnTo>
                    <a:pt x="228" y="117"/>
                  </a:lnTo>
                  <a:lnTo>
                    <a:pt x="229" y="121"/>
                  </a:lnTo>
                  <a:lnTo>
                    <a:pt x="229" y="124"/>
                  </a:lnTo>
                  <a:lnTo>
                    <a:pt x="230" y="128"/>
                  </a:lnTo>
                  <a:lnTo>
                    <a:pt x="232" y="132"/>
                  </a:lnTo>
                  <a:lnTo>
                    <a:pt x="233" y="137"/>
                  </a:lnTo>
                  <a:lnTo>
                    <a:pt x="233" y="139"/>
                  </a:lnTo>
                  <a:lnTo>
                    <a:pt x="234" y="144"/>
                  </a:lnTo>
                  <a:lnTo>
                    <a:pt x="237" y="146"/>
                  </a:lnTo>
                  <a:lnTo>
                    <a:pt x="238" y="150"/>
                  </a:lnTo>
                  <a:lnTo>
                    <a:pt x="241" y="153"/>
                  </a:lnTo>
                  <a:lnTo>
                    <a:pt x="244" y="156"/>
                  </a:lnTo>
                  <a:lnTo>
                    <a:pt x="248" y="157"/>
                  </a:lnTo>
                  <a:lnTo>
                    <a:pt x="252" y="159"/>
                  </a:lnTo>
                  <a:lnTo>
                    <a:pt x="281" y="167"/>
                  </a:lnTo>
                  <a:lnTo>
                    <a:pt x="284" y="164"/>
                  </a:lnTo>
                  <a:lnTo>
                    <a:pt x="286" y="163"/>
                  </a:lnTo>
                  <a:lnTo>
                    <a:pt x="288" y="160"/>
                  </a:lnTo>
                  <a:lnTo>
                    <a:pt x="290" y="157"/>
                  </a:lnTo>
                  <a:lnTo>
                    <a:pt x="292" y="153"/>
                  </a:lnTo>
                  <a:lnTo>
                    <a:pt x="293" y="150"/>
                  </a:lnTo>
                  <a:lnTo>
                    <a:pt x="293" y="148"/>
                  </a:lnTo>
                  <a:lnTo>
                    <a:pt x="294" y="144"/>
                  </a:lnTo>
                  <a:lnTo>
                    <a:pt x="294" y="139"/>
                  </a:lnTo>
                  <a:lnTo>
                    <a:pt x="294" y="135"/>
                  </a:lnTo>
                  <a:lnTo>
                    <a:pt x="296" y="132"/>
                  </a:lnTo>
                  <a:lnTo>
                    <a:pt x="297" y="128"/>
                  </a:lnTo>
                  <a:lnTo>
                    <a:pt x="298" y="123"/>
                  </a:lnTo>
                  <a:lnTo>
                    <a:pt x="303" y="119"/>
                  </a:lnTo>
                  <a:lnTo>
                    <a:pt x="321" y="173"/>
                  </a:lnTo>
                  <a:lnTo>
                    <a:pt x="398" y="193"/>
                  </a:lnTo>
                  <a:lnTo>
                    <a:pt x="395" y="192"/>
                  </a:lnTo>
                  <a:lnTo>
                    <a:pt x="394" y="188"/>
                  </a:lnTo>
                  <a:lnTo>
                    <a:pt x="393" y="184"/>
                  </a:lnTo>
                  <a:lnTo>
                    <a:pt x="393" y="180"/>
                  </a:lnTo>
                  <a:lnTo>
                    <a:pt x="391" y="173"/>
                  </a:lnTo>
                  <a:lnTo>
                    <a:pt x="390" y="167"/>
                  </a:lnTo>
                  <a:lnTo>
                    <a:pt x="390" y="159"/>
                  </a:lnTo>
                  <a:lnTo>
                    <a:pt x="390" y="153"/>
                  </a:lnTo>
                  <a:lnTo>
                    <a:pt x="390" y="145"/>
                  </a:lnTo>
                  <a:lnTo>
                    <a:pt x="390" y="138"/>
                  </a:lnTo>
                  <a:lnTo>
                    <a:pt x="390" y="131"/>
                  </a:lnTo>
                  <a:lnTo>
                    <a:pt x="390" y="124"/>
                  </a:lnTo>
                  <a:lnTo>
                    <a:pt x="390" y="119"/>
                  </a:lnTo>
                  <a:lnTo>
                    <a:pt x="390" y="114"/>
                  </a:lnTo>
                  <a:lnTo>
                    <a:pt x="390" y="110"/>
                  </a:lnTo>
                  <a:lnTo>
                    <a:pt x="390" y="109"/>
                  </a:lnTo>
                  <a:lnTo>
                    <a:pt x="382" y="102"/>
                  </a:lnTo>
                  <a:lnTo>
                    <a:pt x="373" y="99"/>
                  </a:lnTo>
                  <a:lnTo>
                    <a:pt x="363" y="95"/>
                  </a:lnTo>
                  <a:lnTo>
                    <a:pt x="354" y="92"/>
                  </a:lnTo>
                  <a:lnTo>
                    <a:pt x="345" y="88"/>
                  </a:lnTo>
                  <a:lnTo>
                    <a:pt x="335" y="87"/>
                  </a:lnTo>
                  <a:lnTo>
                    <a:pt x="326" y="84"/>
                  </a:lnTo>
                  <a:lnTo>
                    <a:pt x="317" y="83"/>
                  </a:lnTo>
                  <a:lnTo>
                    <a:pt x="306" y="80"/>
                  </a:lnTo>
                  <a:lnTo>
                    <a:pt x="297" y="78"/>
                  </a:lnTo>
                  <a:lnTo>
                    <a:pt x="288" y="76"/>
                  </a:lnTo>
                  <a:lnTo>
                    <a:pt x="280" y="74"/>
                  </a:lnTo>
                  <a:lnTo>
                    <a:pt x="270" y="73"/>
                  </a:lnTo>
                  <a:lnTo>
                    <a:pt x="261" y="72"/>
                  </a:lnTo>
                  <a:lnTo>
                    <a:pt x="252" y="70"/>
                  </a:lnTo>
                  <a:lnTo>
                    <a:pt x="245" y="69"/>
                  </a:lnTo>
                  <a:lnTo>
                    <a:pt x="4" y="41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9"/>
                  </a:lnTo>
                  <a:lnTo>
                    <a:pt x="1" y="4"/>
                  </a:lnTo>
                  <a:lnTo>
                    <a:pt x="1" y="0"/>
                  </a:lnTo>
                  <a:lnTo>
                    <a:pt x="27" y="0"/>
                  </a:lnTo>
                  <a:lnTo>
                    <a:pt x="53" y="1"/>
                  </a:lnTo>
                  <a:lnTo>
                    <a:pt x="80" y="2"/>
                  </a:lnTo>
                  <a:lnTo>
                    <a:pt x="107" y="5"/>
                  </a:lnTo>
                  <a:lnTo>
                    <a:pt x="132" y="7"/>
                  </a:lnTo>
                  <a:lnTo>
                    <a:pt x="158" y="11"/>
                  </a:lnTo>
                  <a:lnTo>
                    <a:pt x="184" y="15"/>
                  </a:lnTo>
                  <a:lnTo>
                    <a:pt x="210" y="20"/>
                  </a:lnTo>
                  <a:lnTo>
                    <a:pt x="236" y="25"/>
                  </a:lnTo>
                  <a:lnTo>
                    <a:pt x="261" y="30"/>
                  </a:lnTo>
                  <a:lnTo>
                    <a:pt x="288" y="37"/>
                  </a:lnTo>
                  <a:lnTo>
                    <a:pt x="313" y="44"/>
                  </a:lnTo>
                  <a:lnTo>
                    <a:pt x="338" y="52"/>
                  </a:lnTo>
                  <a:lnTo>
                    <a:pt x="363" y="61"/>
                  </a:lnTo>
                  <a:lnTo>
                    <a:pt x="387" y="69"/>
                  </a:lnTo>
                  <a:lnTo>
                    <a:pt x="413" y="78"/>
                  </a:lnTo>
                  <a:lnTo>
                    <a:pt x="414" y="87"/>
                  </a:lnTo>
                  <a:lnTo>
                    <a:pt x="415" y="96"/>
                  </a:lnTo>
                  <a:lnTo>
                    <a:pt x="417" y="106"/>
                  </a:lnTo>
                  <a:lnTo>
                    <a:pt x="419" y="117"/>
                  </a:lnTo>
                  <a:lnTo>
                    <a:pt x="419" y="130"/>
                  </a:lnTo>
                  <a:lnTo>
                    <a:pt x="421" y="142"/>
                  </a:lnTo>
                  <a:lnTo>
                    <a:pt x="421" y="155"/>
                  </a:lnTo>
                  <a:lnTo>
                    <a:pt x="422" y="168"/>
                  </a:lnTo>
                  <a:lnTo>
                    <a:pt x="422" y="181"/>
                  </a:lnTo>
                  <a:lnTo>
                    <a:pt x="422" y="193"/>
                  </a:lnTo>
                  <a:lnTo>
                    <a:pt x="422" y="206"/>
                  </a:lnTo>
                  <a:lnTo>
                    <a:pt x="422" y="218"/>
                  </a:lnTo>
                  <a:lnTo>
                    <a:pt x="421" y="228"/>
                  </a:lnTo>
                  <a:lnTo>
                    <a:pt x="419" y="238"/>
                  </a:lnTo>
                  <a:lnTo>
                    <a:pt x="417" y="247"/>
                  </a:lnTo>
                  <a:lnTo>
                    <a:pt x="415" y="254"/>
                  </a:lnTo>
                  <a:lnTo>
                    <a:pt x="413" y="267"/>
                  </a:lnTo>
                  <a:lnTo>
                    <a:pt x="411" y="285"/>
                  </a:lnTo>
                  <a:lnTo>
                    <a:pt x="411" y="304"/>
                  </a:lnTo>
                  <a:lnTo>
                    <a:pt x="411" y="326"/>
                  </a:lnTo>
                  <a:lnTo>
                    <a:pt x="411" y="350"/>
                  </a:lnTo>
                  <a:lnTo>
                    <a:pt x="413" y="376"/>
                  </a:lnTo>
                  <a:lnTo>
                    <a:pt x="415" y="402"/>
                  </a:lnTo>
                  <a:lnTo>
                    <a:pt x="417" y="430"/>
                  </a:lnTo>
                  <a:lnTo>
                    <a:pt x="419" y="455"/>
                  </a:lnTo>
                  <a:lnTo>
                    <a:pt x="422" y="483"/>
                  </a:lnTo>
                  <a:lnTo>
                    <a:pt x="426" y="508"/>
                  </a:lnTo>
                  <a:lnTo>
                    <a:pt x="429" y="531"/>
                  </a:lnTo>
                  <a:lnTo>
                    <a:pt x="433" y="552"/>
                  </a:lnTo>
                  <a:lnTo>
                    <a:pt x="437" y="573"/>
                  </a:lnTo>
                  <a:lnTo>
                    <a:pt x="441" y="588"/>
                  </a:lnTo>
                  <a:lnTo>
                    <a:pt x="446" y="600"/>
                  </a:lnTo>
                  <a:lnTo>
                    <a:pt x="446" y="6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auto">
            <a:xfrm>
              <a:off x="1078" y="3555"/>
              <a:ext cx="77" cy="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4"/>
                </a:cxn>
                <a:cxn ang="0">
                  <a:pos x="0" y="28"/>
                </a:cxn>
                <a:cxn ang="0">
                  <a:pos x="1" y="24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1"/>
                </a:cxn>
                <a:cxn ang="0">
                  <a:pos x="9" y="7"/>
                </a:cxn>
                <a:cxn ang="0">
                  <a:pos x="13" y="3"/>
                </a:cxn>
                <a:cxn ang="0">
                  <a:pos x="16" y="2"/>
                </a:cxn>
                <a:cxn ang="0">
                  <a:pos x="20" y="2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32" y="0"/>
                </a:cxn>
                <a:cxn ang="0">
                  <a:pos x="37" y="0"/>
                </a:cxn>
                <a:cxn ang="0">
                  <a:pos x="41" y="2"/>
                </a:cxn>
                <a:cxn ang="0">
                  <a:pos x="45" y="2"/>
                </a:cxn>
                <a:cxn ang="0">
                  <a:pos x="49" y="2"/>
                </a:cxn>
                <a:cxn ang="0">
                  <a:pos x="53" y="3"/>
                </a:cxn>
                <a:cxn ang="0">
                  <a:pos x="57" y="3"/>
                </a:cxn>
                <a:cxn ang="0">
                  <a:pos x="61" y="4"/>
                </a:cxn>
                <a:cxn ang="0">
                  <a:pos x="65" y="6"/>
                </a:cxn>
                <a:cxn ang="0">
                  <a:pos x="69" y="7"/>
                </a:cxn>
                <a:cxn ang="0">
                  <a:pos x="73" y="7"/>
                </a:cxn>
                <a:cxn ang="0">
                  <a:pos x="77" y="9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77" h="38">
                  <a:moveTo>
                    <a:pt x="0" y="38"/>
                  </a:moveTo>
                  <a:lnTo>
                    <a:pt x="0" y="34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9" y="7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1" y="2"/>
                  </a:lnTo>
                  <a:lnTo>
                    <a:pt x="45" y="2"/>
                  </a:lnTo>
                  <a:lnTo>
                    <a:pt x="49" y="2"/>
                  </a:lnTo>
                  <a:lnTo>
                    <a:pt x="53" y="3"/>
                  </a:lnTo>
                  <a:lnTo>
                    <a:pt x="57" y="3"/>
                  </a:lnTo>
                  <a:lnTo>
                    <a:pt x="61" y="4"/>
                  </a:lnTo>
                  <a:lnTo>
                    <a:pt x="65" y="6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7" y="9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2" name="Freeform 34"/>
            <p:cNvSpPr>
              <a:spLocks/>
            </p:cNvSpPr>
            <p:nvPr/>
          </p:nvSpPr>
          <p:spPr bwMode="auto">
            <a:xfrm>
              <a:off x="1087" y="3501"/>
              <a:ext cx="68" cy="28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2" y="10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2" y="2"/>
                </a:cxn>
                <a:cxn ang="0">
                  <a:pos x="37" y="2"/>
                </a:cxn>
                <a:cxn ang="0">
                  <a:pos x="41" y="3"/>
                </a:cxn>
                <a:cxn ang="0">
                  <a:pos x="47" y="4"/>
                </a:cxn>
                <a:cxn ang="0">
                  <a:pos x="52" y="4"/>
                </a:cxn>
                <a:cxn ang="0">
                  <a:pos x="56" y="6"/>
                </a:cxn>
                <a:cxn ang="0">
                  <a:pos x="61" y="7"/>
                </a:cxn>
                <a:cxn ang="0">
                  <a:pos x="64" y="9"/>
                </a:cxn>
                <a:cxn ang="0">
                  <a:pos x="68" y="10"/>
                </a:cxn>
                <a:cxn ang="0">
                  <a:pos x="4" y="28"/>
                </a:cxn>
                <a:cxn ang="0">
                  <a:pos x="4" y="28"/>
                </a:cxn>
              </a:cxnLst>
              <a:rect l="0" t="0" r="r" b="b"/>
              <a:pathLst>
                <a:path w="68" h="28">
                  <a:moveTo>
                    <a:pt x="4" y="28"/>
                  </a:moveTo>
                  <a:lnTo>
                    <a:pt x="0" y="25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3" y="6"/>
                  </a:lnTo>
                  <a:lnTo>
                    <a:pt x="6" y="3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2"/>
                  </a:lnTo>
                  <a:lnTo>
                    <a:pt x="41" y="3"/>
                  </a:lnTo>
                  <a:lnTo>
                    <a:pt x="47" y="4"/>
                  </a:lnTo>
                  <a:lnTo>
                    <a:pt x="52" y="4"/>
                  </a:lnTo>
                  <a:lnTo>
                    <a:pt x="56" y="6"/>
                  </a:lnTo>
                  <a:lnTo>
                    <a:pt x="61" y="7"/>
                  </a:lnTo>
                  <a:lnTo>
                    <a:pt x="64" y="9"/>
                  </a:lnTo>
                  <a:lnTo>
                    <a:pt x="68" y="10"/>
                  </a:lnTo>
                  <a:lnTo>
                    <a:pt x="4" y="28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3" name="Freeform 35"/>
            <p:cNvSpPr>
              <a:spLocks/>
            </p:cNvSpPr>
            <p:nvPr/>
          </p:nvSpPr>
          <p:spPr bwMode="auto">
            <a:xfrm>
              <a:off x="884" y="3342"/>
              <a:ext cx="29" cy="172"/>
            </a:xfrm>
            <a:custGeom>
              <a:avLst/>
              <a:gdLst/>
              <a:ahLst/>
              <a:cxnLst>
                <a:cxn ang="0">
                  <a:pos x="5" y="172"/>
                </a:cxn>
                <a:cxn ang="0">
                  <a:pos x="2" y="159"/>
                </a:cxn>
                <a:cxn ang="0">
                  <a:pos x="2" y="150"/>
                </a:cxn>
                <a:cxn ang="0">
                  <a:pos x="1" y="139"/>
                </a:cxn>
                <a:cxn ang="0">
                  <a:pos x="0" y="127"/>
                </a:cxn>
                <a:cxn ang="0">
                  <a:pos x="0" y="116"/>
                </a:cxn>
                <a:cxn ang="0">
                  <a:pos x="0" y="105"/>
                </a:cxn>
                <a:cxn ang="0">
                  <a:pos x="0" y="94"/>
                </a:cxn>
                <a:cxn ang="0">
                  <a:pos x="0" y="85"/>
                </a:cxn>
                <a:cxn ang="0">
                  <a:pos x="0" y="74"/>
                </a:cxn>
                <a:cxn ang="0">
                  <a:pos x="1" y="64"/>
                </a:cxn>
                <a:cxn ang="0">
                  <a:pos x="1" y="53"/>
                </a:cxn>
                <a:cxn ang="0">
                  <a:pos x="4" y="43"/>
                </a:cxn>
                <a:cxn ang="0">
                  <a:pos x="4" y="32"/>
                </a:cxn>
                <a:cxn ang="0">
                  <a:pos x="6" y="21"/>
                </a:cxn>
                <a:cxn ang="0">
                  <a:pos x="8" y="10"/>
                </a:cxn>
                <a:cxn ang="0">
                  <a:pos x="9" y="0"/>
                </a:cxn>
                <a:cxn ang="0">
                  <a:pos x="25" y="89"/>
                </a:cxn>
                <a:cxn ang="0">
                  <a:pos x="26" y="94"/>
                </a:cxn>
                <a:cxn ang="0">
                  <a:pos x="28" y="100"/>
                </a:cxn>
                <a:cxn ang="0">
                  <a:pos x="28" y="104"/>
                </a:cxn>
                <a:cxn ang="0">
                  <a:pos x="29" y="110"/>
                </a:cxn>
                <a:cxn ang="0">
                  <a:pos x="29" y="115"/>
                </a:cxn>
                <a:cxn ang="0">
                  <a:pos x="29" y="121"/>
                </a:cxn>
                <a:cxn ang="0">
                  <a:pos x="28" y="126"/>
                </a:cxn>
                <a:cxn ang="0">
                  <a:pos x="28" y="130"/>
                </a:cxn>
                <a:cxn ang="0">
                  <a:pos x="26" y="136"/>
                </a:cxn>
                <a:cxn ang="0">
                  <a:pos x="25" y="140"/>
                </a:cxn>
                <a:cxn ang="0">
                  <a:pos x="22" y="144"/>
                </a:cxn>
                <a:cxn ang="0">
                  <a:pos x="21" y="150"/>
                </a:cxn>
                <a:cxn ang="0">
                  <a:pos x="18" y="154"/>
                </a:cxn>
                <a:cxn ang="0">
                  <a:pos x="16" y="158"/>
                </a:cxn>
                <a:cxn ang="0">
                  <a:pos x="13" y="162"/>
                </a:cxn>
                <a:cxn ang="0">
                  <a:pos x="9" y="166"/>
                </a:cxn>
                <a:cxn ang="0">
                  <a:pos x="8" y="168"/>
                </a:cxn>
                <a:cxn ang="0">
                  <a:pos x="8" y="172"/>
                </a:cxn>
                <a:cxn ang="0">
                  <a:pos x="5" y="172"/>
                </a:cxn>
                <a:cxn ang="0">
                  <a:pos x="5" y="172"/>
                </a:cxn>
              </a:cxnLst>
              <a:rect l="0" t="0" r="r" b="b"/>
              <a:pathLst>
                <a:path w="29" h="172">
                  <a:moveTo>
                    <a:pt x="5" y="172"/>
                  </a:moveTo>
                  <a:lnTo>
                    <a:pt x="2" y="159"/>
                  </a:lnTo>
                  <a:lnTo>
                    <a:pt x="2" y="150"/>
                  </a:lnTo>
                  <a:lnTo>
                    <a:pt x="1" y="139"/>
                  </a:lnTo>
                  <a:lnTo>
                    <a:pt x="0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4"/>
                  </a:lnTo>
                  <a:lnTo>
                    <a:pt x="0" y="85"/>
                  </a:lnTo>
                  <a:lnTo>
                    <a:pt x="0" y="74"/>
                  </a:lnTo>
                  <a:lnTo>
                    <a:pt x="1" y="64"/>
                  </a:lnTo>
                  <a:lnTo>
                    <a:pt x="1" y="53"/>
                  </a:lnTo>
                  <a:lnTo>
                    <a:pt x="4" y="43"/>
                  </a:lnTo>
                  <a:lnTo>
                    <a:pt x="4" y="32"/>
                  </a:lnTo>
                  <a:lnTo>
                    <a:pt x="6" y="21"/>
                  </a:lnTo>
                  <a:lnTo>
                    <a:pt x="8" y="10"/>
                  </a:lnTo>
                  <a:lnTo>
                    <a:pt x="9" y="0"/>
                  </a:lnTo>
                  <a:lnTo>
                    <a:pt x="25" y="89"/>
                  </a:lnTo>
                  <a:lnTo>
                    <a:pt x="26" y="94"/>
                  </a:lnTo>
                  <a:lnTo>
                    <a:pt x="28" y="100"/>
                  </a:lnTo>
                  <a:lnTo>
                    <a:pt x="28" y="104"/>
                  </a:lnTo>
                  <a:lnTo>
                    <a:pt x="29" y="110"/>
                  </a:lnTo>
                  <a:lnTo>
                    <a:pt x="29" y="115"/>
                  </a:lnTo>
                  <a:lnTo>
                    <a:pt x="29" y="121"/>
                  </a:lnTo>
                  <a:lnTo>
                    <a:pt x="28" y="126"/>
                  </a:lnTo>
                  <a:lnTo>
                    <a:pt x="28" y="130"/>
                  </a:lnTo>
                  <a:lnTo>
                    <a:pt x="26" y="136"/>
                  </a:lnTo>
                  <a:lnTo>
                    <a:pt x="25" y="140"/>
                  </a:lnTo>
                  <a:lnTo>
                    <a:pt x="22" y="144"/>
                  </a:lnTo>
                  <a:lnTo>
                    <a:pt x="21" y="150"/>
                  </a:lnTo>
                  <a:lnTo>
                    <a:pt x="18" y="154"/>
                  </a:lnTo>
                  <a:lnTo>
                    <a:pt x="16" y="158"/>
                  </a:lnTo>
                  <a:lnTo>
                    <a:pt x="13" y="162"/>
                  </a:lnTo>
                  <a:lnTo>
                    <a:pt x="9" y="166"/>
                  </a:lnTo>
                  <a:lnTo>
                    <a:pt x="8" y="168"/>
                  </a:lnTo>
                  <a:lnTo>
                    <a:pt x="8" y="172"/>
                  </a:lnTo>
                  <a:lnTo>
                    <a:pt x="5" y="172"/>
                  </a:lnTo>
                  <a:lnTo>
                    <a:pt x="5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auto">
            <a:xfrm>
              <a:off x="1109" y="3446"/>
              <a:ext cx="75" cy="1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14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5" y="0"/>
                </a:cxn>
                <a:cxn ang="0">
                  <a:pos x="75" y="3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75" h="19">
                  <a:moveTo>
                    <a:pt x="0" y="19"/>
                  </a:moveTo>
                  <a:lnTo>
                    <a:pt x="2" y="14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5" y="0"/>
                  </a:lnTo>
                  <a:lnTo>
                    <a:pt x="75" y="3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5" name="Freeform 37"/>
            <p:cNvSpPr>
              <a:spLocks/>
            </p:cNvSpPr>
            <p:nvPr/>
          </p:nvSpPr>
          <p:spPr bwMode="auto">
            <a:xfrm>
              <a:off x="1111" y="3370"/>
              <a:ext cx="88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29"/>
                </a:cxn>
                <a:cxn ang="0">
                  <a:pos x="3" y="25"/>
                </a:cxn>
                <a:cxn ang="0">
                  <a:pos x="4" y="21"/>
                </a:cxn>
                <a:cxn ang="0">
                  <a:pos x="8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1" y="4"/>
                </a:cxn>
                <a:cxn ang="0">
                  <a:pos x="25" y="0"/>
                </a:cxn>
                <a:cxn ang="0">
                  <a:pos x="87" y="4"/>
                </a:cxn>
                <a:cxn ang="0">
                  <a:pos x="88" y="7"/>
                </a:cxn>
                <a:cxn ang="0">
                  <a:pos x="88" y="10"/>
                </a:cxn>
                <a:cxn ang="0">
                  <a:pos x="85" y="11"/>
                </a:cxn>
                <a:cxn ang="0">
                  <a:pos x="84" y="12"/>
                </a:cxn>
                <a:cxn ang="0">
                  <a:pos x="79" y="14"/>
                </a:cxn>
                <a:cxn ang="0">
                  <a:pos x="73" y="15"/>
                </a:cxn>
                <a:cxn ang="0">
                  <a:pos x="69" y="16"/>
                </a:cxn>
                <a:cxn ang="0">
                  <a:pos x="64" y="18"/>
                </a:cxn>
                <a:cxn ang="0">
                  <a:pos x="59" y="19"/>
                </a:cxn>
                <a:cxn ang="0">
                  <a:pos x="52" y="22"/>
                </a:cxn>
                <a:cxn ang="0">
                  <a:pos x="47" y="23"/>
                </a:cxn>
                <a:cxn ang="0">
                  <a:pos x="41" y="25"/>
                </a:cxn>
                <a:cxn ang="0">
                  <a:pos x="36" y="26"/>
                </a:cxn>
                <a:cxn ang="0">
                  <a:pos x="31" y="28"/>
                </a:cxn>
                <a:cxn ang="0">
                  <a:pos x="25" y="29"/>
                </a:cxn>
                <a:cxn ang="0">
                  <a:pos x="20" y="30"/>
                </a:cxn>
                <a:cxn ang="0">
                  <a:pos x="15" y="30"/>
                </a:cxn>
                <a:cxn ang="0">
                  <a:pos x="10" y="32"/>
                </a:cxn>
                <a:cxn ang="0">
                  <a:pos x="4" y="33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88" h="34">
                  <a:moveTo>
                    <a:pt x="0" y="34"/>
                  </a:moveTo>
                  <a:lnTo>
                    <a:pt x="0" y="29"/>
                  </a:lnTo>
                  <a:lnTo>
                    <a:pt x="3" y="25"/>
                  </a:lnTo>
                  <a:lnTo>
                    <a:pt x="4" y="21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1" y="4"/>
                  </a:lnTo>
                  <a:lnTo>
                    <a:pt x="25" y="0"/>
                  </a:lnTo>
                  <a:lnTo>
                    <a:pt x="87" y="4"/>
                  </a:lnTo>
                  <a:lnTo>
                    <a:pt x="88" y="7"/>
                  </a:lnTo>
                  <a:lnTo>
                    <a:pt x="88" y="10"/>
                  </a:lnTo>
                  <a:lnTo>
                    <a:pt x="85" y="11"/>
                  </a:lnTo>
                  <a:lnTo>
                    <a:pt x="84" y="12"/>
                  </a:lnTo>
                  <a:lnTo>
                    <a:pt x="79" y="14"/>
                  </a:lnTo>
                  <a:lnTo>
                    <a:pt x="73" y="15"/>
                  </a:lnTo>
                  <a:lnTo>
                    <a:pt x="69" y="16"/>
                  </a:lnTo>
                  <a:lnTo>
                    <a:pt x="64" y="18"/>
                  </a:lnTo>
                  <a:lnTo>
                    <a:pt x="59" y="19"/>
                  </a:lnTo>
                  <a:lnTo>
                    <a:pt x="52" y="22"/>
                  </a:lnTo>
                  <a:lnTo>
                    <a:pt x="47" y="23"/>
                  </a:lnTo>
                  <a:lnTo>
                    <a:pt x="41" y="25"/>
                  </a:lnTo>
                  <a:lnTo>
                    <a:pt x="36" y="26"/>
                  </a:lnTo>
                  <a:lnTo>
                    <a:pt x="31" y="28"/>
                  </a:lnTo>
                  <a:lnTo>
                    <a:pt x="25" y="29"/>
                  </a:lnTo>
                  <a:lnTo>
                    <a:pt x="20" y="30"/>
                  </a:lnTo>
                  <a:lnTo>
                    <a:pt x="15" y="30"/>
                  </a:lnTo>
                  <a:lnTo>
                    <a:pt x="10" y="32"/>
                  </a:lnTo>
                  <a:lnTo>
                    <a:pt x="4" y="3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6" name="Freeform 38"/>
            <p:cNvSpPr>
              <a:spLocks/>
            </p:cNvSpPr>
            <p:nvPr/>
          </p:nvSpPr>
          <p:spPr bwMode="auto">
            <a:xfrm>
              <a:off x="1147" y="3298"/>
              <a:ext cx="10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5" y="0"/>
                </a:cxn>
                <a:cxn ang="0">
                  <a:pos x="103" y="3"/>
                </a:cxn>
                <a:cxn ang="0">
                  <a:pos x="99" y="3"/>
                </a:cxn>
                <a:cxn ang="0">
                  <a:pos x="93" y="5"/>
                </a:cxn>
                <a:cxn ang="0">
                  <a:pos x="88" y="7"/>
                </a:cxn>
                <a:cxn ang="0">
                  <a:pos x="80" y="8"/>
                </a:cxn>
                <a:cxn ang="0">
                  <a:pos x="72" y="11"/>
                </a:cxn>
                <a:cxn ang="0">
                  <a:pos x="64" y="14"/>
                </a:cxn>
                <a:cxn ang="0">
                  <a:pos x="56" y="16"/>
                </a:cxn>
                <a:cxn ang="0">
                  <a:pos x="47" y="19"/>
                </a:cxn>
                <a:cxn ang="0">
                  <a:pos x="37" y="21"/>
                </a:cxn>
                <a:cxn ang="0">
                  <a:pos x="29" y="23"/>
                </a:cxn>
                <a:cxn ang="0">
                  <a:pos x="21" y="25"/>
                </a:cxn>
                <a:cxn ang="0">
                  <a:pos x="15" y="28"/>
                </a:cxn>
                <a:cxn ang="0">
                  <a:pos x="8" y="28"/>
                </a:cxn>
                <a:cxn ang="0">
                  <a:pos x="4" y="29"/>
                </a:cxn>
                <a:cxn ang="0">
                  <a:pos x="1" y="29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103" h="29">
                  <a:moveTo>
                    <a:pt x="0" y="29"/>
                  </a:moveTo>
                  <a:lnTo>
                    <a:pt x="25" y="0"/>
                  </a:lnTo>
                  <a:lnTo>
                    <a:pt x="103" y="3"/>
                  </a:lnTo>
                  <a:lnTo>
                    <a:pt x="99" y="3"/>
                  </a:lnTo>
                  <a:lnTo>
                    <a:pt x="93" y="5"/>
                  </a:lnTo>
                  <a:lnTo>
                    <a:pt x="88" y="7"/>
                  </a:lnTo>
                  <a:lnTo>
                    <a:pt x="80" y="8"/>
                  </a:lnTo>
                  <a:lnTo>
                    <a:pt x="72" y="11"/>
                  </a:lnTo>
                  <a:lnTo>
                    <a:pt x="64" y="14"/>
                  </a:lnTo>
                  <a:lnTo>
                    <a:pt x="56" y="16"/>
                  </a:lnTo>
                  <a:lnTo>
                    <a:pt x="47" y="19"/>
                  </a:lnTo>
                  <a:lnTo>
                    <a:pt x="37" y="21"/>
                  </a:lnTo>
                  <a:lnTo>
                    <a:pt x="29" y="23"/>
                  </a:lnTo>
                  <a:lnTo>
                    <a:pt x="21" y="25"/>
                  </a:lnTo>
                  <a:lnTo>
                    <a:pt x="15" y="28"/>
                  </a:lnTo>
                  <a:lnTo>
                    <a:pt x="8" y="28"/>
                  </a:lnTo>
                  <a:lnTo>
                    <a:pt x="4" y="29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7" name="Freeform 39"/>
            <p:cNvSpPr>
              <a:spLocks/>
            </p:cNvSpPr>
            <p:nvPr/>
          </p:nvSpPr>
          <p:spPr bwMode="auto">
            <a:xfrm>
              <a:off x="1911" y="3068"/>
              <a:ext cx="53" cy="172"/>
            </a:xfrm>
            <a:custGeom>
              <a:avLst/>
              <a:gdLst/>
              <a:ahLst/>
              <a:cxnLst>
                <a:cxn ang="0">
                  <a:pos x="33" y="172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9" y="10"/>
                </a:cxn>
                <a:cxn ang="0">
                  <a:pos x="13" y="14"/>
                </a:cxn>
                <a:cxn ang="0">
                  <a:pos x="17" y="21"/>
                </a:cxn>
                <a:cxn ang="0">
                  <a:pos x="20" y="26"/>
                </a:cxn>
                <a:cxn ang="0">
                  <a:pos x="24" y="33"/>
                </a:cxn>
                <a:cxn ang="0">
                  <a:pos x="26" y="40"/>
                </a:cxn>
                <a:cxn ang="0">
                  <a:pos x="29" y="47"/>
                </a:cxn>
                <a:cxn ang="0">
                  <a:pos x="32" y="55"/>
                </a:cxn>
                <a:cxn ang="0">
                  <a:pos x="33" y="62"/>
                </a:cxn>
                <a:cxn ang="0">
                  <a:pos x="36" y="69"/>
                </a:cxn>
                <a:cxn ang="0">
                  <a:pos x="38" y="78"/>
                </a:cxn>
                <a:cxn ang="0">
                  <a:pos x="40" y="85"/>
                </a:cxn>
                <a:cxn ang="0">
                  <a:pos x="42" y="93"/>
                </a:cxn>
                <a:cxn ang="0">
                  <a:pos x="45" y="100"/>
                </a:cxn>
                <a:cxn ang="0">
                  <a:pos x="49" y="107"/>
                </a:cxn>
                <a:cxn ang="0">
                  <a:pos x="50" y="111"/>
                </a:cxn>
                <a:cxn ang="0">
                  <a:pos x="52" y="116"/>
                </a:cxn>
                <a:cxn ang="0">
                  <a:pos x="52" y="119"/>
                </a:cxn>
                <a:cxn ang="0">
                  <a:pos x="53" y="125"/>
                </a:cxn>
                <a:cxn ang="0">
                  <a:pos x="53" y="129"/>
                </a:cxn>
                <a:cxn ang="0">
                  <a:pos x="53" y="132"/>
                </a:cxn>
                <a:cxn ang="0">
                  <a:pos x="52" y="136"/>
                </a:cxn>
                <a:cxn ang="0">
                  <a:pos x="50" y="141"/>
                </a:cxn>
                <a:cxn ang="0">
                  <a:pos x="49" y="144"/>
                </a:cxn>
                <a:cxn ang="0">
                  <a:pos x="48" y="148"/>
                </a:cxn>
                <a:cxn ang="0">
                  <a:pos x="45" y="151"/>
                </a:cxn>
                <a:cxn ang="0">
                  <a:pos x="44" y="155"/>
                </a:cxn>
                <a:cxn ang="0">
                  <a:pos x="40" y="162"/>
                </a:cxn>
                <a:cxn ang="0">
                  <a:pos x="36" y="169"/>
                </a:cxn>
                <a:cxn ang="0">
                  <a:pos x="33" y="172"/>
                </a:cxn>
                <a:cxn ang="0">
                  <a:pos x="33" y="172"/>
                </a:cxn>
              </a:cxnLst>
              <a:rect l="0" t="0" r="r" b="b"/>
              <a:pathLst>
                <a:path w="53" h="172">
                  <a:moveTo>
                    <a:pt x="33" y="17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5" y="4"/>
                  </a:lnTo>
                  <a:lnTo>
                    <a:pt x="9" y="10"/>
                  </a:lnTo>
                  <a:lnTo>
                    <a:pt x="13" y="14"/>
                  </a:lnTo>
                  <a:lnTo>
                    <a:pt x="17" y="21"/>
                  </a:lnTo>
                  <a:lnTo>
                    <a:pt x="20" y="26"/>
                  </a:lnTo>
                  <a:lnTo>
                    <a:pt x="24" y="33"/>
                  </a:lnTo>
                  <a:lnTo>
                    <a:pt x="26" y="40"/>
                  </a:lnTo>
                  <a:lnTo>
                    <a:pt x="29" y="47"/>
                  </a:lnTo>
                  <a:lnTo>
                    <a:pt x="32" y="55"/>
                  </a:lnTo>
                  <a:lnTo>
                    <a:pt x="33" y="62"/>
                  </a:lnTo>
                  <a:lnTo>
                    <a:pt x="36" y="69"/>
                  </a:lnTo>
                  <a:lnTo>
                    <a:pt x="38" y="78"/>
                  </a:lnTo>
                  <a:lnTo>
                    <a:pt x="40" y="85"/>
                  </a:lnTo>
                  <a:lnTo>
                    <a:pt x="42" y="93"/>
                  </a:lnTo>
                  <a:lnTo>
                    <a:pt x="45" y="100"/>
                  </a:lnTo>
                  <a:lnTo>
                    <a:pt x="49" y="107"/>
                  </a:lnTo>
                  <a:lnTo>
                    <a:pt x="50" y="111"/>
                  </a:lnTo>
                  <a:lnTo>
                    <a:pt x="52" y="116"/>
                  </a:lnTo>
                  <a:lnTo>
                    <a:pt x="52" y="119"/>
                  </a:lnTo>
                  <a:lnTo>
                    <a:pt x="53" y="125"/>
                  </a:lnTo>
                  <a:lnTo>
                    <a:pt x="53" y="129"/>
                  </a:lnTo>
                  <a:lnTo>
                    <a:pt x="53" y="132"/>
                  </a:lnTo>
                  <a:lnTo>
                    <a:pt x="52" y="136"/>
                  </a:lnTo>
                  <a:lnTo>
                    <a:pt x="50" y="141"/>
                  </a:lnTo>
                  <a:lnTo>
                    <a:pt x="49" y="144"/>
                  </a:lnTo>
                  <a:lnTo>
                    <a:pt x="48" y="148"/>
                  </a:lnTo>
                  <a:lnTo>
                    <a:pt x="45" y="151"/>
                  </a:lnTo>
                  <a:lnTo>
                    <a:pt x="44" y="155"/>
                  </a:lnTo>
                  <a:lnTo>
                    <a:pt x="40" y="162"/>
                  </a:lnTo>
                  <a:lnTo>
                    <a:pt x="36" y="169"/>
                  </a:lnTo>
                  <a:lnTo>
                    <a:pt x="33" y="172"/>
                  </a:lnTo>
                  <a:lnTo>
                    <a:pt x="33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8" name="Freeform 40"/>
            <p:cNvSpPr>
              <a:spLocks/>
            </p:cNvSpPr>
            <p:nvPr/>
          </p:nvSpPr>
          <p:spPr bwMode="auto">
            <a:xfrm>
              <a:off x="1655" y="2568"/>
              <a:ext cx="159" cy="525"/>
            </a:xfrm>
            <a:custGeom>
              <a:avLst/>
              <a:gdLst/>
              <a:ahLst/>
              <a:cxnLst>
                <a:cxn ang="0">
                  <a:pos x="84" y="479"/>
                </a:cxn>
                <a:cxn ang="0">
                  <a:pos x="20" y="446"/>
                </a:cxn>
                <a:cxn ang="0">
                  <a:pos x="44" y="445"/>
                </a:cxn>
                <a:cxn ang="0">
                  <a:pos x="68" y="446"/>
                </a:cxn>
                <a:cxn ang="0">
                  <a:pos x="92" y="448"/>
                </a:cxn>
                <a:cxn ang="0">
                  <a:pos x="116" y="449"/>
                </a:cxn>
                <a:cxn ang="0">
                  <a:pos x="128" y="445"/>
                </a:cxn>
                <a:cxn ang="0">
                  <a:pos x="115" y="430"/>
                </a:cxn>
                <a:cxn ang="0">
                  <a:pos x="95" y="417"/>
                </a:cxn>
                <a:cxn ang="0">
                  <a:pos x="74" y="407"/>
                </a:cxn>
                <a:cxn ang="0">
                  <a:pos x="51" y="399"/>
                </a:cxn>
                <a:cxn ang="0">
                  <a:pos x="34" y="394"/>
                </a:cxn>
                <a:cxn ang="0">
                  <a:pos x="47" y="391"/>
                </a:cxn>
                <a:cxn ang="0">
                  <a:pos x="62" y="389"/>
                </a:cxn>
                <a:cxn ang="0">
                  <a:pos x="78" y="388"/>
                </a:cxn>
                <a:cxn ang="0">
                  <a:pos x="94" y="388"/>
                </a:cxn>
                <a:cxn ang="0">
                  <a:pos x="109" y="387"/>
                </a:cxn>
                <a:cxn ang="0">
                  <a:pos x="111" y="374"/>
                </a:cxn>
                <a:cxn ang="0">
                  <a:pos x="99" y="359"/>
                </a:cxn>
                <a:cxn ang="0">
                  <a:pos x="84" y="348"/>
                </a:cxn>
                <a:cxn ang="0">
                  <a:pos x="64" y="338"/>
                </a:cxn>
                <a:cxn ang="0">
                  <a:pos x="47" y="330"/>
                </a:cxn>
                <a:cxn ang="0">
                  <a:pos x="98" y="315"/>
                </a:cxn>
                <a:cxn ang="0">
                  <a:pos x="98" y="304"/>
                </a:cxn>
                <a:cxn ang="0">
                  <a:pos x="98" y="294"/>
                </a:cxn>
                <a:cxn ang="0">
                  <a:pos x="18" y="259"/>
                </a:cxn>
                <a:cxn ang="0">
                  <a:pos x="84" y="234"/>
                </a:cxn>
                <a:cxn ang="0">
                  <a:pos x="72" y="219"/>
                </a:cxn>
                <a:cxn ang="0">
                  <a:pos x="59" y="208"/>
                </a:cxn>
                <a:cxn ang="0">
                  <a:pos x="42" y="198"/>
                </a:cxn>
                <a:cxn ang="0">
                  <a:pos x="23" y="191"/>
                </a:cxn>
                <a:cxn ang="0">
                  <a:pos x="83" y="182"/>
                </a:cxn>
                <a:cxn ang="0">
                  <a:pos x="82" y="169"/>
                </a:cxn>
                <a:cxn ang="0">
                  <a:pos x="79" y="157"/>
                </a:cxn>
                <a:cxn ang="0">
                  <a:pos x="3" y="121"/>
                </a:cxn>
                <a:cxn ang="0">
                  <a:pos x="68" y="102"/>
                </a:cxn>
                <a:cxn ang="0">
                  <a:pos x="55" y="92"/>
                </a:cxn>
                <a:cxn ang="0">
                  <a:pos x="39" y="82"/>
                </a:cxn>
                <a:cxn ang="0">
                  <a:pos x="19" y="70"/>
                </a:cxn>
                <a:cxn ang="0">
                  <a:pos x="6" y="61"/>
                </a:cxn>
                <a:cxn ang="0">
                  <a:pos x="6" y="56"/>
                </a:cxn>
                <a:cxn ang="0">
                  <a:pos x="27" y="46"/>
                </a:cxn>
                <a:cxn ang="0">
                  <a:pos x="50" y="30"/>
                </a:cxn>
                <a:cxn ang="0">
                  <a:pos x="74" y="14"/>
                </a:cxn>
                <a:cxn ang="0">
                  <a:pos x="96" y="3"/>
                </a:cxn>
                <a:cxn ang="0">
                  <a:pos x="117" y="0"/>
                </a:cxn>
                <a:cxn ang="0">
                  <a:pos x="123" y="97"/>
                </a:cxn>
                <a:cxn ang="0">
                  <a:pos x="131" y="198"/>
                </a:cxn>
                <a:cxn ang="0">
                  <a:pos x="139" y="299"/>
                </a:cxn>
                <a:cxn ang="0">
                  <a:pos x="148" y="399"/>
                </a:cxn>
                <a:cxn ang="0">
                  <a:pos x="156" y="495"/>
                </a:cxn>
              </a:cxnLst>
              <a:rect l="0" t="0" r="r" b="b"/>
              <a:pathLst>
                <a:path w="159" h="525">
                  <a:moveTo>
                    <a:pt x="159" y="525"/>
                  </a:moveTo>
                  <a:lnTo>
                    <a:pt x="87" y="506"/>
                  </a:lnTo>
                  <a:lnTo>
                    <a:pt x="84" y="479"/>
                  </a:lnTo>
                  <a:lnTo>
                    <a:pt x="6" y="450"/>
                  </a:lnTo>
                  <a:lnTo>
                    <a:pt x="12" y="448"/>
                  </a:lnTo>
                  <a:lnTo>
                    <a:pt x="20" y="446"/>
                  </a:lnTo>
                  <a:lnTo>
                    <a:pt x="28" y="445"/>
                  </a:lnTo>
                  <a:lnTo>
                    <a:pt x="36" y="445"/>
                  </a:lnTo>
                  <a:lnTo>
                    <a:pt x="44" y="445"/>
                  </a:lnTo>
                  <a:lnTo>
                    <a:pt x="52" y="445"/>
                  </a:lnTo>
                  <a:lnTo>
                    <a:pt x="60" y="445"/>
                  </a:lnTo>
                  <a:lnTo>
                    <a:pt x="68" y="446"/>
                  </a:lnTo>
                  <a:lnTo>
                    <a:pt x="76" y="446"/>
                  </a:lnTo>
                  <a:lnTo>
                    <a:pt x="84" y="446"/>
                  </a:lnTo>
                  <a:lnTo>
                    <a:pt x="92" y="448"/>
                  </a:lnTo>
                  <a:lnTo>
                    <a:pt x="100" y="449"/>
                  </a:lnTo>
                  <a:lnTo>
                    <a:pt x="108" y="449"/>
                  </a:lnTo>
                  <a:lnTo>
                    <a:pt x="116" y="449"/>
                  </a:lnTo>
                  <a:lnTo>
                    <a:pt x="123" y="450"/>
                  </a:lnTo>
                  <a:lnTo>
                    <a:pt x="131" y="450"/>
                  </a:lnTo>
                  <a:lnTo>
                    <a:pt x="128" y="445"/>
                  </a:lnTo>
                  <a:lnTo>
                    <a:pt x="124" y="439"/>
                  </a:lnTo>
                  <a:lnTo>
                    <a:pt x="120" y="434"/>
                  </a:lnTo>
                  <a:lnTo>
                    <a:pt x="115" y="430"/>
                  </a:lnTo>
                  <a:lnTo>
                    <a:pt x="108" y="425"/>
                  </a:lnTo>
                  <a:lnTo>
                    <a:pt x="103" y="421"/>
                  </a:lnTo>
                  <a:lnTo>
                    <a:pt x="95" y="417"/>
                  </a:lnTo>
                  <a:lnTo>
                    <a:pt x="88" y="414"/>
                  </a:lnTo>
                  <a:lnTo>
                    <a:pt x="82" y="410"/>
                  </a:lnTo>
                  <a:lnTo>
                    <a:pt x="74" y="407"/>
                  </a:lnTo>
                  <a:lnTo>
                    <a:pt x="66" y="405"/>
                  </a:lnTo>
                  <a:lnTo>
                    <a:pt x="59" y="402"/>
                  </a:lnTo>
                  <a:lnTo>
                    <a:pt x="51" y="399"/>
                  </a:lnTo>
                  <a:lnTo>
                    <a:pt x="44" y="398"/>
                  </a:lnTo>
                  <a:lnTo>
                    <a:pt x="39" y="395"/>
                  </a:lnTo>
                  <a:lnTo>
                    <a:pt x="34" y="394"/>
                  </a:lnTo>
                  <a:lnTo>
                    <a:pt x="38" y="392"/>
                  </a:lnTo>
                  <a:lnTo>
                    <a:pt x="43" y="392"/>
                  </a:lnTo>
                  <a:lnTo>
                    <a:pt x="47" y="391"/>
                  </a:lnTo>
                  <a:lnTo>
                    <a:pt x="52" y="391"/>
                  </a:lnTo>
                  <a:lnTo>
                    <a:pt x="58" y="389"/>
                  </a:lnTo>
                  <a:lnTo>
                    <a:pt x="62" y="389"/>
                  </a:lnTo>
                  <a:lnTo>
                    <a:pt x="67" y="389"/>
                  </a:lnTo>
                  <a:lnTo>
                    <a:pt x="72" y="389"/>
                  </a:lnTo>
                  <a:lnTo>
                    <a:pt x="78" y="388"/>
                  </a:lnTo>
                  <a:lnTo>
                    <a:pt x="83" y="388"/>
                  </a:lnTo>
                  <a:lnTo>
                    <a:pt x="88" y="388"/>
                  </a:lnTo>
                  <a:lnTo>
                    <a:pt x="94" y="388"/>
                  </a:lnTo>
                  <a:lnTo>
                    <a:pt x="99" y="388"/>
                  </a:lnTo>
                  <a:lnTo>
                    <a:pt x="104" y="388"/>
                  </a:lnTo>
                  <a:lnTo>
                    <a:pt x="109" y="387"/>
                  </a:lnTo>
                  <a:lnTo>
                    <a:pt x="115" y="387"/>
                  </a:lnTo>
                  <a:lnTo>
                    <a:pt x="113" y="380"/>
                  </a:lnTo>
                  <a:lnTo>
                    <a:pt x="111" y="374"/>
                  </a:lnTo>
                  <a:lnTo>
                    <a:pt x="107" y="367"/>
                  </a:lnTo>
                  <a:lnTo>
                    <a:pt x="104" y="364"/>
                  </a:lnTo>
                  <a:lnTo>
                    <a:pt x="99" y="359"/>
                  </a:lnTo>
                  <a:lnTo>
                    <a:pt x="95" y="355"/>
                  </a:lnTo>
                  <a:lnTo>
                    <a:pt x="88" y="352"/>
                  </a:lnTo>
                  <a:lnTo>
                    <a:pt x="84" y="348"/>
                  </a:lnTo>
                  <a:lnTo>
                    <a:pt x="78" y="345"/>
                  </a:lnTo>
                  <a:lnTo>
                    <a:pt x="71" y="342"/>
                  </a:lnTo>
                  <a:lnTo>
                    <a:pt x="64" y="338"/>
                  </a:lnTo>
                  <a:lnTo>
                    <a:pt x="59" y="335"/>
                  </a:lnTo>
                  <a:lnTo>
                    <a:pt x="52" y="333"/>
                  </a:lnTo>
                  <a:lnTo>
                    <a:pt x="47" y="330"/>
                  </a:lnTo>
                  <a:lnTo>
                    <a:pt x="40" y="327"/>
                  </a:lnTo>
                  <a:lnTo>
                    <a:pt x="36" y="324"/>
                  </a:lnTo>
                  <a:lnTo>
                    <a:pt x="98" y="315"/>
                  </a:lnTo>
                  <a:lnTo>
                    <a:pt x="98" y="311"/>
                  </a:lnTo>
                  <a:lnTo>
                    <a:pt x="98" y="308"/>
                  </a:lnTo>
                  <a:lnTo>
                    <a:pt x="98" y="304"/>
                  </a:lnTo>
                  <a:lnTo>
                    <a:pt x="98" y="301"/>
                  </a:lnTo>
                  <a:lnTo>
                    <a:pt x="98" y="297"/>
                  </a:lnTo>
                  <a:lnTo>
                    <a:pt x="98" y="294"/>
                  </a:lnTo>
                  <a:lnTo>
                    <a:pt x="98" y="288"/>
                  </a:lnTo>
                  <a:lnTo>
                    <a:pt x="98" y="286"/>
                  </a:lnTo>
                  <a:lnTo>
                    <a:pt x="18" y="259"/>
                  </a:lnTo>
                  <a:lnTo>
                    <a:pt x="92" y="245"/>
                  </a:lnTo>
                  <a:lnTo>
                    <a:pt x="88" y="239"/>
                  </a:lnTo>
                  <a:lnTo>
                    <a:pt x="84" y="234"/>
                  </a:lnTo>
                  <a:lnTo>
                    <a:pt x="82" y="229"/>
                  </a:lnTo>
                  <a:lnTo>
                    <a:pt x="78" y="225"/>
                  </a:lnTo>
                  <a:lnTo>
                    <a:pt x="72" y="219"/>
                  </a:lnTo>
                  <a:lnTo>
                    <a:pt x="68" y="216"/>
                  </a:lnTo>
                  <a:lnTo>
                    <a:pt x="63" y="212"/>
                  </a:lnTo>
                  <a:lnTo>
                    <a:pt x="59" y="208"/>
                  </a:lnTo>
                  <a:lnTo>
                    <a:pt x="52" y="204"/>
                  </a:lnTo>
                  <a:lnTo>
                    <a:pt x="47" y="201"/>
                  </a:lnTo>
                  <a:lnTo>
                    <a:pt x="42" y="198"/>
                  </a:lnTo>
                  <a:lnTo>
                    <a:pt x="36" y="196"/>
                  </a:lnTo>
                  <a:lnTo>
                    <a:pt x="30" y="193"/>
                  </a:lnTo>
                  <a:lnTo>
                    <a:pt x="23" y="191"/>
                  </a:lnTo>
                  <a:lnTo>
                    <a:pt x="16" y="190"/>
                  </a:lnTo>
                  <a:lnTo>
                    <a:pt x="11" y="190"/>
                  </a:lnTo>
                  <a:lnTo>
                    <a:pt x="83" y="182"/>
                  </a:lnTo>
                  <a:lnTo>
                    <a:pt x="82" y="178"/>
                  </a:lnTo>
                  <a:lnTo>
                    <a:pt x="82" y="173"/>
                  </a:lnTo>
                  <a:lnTo>
                    <a:pt x="82" y="169"/>
                  </a:lnTo>
                  <a:lnTo>
                    <a:pt x="82" y="165"/>
                  </a:lnTo>
                  <a:lnTo>
                    <a:pt x="80" y="161"/>
                  </a:lnTo>
                  <a:lnTo>
                    <a:pt x="79" y="157"/>
                  </a:lnTo>
                  <a:lnTo>
                    <a:pt x="78" y="154"/>
                  </a:lnTo>
                  <a:lnTo>
                    <a:pt x="76" y="150"/>
                  </a:lnTo>
                  <a:lnTo>
                    <a:pt x="3" y="121"/>
                  </a:lnTo>
                  <a:lnTo>
                    <a:pt x="72" y="107"/>
                  </a:lnTo>
                  <a:lnTo>
                    <a:pt x="71" y="104"/>
                  </a:lnTo>
                  <a:lnTo>
                    <a:pt x="68" y="102"/>
                  </a:lnTo>
                  <a:lnTo>
                    <a:pt x="64" y="99"/>
                  </a:lnTo>
                  <a:lnTo>
                    <a:pt x="62" y="96"/>
                  </a:lnTo>
                  <a:lnTo>
                    <a:pt x="55" y="92"/>
                  </a:lnTo>
                  <a:lnTo>
                    <a:pt x="50" y="89"/>
                  </a:lnTo>
                  <a:lnTo>
                    <a:pt x="44" y="85"/>
                  </a:lnTo>
                  <a:lnTo>
                    <a:pt x="39" y="82"/>
                  </a:lnTo>
                  <a:lnTo>
                    <a:pt x="31" y="78"/>
                  </a:lnTo>
                  <a:lnTo>
                    <a:pt x="26" y="74"/>
                  </a:lnTo>
                  <a:lnTo>
                    <a:pt x="19" y="70"/>
                  </a:lnTo>
                  <a:lnTo>
                    <a:pt x="15" y="67"/>
                  </a:lnTo>
                  <a:lnTo>
                    <a:pt x="8" y="63"/>
                  </a:lnTo>
                  <a:lnTo>
                    <a:pt x="6" y="61"/>
                  </a:lnTo>
                  <a:lnTo>
                    <a:pt x="2" y="60"/>
                  </a:lnTo>
                  <a:lnTo>
                    <a:pt x="0" y="59"/>
                  </a:lnTo>
                  <a:lnTo>
                    <a:pt x="6" y="56"/>
                  </a:lnTo>
                  <a:lnTo>
                    <a:pt x="12" y="53"/>
                  </a:lnTo>
                  <a:lnTo>
                    <a:pt x="19" y="50"/>
                  </a:lnTo>
                  <a:lnTo>
                    <a:pt x="27" y="46"/>
                  </a:lnTo>
                  <a:lnTo>
                    <a:pt x="34" y="41"/>
                  </a:lnTo>
                  <a:lnTo>
                    <a:pt x="42" y="35"/>
                  </a:lnTo>
                  <a:lnTo>
                    <a:pt x="50" y="30"/>
                  </a:lnTo>
                  <a:lnTo>
                    <a:pt x="58" y="25"/>
                  </a:lnTo>
                  <a:lnTo>
                    <a:pt x="66" y="20"/>
                  </a:lnTo>
                  <a:lnTo>
                    <a:pt x="74" y="14"/>
                  </a:lnTo>
                  <a:lnTo>
                    <a:pt x="82" y="10"/>
                  </a:lnTo>
                  <a:lnTo>
                    <a:pt x="90" y="7"/>
                  </a:lnTo>
                  <a:lnTo>
                    <a:pt x="96" y="3"/>
                  </a:lnTo>
                  <a:lnTo>
                    <a:pt x="104" y="2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19" y="32"/>
                  </a:lnTo>
                  <a:lnTo>
                    <a:pt x="121" y="64"/>
                  </a:lnTo>
                  <a:lnTo>
                    <a:pt x="123" y="97"/>
                  </a:lnTo>
                  <a:lnTo>
                    <a:pt x="125" y="132"/>
                  </a:lnTo>
                  <a:lnTo>
                    <a:pt x="128" y="165"/>
                  </a:lnTo>
                  <a:lnTo>
                    <a:pt x="131" y="198"/>
                  </a:lnTo>
                  <a:lnTo>
                    <a:pt x="133" y="232"/>
                  </a:lnTo>
                  <a:lnTo>
                    <a:pt x="136" y="266"/>
                  </a:lnTo>
                  <a:lnTo>
                    <a:pt x="139" y="299"/>
                  </a:lnTo>
                  <a:lnTo>
                    <a:pt x="141" y="333"/>
                  </a:lnTo>
                  <a:lnTo>
                    <a:pt x="144" y="366"/>
                  </a:lnTo>
                  <a:lnTo>
                    <a:pt x="148" y="399"/>
                  </a:lnTo>
                  <a:lnTo>
                    <a:pt x="151" y="431"/>
                  </a:lnTo>
                  <a:lnTo>
                    <a:pt x="153" y="463"/>
                  </a:lnTo>
                  <a:lnTo>
                    <a:pt x="156" y="495"/>
                  </a:lnTo>
                  <a:lnTo>
                    <a:pt x="159" y="525"/>
                  </a:lnTo>
                  <a:lnTo>
                    <a:pt x="159" y="5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9" name="Freeform 41"/>
            <p:cNvSpPr>
              <a:spLocks/>
            </p:cNvSpPr>
            <p:nvPr/>
          </p:nvSpPr>
          <p:spPr bwMode="auto">
            <a:xfrm>
              <a:off x="934" y="2808"/>
              <a:ext cx="26" cy="202"/>
            </a:xfrm>
            <a:custGeom>
              <a:avLst/>
              <a:gdLst/>
              <a:ahLst/>
              <a:cxnLst>
                <a:cxn ang="0">
                  <a:pos x="3" y="202"/>
                </a:cxn>
                <a:cxn ang="0">
                  <a:pos x="3" y="190"/>
                </a:cxn>
                <a:cxn ang="0">
                  <a:pos x="2" y="177"/>
                </a:cxn>
                <a:cxn ang="0">
                  <a:pos x="2" y="165"/>
                </a:cxn>
                <a:cxn ang="0">
                  <a:pos x="2" y="152"/>
                </a:cxn>
                <a:cxn ang="0">
                  <a:pos x="0" y="140"/>
                </a:cxn>
                <a:cxn ang="0">
                  <a:pos x="0" y="127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0" y="89"/>
                </a:cxn>
                <a:cxn ang="0">
                  <a:pos x="2" y="76"/>
                </a:cxn>
                <a:cxn ang="0">
                  <a:pos x="2" y="64"/>
                </a:cxn>
                <a:cxn ang="0">
                  <a:pos x="3" y="51"/>
                </a:cxn>
                <a:cxn ang="0">
                  <a:pos x="4" y="37"/>
                </a:cxn>
                <a:cxn ang="0">
                  <a:pos x="7" y="25"/>
                </a:cxn>
                <a:cxn ang="0">
                  <a:pos x="10" y="12"/>
                </a:cxn>
                <a:cxn ang="0">
                  <a:pos x="14" y="0"/>
                </a:cxn>
                <a:cxn ang="0">
                  <a:pos x="16" y="3"/>
                </a:cxn>
                <a:cxn ang="0">
                  <a:pos x="16" y="12"/>
                </a:cxn>
                <a:cxn ang="0">
                  <a:pos x="18" y="23"/>
                </a:cxn>
                <a:cxn ang="0">
                  <a:pos x="19" y="35"/>
                </a:cxn>
                <a:cxn ang="0">
                  <a:pos x="22" y="47"/>
                </a:cxn>
                <a:cxn ang="0">
                  <a:pos x="23" y="57"/>
                </a:cxn>
                <a:cxn ang="0">
                  <a:pos x="24" y="69"/>
                </a:cxn>
                <a:cxn ang="0">
                  <a:pos x="26" y="82"/>
                </a:cxn>
                <a:cxn ang="0">
                  <a:pos x="26" y="93"/>
                </a:cxn>
                <a:cxn ang="0">
                  <a:pos x="26" y="104"/>
                </a:cxn>
                <a:cxn ang="0">
                  <a:pos x="26" y="116"/>
                </a:cxn>
                <a:cxn ang="0">
                  <a:pos x="26" y="127"/>
                </a:cxn>
                <a:cxn ang="0">
                  <a:pos x="26" y="140"/>
                </a:cxn>
                <a:cxn ang="0">
                  <a:pos x="23" y="151"/>
                </a:cxn>
                <a:cxn ang="0">
                  <a:pos x="20" y="162"/>
                </a:cxn>
                <a:cxn ang="0">
                  <a:pos x="18" y="173"/>
                </a:cxn>
                <a:cxn ang="0">
                  <a:pos x="14" y="184"/>
                </a:cxn>
                <a:cxn ang="0">
                  <a:pos x="11" y="187"/>
                </a:cxn>
                <a:cxn ang="0">
                  <a:pos x="8" y="191"/>
                </a:cxn>
                <a:cxn ang="0">
                  <a:pos x="6" y="196"/>
                </a:cxn>
                <a:cxn ang="0">
                  <a:pos x="3" y="202"/>
                </a:cxn>
                <a:cxn ang="0">
                  <a:pos x="3" y="202"/>
                </a:cxn>
              </a:cxnLst>
              <a:rect l="0" t="0" r="r" b="b"/>
              <a:pathLst>
                <a:path w="26" h="202">
                  <a:moveTo>
                    <a:pt x="3" y="202"/>
                  </a:moveTo>
                  <a:lnTo>
                    <a:pt x="3" y="190"/>
                  </a:lnTo>
                  <a:lnTo>
                    <a:pt x="2" y="177"/>
                  </a:lnTo>
                  <a:lnTo>
                    <a:pt x="2" y="165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7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0" y="89"/>
                  </a:lnTo>
                  <a:lnTo>
                    <a:pt x="2" y="76"/>
                  </a:lnTo>
                  <a:lnTo>
                    <a:pt x="2" y="64"/>
                  </a:lnTo>
                  <a:lnTo>
                    <a:pt x="3" y="51"/>
                  </a:lnTo>
                  <a:lnTo>
                    <a:pt x="4" y="37"/>
                  </a:lnTo>
                  <a:lnTo>
                    <a:pt x="7" y="25"/>
                  </a:lnTo>
                  <a:lnTo>
                    <a:pt x="10" y="12"/>
                  </a:lnTo>
                  <a:lnTo>
                    <a:pt x="14" y="0"/>
                  </a:lnTo>
                  <a:lnTo>
                    <a:pt x="16" y="3"/>
                  </a:lnTo>
                  <a:lnTo>
                    <a:pt x="16" y="12"/>
                  </a:lnTo>
                  <a:lnTo>
                    <a:pt x="18" y="23"/>
                  </a:lnTo>
                  <a:lnTo>
                    <a:pt x="19" y="35"/>
                  </a:lnTo>
                  <a:lnTo>
                    <a:pt x="22" y="47"/>
                  </a:lnTo>
                  <a:lnTo>
                    <a:pt x="23" y="57"/>
                  </a:lnTo>
                  <a:lnTo>
                    <a:pt x="24" y="69"/>
                  </a:lnTo>
                  <a:lnTo>
                    <a:pt x="26" y="82"/>
                  </a:lnTo>
                  <a:lnTo>
                    <a:pt x="26" y="93"/>
                  </a:lnTo>
                  <a:lnTo>
                    <a:pt x="26" y="104"/>
                  </a:lnTo>
                  <a:lnTo>
                    <a:pt x="26" y="116"/>
                  </a:lnTo>
                  <a:lnTo>
                    <a:pt x="26" y="127"/>
                  </a:lnTo>
                  <a:lnTo>
                    <a:pt x="26" y="140"/>
                  </a:lnTo>
                  <a:lnTo>
                    <a:pt x="23" y="151"/>
                  </a:lnTo>
                  <a:lnTo>
                    <a:pt x="20" y="162"/>
                  </a:lnTo>
                  <a:lnTo>
                    <a:pt x="18" y="173"/>
                  </a:lnTo>
                  <a:lnTo>
                    <a:pt x="14" y="184"/>
                  </a:lnTo>
                  <a:lnTo>
                    <a:pt x="11" y="187"/>
                  </a:lnTo>
                  <a:lnTo>
                    <a:pt x="8" y="191"/>
                  </a:lnTo>
                  <a:lnTo>
                    <a:pt x="6" y="196"/>
                  </a:lnTo>
                  <a:lnTo>
                    <a:pt x="3" y="202"/>
                  </a:lnTo>
                  <a:lnTo>
                    <a:pt x="3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0" name="Freeform 42"/>
            <p:cNvSpPr>
              <a:spLocks/>
            </p:cNvSpPr>
            <p:nvPr/>
          </p:nvSpPr>
          <p:spPr bwMode="auto">
            <a:xfrm>
              <a:off x="1027" y="1753"/>
              <a:ext cx="828" cy="1268"/>
            </a:xfrm>
            <a:custGeom>
              <a:avLst/>
              <a:gdLst/>
              <a:ahLst/>
              <a:cxnLst>
                <a:cxn ang="0">
                  <a:pos x="76" y="100"/>
                </a:cxn>
                <a:cxn ang="0">
                  <a:pos x="155" y="16"/>
                </a:cxn>
                <a:cxn ang="0">
                  <a:pos x="215" y="68"/>
                </a:cxn>
                <a:cxn ang="0">
                  <a:pos x="209" y="136"/>
                </a:cxn>
                <a:cxn ang="0">
                  <a:pos x="289" y="94"/>
                </a:cxn>
                <a:cxn ang="0">
                  <a:pos x="225" y="164"/>
                </a:cxn>
                <a:cxn ang="0">
                  <a:pos x="208" y="207"/>
                </a:cxn>
                <a:cxn ang="0">
                  <a:pos x="312" y="173"/>
                </a:cxn>
                <a:cxn ang="0">
                  <a:pos x="304" y="248"/>
                </a:cxn>
                <a:cxn ang="0">
                  <a:pos x="289" y="344"/>
                </a:cxn>
                <a:cxn ang="0">
                  <a:pos x="373" y="313"/>
                </a:cxn>
                <a:cxn ang="0">
                  <a:pos x="349" y="409"/>
                </a:cxn>
                <a:cxn ang="0">
                  <a:pos x="434" y="483"/>
                </a:cxn>
                <a:cxn ang="0">
                  <a:pos x="502" y="438"/>
                </a:cxn>
                <a:cxn ang="0">
                  <a:pos x="478" y="519"/>
                </a:cxn>
                <a:cxn ang="0">
                  <a:pos x="537" y="494"/>
                </a:cxn>
                <a:cxn ang="0">
                  <a:pos x="543" y="519"/>
                </a:cxn>
                <a:cxn ang="0">
                  <a:pos x="511" y="573"/>
                </a:cxn>
                <a:cxn ang="0">
                  <a:pos x="566" y="561"/>
                </a:cxn>
                <a:cxn ang="0">
                  <a:pos x="563" y="634"/>
                </a:cxn>
                <a:cxn ang="0">
                  <a:pos x="648" y="615"/>
                </a:cxn>
                <a:cxn ang="0">
                  <a:pos x="634" y="641"/>
                </a:cxn>
                <a:cxn ang="0">
                  <a:pos x="595" y="699"/>
                </a:cxn>
                <a:cxn ang="0">
                  <a:pos x="679" y="673"/>
                </a:cxn>
                <a:cxn ang="0">
                  <a:pos x="686" y="696"/>
                </a:cxn>
                <a:cxn ang="0">
                  <a:pos x="648" y="763"/>
                </a:cxn>
                <a:cxn ang="0">
                  <a:pos x="679" y="753"/>
                </a:cxn>
                <a:cxn ang="0">
                  <a:pos x="744" y="721"/>
                </a:cxn>
                <a:cxn ang="0">
                  <a:pos x="703" y="777"/>
                </a:cxn>
                <a:cxn ang="0">
                  <a:pos x="704" y="789"/>
                </a:cxn>
                <a:cxn ang="0">
                  <a:pos x="775" y="726"/>
                </a:cxn>
                <a:cxn ang="0">
                  <a:pos x="824" y="727"/>
                </a:cxn>
                <a:cxn ang="0">
                  <a:pos x="756" y="799"/>
                </a:cxn>
                <a:cxn ang="0">
                  <a:pos x="607" y="802"/>
                </a:cxn>
                <a:cxn ang="0">
                  <a:pos x="322" y="425"/>
                </a:cxn>
                <a:cxn ang="0">
                  <a:pos x="161" y="267"/>
                </a:cxn>
                <a:cxn ang="0">
                  <a:pos x="84" y="278"/>
                </a:cxn>
                <a:cxn ang="0">
                  <a:pos x="132" y="295"/>
                </a:cxn>
                <a:cxn ang="0">
                  <a:pos x="155" y="309"/>
                </a:cxn>
                <a:cxn ang="0">
                  <a:pos x="91" y="337"/>
                </a:cxn>
                <a:cxn ang="0">
                  <a:pos x="84" y="429"/>
                </a:cxn>
                <a:cxn ang="0">
                  <a:pos x="125" y="476"/>
                </a:cxn>
                <a:cxn ang="0">
                  <a:pos x="86" y="503"/>
                </a:cxn>
                <a:cxn ang="0">
                  <a:pos x="123" y="511"/>
                </a:cxn>
                <a:cxn ang="0">
                  <a:pos x="143" y="529"/>
                </a:cxn>
                <a:cxn ang="0">
                  <a:pos x="97" y="598"/>
                </a:cxn>
                <a:cxn ang="0">
                  <a:pos x="133" y="601"/>
                </a:cxn>
                <a:cxn ang="0">
                  <a:pos x="71" y="755"/>
                </a:cxn>
                <a:cxn ang="0">
                  <a:pos x="105" y="762"/>
                </a:cxn>
                <a:cxn ang="0">
                  <a:pos x="76" y="827"/>
                </a:cxn>
                <a:cxn ang="0">
                  <a:pos x="121" y="889"/>
                </a:cxn>
                <a:cxn ang="0">
                  <a:pos x="74" y="903"/>
                </a:cxn>
                <a:cxn ang="0">
                  <a:pos x="68" y="993"/>
                </a:cxn>
                <a:cxn ang="0">
                  <a:pos x="116" y="1004"/>
                </a:cxn>
                <a:cxn ang="0">
                  <a:pos x="116" y="1033"/>
                </a:cxn>
                <a:cxn ang="0">
                  <a:pos x="135" y="1098"/>
                </a:cxn>
                <a:cxn ang="0">
                  <a:pos x="94" y="1178"/>
                </a:cxn>
                <a:cxn ang="0">
                  <a:pos x="169" y="1178"/>
                </a:cxn>
                <a:cxn ang="0">
                  <a:pos x="179" y="1211"/>
                </a:cxn>
                <a:cxn ang="0">
                  <a:pos x="136" y="1247"/>
                </a:cxn>
                <a:cxn ang="0">
                  <a:pos x="35" y="1265"/>
                </a:cxn>
              </a:cxnLst>
              <a:rect l="0" t="0" r="r" b="b"/>
              <a:pathLst>
                <a:path w="828" h="1268">
                  <a:moveTo>
                    <a:pt x="38" y="256"/>
                  </a:moveTo>
                  <a:lnTo>
                    <a:pt x="39" y="241"/>
                  </a:lnTo>
                  <a:lnTo>
                    <a:pt x="40" y="224"/>
                  </a:lnTo>
                  <a:lnTo>
                    <a:pt x="43" y="208"/>
                  </a:lnTo>
                  <a:lnTo>
                    <a:pt x="47" y="190"/>
                  </a:lnTo>
                  <a:lnTo>
                    <a:pt x="51" y="172"/>
                  </a:lnTo>
                  <a:lnTo>
                    <a:pt x="56" y="154"/>
                  </a:lnTo>
                  <a:lnTo>
                    <a:pt x="63" y="136"/>
                  </a:lnTo>
                  <a:lnTo>
                    <a:pt x="70" y="118"/>
                  </a:lnTo>
                  <a:lnTo>
                    <a:pt x="76" y="100"/>
                  </a:lnTo>
                  <a:lnTo>
                    <a:pt x="84" y="82"/>
                  </a:lnTo>
                  <a:lnTo>
                    <a:pt x="92" y="65"/>
                  </a:lnTo>
                  <a:lnTo>
                    <a:pt x="101" y="50"/>
                  </a:lnTo>
                  <a:lnTo>
                    <a:pt x="111" y="35"/>
                  </a:lnTo>
                  <a:lnTo>
                    <a:pt x="119" y="22"/>
                  </a:lnTo>
                  <a:lnTo>
                    <a:pt x="128" y="10"/>
                  </a:lnTo>
                  <a:lnTo>
                    <a:pt x="137" y="0"/>
                  </a:lnTo>
                  <a:lnTo>
                    <a:pt x="143" y="6"/>
                  </a:lnTo>
                  <a:lnTo>
                    <a:pt x="148" y="11"/>
                  </a:lnTo>
                  <a:lnTo>
                    <a:pt x="155" y="16"/>
                  </a:lnTo>
                  <a:lnTo>
                    <a:pt x="161" y="21"/>
                  </a:lnTo>
                  <a:lnTo>
                    <a:pt x="167" y="25"/>
                  </a:lnTo>
                  <a:lnTo>
                    <a:pt x="173" y="31"/>
                  </a:lnTo>
                  <a:lnTo>
                    <a:pt x="179" y="35"/>
                  </a:lnTo>
                  <a:lnTo>
                    <a:pt x="187" y="40"/>
                  </a:lnTo>
                  <a:lnTo>
                    <a:pt x="192" y="46"/>
                  </a:lnTo>
                  <a:lnTo>
                    <a:pt x="199" y="50"/>
                  </a:lnTo>
                  <a:lnTo>
                    <a:pt x="204" y="56"/>
                  </a:lnTo>
                  <a:lnTo>
                    <a:pt x="211" y="61"/>
                  </a:lnTo>
                  <a:lnTo>
                    <a:pt x="215" y="68"/>
                  </a:lnTo>
                  <a:lnTo>
                    <a:pt x="221" y="74"/>
                  </a:lnTo>
                  <a:lnTo>
                    <a:pt x="225" y="79"/>
                  </a:lnTo>
                  <a:lnTo>
                    <a:pt x="229" y="86"/>
                  </a:lnTo>
                  <a:lnTo>
                    <a:pt x="168" y="147"/>
                  </a:lnTo>
                  <a:lnTo>
                    <a:pt x="172" y="148"/>
                  </a:lnTo>
                  <a:lnTo>
                    <a:pt x="177" y="148"/>
                  </a:lnTo>
                  <a:lnTo>
                    <a:pt x="183" y="146"/>
                  </a:lnTo>
                  <a:lnTo>
                    <a:pt x="191" y="144"/>
                  </a:lnTo>
                  <a:lnTo>
                    <a:pt x="200" y="140"/>
                  </a:lnTo>
                  <a:lnTo>
                    <a:pt x="209" y="136"/>
                  </a:lnTo>
                  <a:lnTo>
                    <a:pt x="220" y="132"/>
                  </a:lnTo>
                  <a:lnTo>
                    <a:pt x="231" y="126"/>
                  </a:lnTo>
                  <a:lnTo>
                    <a:pt x="240" y="121"/>
                  </a:lnTo>
                  <a:lnTo>
                    <a:pt x="249" y="115"/>
                  </a:lnTo>
                  <a:lnTo>
                    <a:pt x="258" y="110"/>
                  </a:lnTo>
                  <a:lnTo>
                    <a:pt x="268" y="107"/>
                  </a:lnTo>
                  <a:lnTo>
                    <a:pt x="274" y="101"/>
                  </a:lnTo>
                  <a:lnTo>
                    <a:pt x="281" y="99"/>
                  </a:lnTo>
                  <a:lnTo>
                    <a:pt x="285" y="96"/>
                  </a:lnTo>
                  <a:lnTo>
                    <a:pt x="289" y="94"/>
                  </a:lnTo>
                  <a:lnTo>
                    <a:pt x="289" y="97"/>
                  </a:lnTo>
                  <a:lnTo>
                    <a:pt x="286" y="103"/>
                  </a:lnTo>
                  <a:lnTo>
                    <a:pt x="282" y="107"/>
                  </a:lnTo>
                  <a:lnTo>
                    <a:pt x="277" y="114"/>
                  </a:lnTo>
                  <a:lnTo>
                    <a:pt x="270" y="121"/>
                  </a:lnTo>
                  <a:lnTo>
                    <a:pt x="262" y="129"/>
                  </a:lnTo>
                  <a:lnTo>
                    <a:pt x="255" y="137"/>
                  </a:lnTo>
                  <a:lnTo>
                    <a:pt x="245" y="146"/>
                  </a:lnTo>
                  <a:lnTo>
                    <a:pt x="235" y="154"/>
                  </a:lnTo>
                  <a:lnTo>
                    <a:pt x="225" y="164"/>
                  </a:lnTo>
                  <a:lnTo>
                    <a:pt x="216" y="171"/>
                  </a:lnTo>
                  <a:lnTo>
                    <a:pt x="208" y="180"/>
                  </a:lnTo>
                  <a:lnTo>
                    <a:pt x="200" y="187"/>
                  </a:lnTo>
                  <a:lnTo>
                    <a:pt x="195" y="195"/>
                  </a:lnTo>
                  <a:lnTo>
                    <a:pt x="191" y="202"/>
                  </a:lnTo>
                  <a:lnTo>
                    <a:pt x="189" y="209"/>
                  </a:lnTo>
                  <a:lnTo>
                    <a:pt x="191" y="209"/>
                  </a:lnTo>
                  <a:lnTo>
                    <a:pt x="195" y="209"/>
                  </a:lnTo>
                  <a:lnTo>
                    <a:pt x="200" y="208"/>
                  </a:lnTo>
                  <a:lnTo>
                    <a:pt x="208" y="207"/>
                  </a:lnTo>
                  <a:lnTo>
                    <a:pt x="216" y="204"/>
                  </a:lnTo>
                  <a:lnTo>
                    <a:pt x="227" y="201"/>
                  </a:lnTo>
                  <a:lnTo>
                    <a:pt x="237" y="197"/>
                  </a:lnTo>
                  <a:lnTo>
                    <a:pt x="249" y="194"/>
                  </a:lnTo>
                  <a:lnTo>
                    <a:pt x="260" y="190"/>
                  </a:lnTo>
                  <a:lnTo>
                    <a:pt x="272" y="186"/>
                  </a:lnTo>
                  <a:lnTo>
                    <a:pt x="282" y="182"/>
                  </a:lnTo>
                  <a:lnTo>
                    <a:pt x="293" y="179"/>
                  </a:lnTo>
                  <a:lnTo>
                    <a:pt x="302" y="175"/>
                  </a:lnTo>
                  <a:lnTo>
                    <a:pt x="312" y="173"/>
                  </a:lnTo>
                  <a:lnTo>
                    <a:pt x="320" y="172"/>
                  </a:lnTo>
                  <a:lnTo>
                    <a:pt x="326" y="172"/>
                  </a:lnTo>
                  <a:lnTo>
                    <a:pt x="268" y="247"/>
                  </a:lnTo>
                  <a:lnTo>
                    <a:pt x="269" y="248"/>
                  </a:lnTo>
                  <a:lnTo>
                    <a:pt x="273" y="249"/>
                  </a:lnTo>
                  <a:lnTo>
                    <a:pt x="277" y="251"/>
                  </a:lnTo>
                  <a:lnTo>
                    <a:pt x="284" y="251"/>
                  </a:lnTo>
                  <a:lnTo>
                    <a:pt x="289" y="251"/>
                  </a:lnTo>
                  <a:lnTo>
                    <a:pt x="297" y="249"/>
                  </a:lnTo>
                  <a:lnTo>
                    <a:pt x="304" y="248"/>
                  </a:lnTo>
                  <a:lnTo>
                    <a:pt x="312" y="248"/>
                  </a:lnTo>
                  <a:lnTo>
                    <a:pt x="320" y="245"/>
                  </a:lnTo>
                  <a:lnTo>
                    <a:pt x="328" y="244"/>
                  </a:lnTo>
                  <a:lnTo>
                    <a:pt x="334" y="241"/>
                  </a:lnTo>
                  <a:lnTo>
                    <a:pt x="342" y="240"/>
                  </a:lnTo>
                  <a:lnTo>
                    <a:pt x="348" y="238"/>
                  </a:lnTo>
                  <a:lnTo>
                    <a:pt x="354" y="237"/>
                  </a:lnTo>
                  <a:lnTo>
                    <a:pt x="358" y="236"/>
                  </a:lnTo>
                  <a:lnTo>
                    <a:pt x="362" y="236"/>
                  </a:lnTo>
                  <a:lnTo>
                    <a:pt x="289" y="344"/>
                  </a:lnTo>
                  <a:lnTo>
                    <a:pt x="292" y="345"/>
                  </a:lnTo>
                  <a:lnTo>
                    <a:pt x="298" y="346"/>
                  </a:lnTo>
                  <a:lnTo>
                    <a:pt x="305" y="344"/>
                  </a:lnTo>
                  <a:lnTo>
                    <a:pt x="313" y="342"/>
                  </a:lnTo>
                  <a:lnTo>
                    <a:pt x="322" y="338"/>
                  </a:lnTo>
                  <a:lnTo>
                    <a:pt x="333" y="334"/>
                  </a:lnTo>
                  <a:lnTo>
                    <a:pt x="344" y="328"/>
                  </a:lnTo>
                  <a:lnTo>
                    <a:pt x="354" y="324"/>
                  </a:lnTo>
                  <a:lnTo>
                    <a:pt x="364" y="319"/>
                  </a:lnTo>
                  <a:lnTo>
                    <a:pt x="373" y="313"/>
                  </a:lnTo>
                  <a:lnTo>
                    <a:pt x="382" y="309"/>
                  </a:lnTo>
                  <a:lnTo>
                    <a:pt x="390" y="306"/>
                  </a:lnTo>
                  <a:lnTo>
                    <a:pt x="397" y="303"/>
                  </a:lnTo>
                  <a:lnTo>
                    <a:pt x="402" y="302"/>
                  </a:lnTo>
                  <a:lnTo>
                    <a:pt x="406" y="302"/>
                  </a:lnTo>
                  <a:lnTo>
                    <a:pt x="409" y="305"/>
                  </a:lnTo>
                  <a:lnTo>
                    <a:pt x="344" y="403"/>
                  </a:lnTo>
                  <a:lnTo>
                    <a:pt x="344" y="404"/>
                  </a:lnTo>
                  <a:lnTo>
                    <a:pt x="346" y="407"/>
                  </a:lnTo>
                  <a:lnTo>
                    <a:pt x="349" y="409"/>
                  </a:lnTo>
                  <a:lnTo>
                    <a:pt x="353" y="411"/>
                  </a:lnTo>
                  <a:lnTo>
                    <a:pt x="462" y="363"/>
                  </a:lnTo>
                  <a:lnTo>
                    <a:pt x="415" y="472"/>
                  </a:lnTo>
                  <a:lnTo>
                    <a:pt x="417" y="475"/>
                  </a:lnTo>
                  <a:lnTo>
                    <a:pt x="419" y="481"/>
                  </a:lnTo>
                  <a:lnTo>
                    <a:pt x="422" y="485"/>
                  </a:lnTo>
                  <a:lnTo>
                    <a:pt x="423" y="487"/>
                  </a:lnTo>
                  <a:lnTo>
                    <a:pt x="425" y="486"/>
                  </a:lnTo>
                  <a:lnTo>
                    <a:pt x="429" y="485"/>
                  </a:lnTo>
                  <a:lnTo>
                    <a:pt x="434" y="483"/>
                  </a:lnTo>
                  <a:lnTo>
                    <a:pt x="439" y="479"/>
                  </a:lnTo>
                  <a:lnTo>
                    <a:pt x="445" y="475"/>
                  </a:lnTo>
                  <a:lnTo>
                    <a:pt x="453" y="471"/>
                  </a:lnTo>
                  <a:lnTo>
                    <a:pt x="459" y="467"/>
                  </a:lnTo>
                  <a:lnTo>
                    <a:pt x="467" y="461"/>
                  </a:lnTo>
                  <a:lnTo>
                    <a:pt x="475" y="456"/>
                  </a:lnTo>
                  <a:lnTo>
                    <a:pt x="482" y="450"/>
                  </a:lnTo>
                  <a:lnTo>
                    <a:pt x="490" y="446"/>
                  </a:lnTo>
                  <a:lnTo>
                    <a:pt x="497" y="442"/>
                  </a:lnTo>
                  <a:lnTo>
                    <a:pt x="502" y="438"/>
                  </a:lnTo>
                  <a:lnTo>
                    <a:pt x="509" y="435"/>
                  </a:lnTo>
                  <a:lnTo>
                    <a:pt x="511" y="431"/>
                  </a:lnTo>
                  <a:lnTo>
                    <a:pt x="515" y="429"/>
                  </a:lnTo>
                  <a:lnTo>
                    <a:pt x="459" y="518"/>
                  </a:lnTo>
                  <a:lnTo>
                    <a:pt x="461" y="519"/>
                  </a:lnTo>
                  <a:lnTo>
                    <a:pt x="462" y="522"/>
                  </a:lnTo>
                  <a:lnTo>
                    <a:pt x="465" y="523"/>
                  </a:lnTo>
                  <a:lnTo>
                    <a:pt x="467" y="525"/>
                  </a:lnTo>
                  <a:lnTo>
                    <a:pt x="473" y="522"/>
                  </a:lnTo>
                  <a:lnTo>
                    <a:pt x="478" y="519"/>
                  </a:lnTo>
                  <a:lnTo>
                    <a:pt x="485" y="517"/>
                  </a:lnTo>
                  <a:lnTo>
                    <a:pt x="490" y="514"/>
                  </a:lnTo>
                  <a:lnTo>
                    <a:pt x="495" y="511"/>
                  </a:lnTo>
                  <a:lnTo>
                    <a:pt x="501" y="508"/>
                  </a:lnTo>
                  <a:lnTo>
                    <a:pt x="507" y="505"/>
                  </a:lnTo>
                  <a:lnTo>
                    <a:pt x="513" y="504"/>
                  </a:lnTo>
                  <a:lnTo>
                    <a:pt x="519" y="500"/>
                  </a:lnTo>
                  <a:lnTo>
                    <a:pt x="525" y="497"/>
                  </a:lnTo>
                  <a:lnTo>
                    <a:pt x="531" y="496"/>
                  </a:lnTo>
                  <a:lnTo>
                    <a:pt x="537" y="494"/>
                  </a:lnTo>
                  <a:lnTo>
                    <a:pt x="543" y="492"/>
                  </a:lnTo>
                  <a:lnTo>
                    <a:pt x="549" y="490"/>
                  </a:lnTo>
                  <a:lnTo>
                    <a:pt x="555" y="489"/>
                  </a:lnTo>
                  <a:lnTo>
                    <a:pt x="562" y="487"/>
                  </a:lnTo>
                  <a:lnTo>
                    <a:pt x="559" y="493"/>
                  </a:lnTo>
                  <a:lnTo>
                    <a:pt x="557" y="499"/>
                  </a:lnTo>
                  <a:lnTo>
                    <a:pt x="554" y="504"/>
                  </a:lnTo>
                  <a:lnTo>
                    <a:pt x="550" y="510"/>
                  </a:lnTo>
                  <a:lnTo>
                    <a:pt x="546" y="514"/>
                  </a:lnTo>
                  <a:lnTo>
                    <a:pt x="543" y="519"/>
                  </a:lnTo>
                  <a:lnTo>
                    <a:pt x="539" y="525"/>
                  </a:lnTo>
                  <a:lnTo>
                    <a:pt x="535" y="530"/>
                  </a:lnTo>
                  <a:lnTo>
                    <a:pt x="533" y="535"/>
                  </a:lnTo>
                  <a:lnTo>
                    <a:pt x="529" y="540"/>
                  </a:lnTo>
                  <a:lnTo>
                    <a:pt x="525" y="546"/>
                  </a:lnTo>
                  <a:lnTo>
                    <a:pt x="522" y="551"/>
                  </a:lnTo>
                  <a:lnTo>
                    <a:pt x="518" y="557"/>
                  </a:lnTo>
                  <a:lnTo>
                    <a:pt x="515" y="562"/>
                  </a:lnTo>
                  <a:lnTo>
                    <a:pt x="513" y="568"/>
                  </a:lnTo>
                  <a:lnTo>
                    <a:pt x="511" y="573"/>
                  </a:lnTo>
                  <a:lnTo>
                    <a:pt x="511" y="573"/>
                  </a:lnTo>
                  <a:lnTo>
                    <a:pt x="515" y="573"/>
                  </a:lnTo>
                  <a:lnTo>
                    <a:pt x="519" y="573"/>
                  </a:lnTo>
                  <a:lnTo>
                    <a:pt x="525" y="573"/>
                  </a:lnTo>
                  <a:lnTo>
                    <a:pt x="530" y="571"/>
                  </a:lnTo>
                  <a:lnTo>
                    <a:pt x="537" y="569"/>
                  </a:lnTo>
                  <a:lnTo>
                    <a:pt x="543" y="568"/>
                  </a:lnTo>
                  <a:lnTo>
                    <a:pt x="551" y="566"/>
                  </a:lnTo>
                  <a:lnTo>
                    <a:pt x="558" y="564"/>
                  </a:lnTo>
                  <a:lnTo>
                    <a:pt x="566" y="561"/>
                  </a:lnTo>
                  <a:lnTo>
                    <a:pt x="574" y="559"/>
                  </a:lnTo>
                  <a:lnTo>
                    <a:pt x="582" y="557"/>
                  </a:lnTo>
                  <a:lnTo>
                    <a:pt x="590" y="555"/>
                  </a:lnTo>
                  <a:lnTo>
                    <a:pt x="598" y="554"/>
                  </a:lnTo>
                  <a:lnTo>
                    <a:pt x="606" y="553"/>
                  </a:lnTo>
                  <a:lnTo>
                    <a:pt x="612" y="553"/>
                  </a:lnTo>
                  <a:lnTo>
                    <a:pt x="551" y="631"/>
                  </a:lnTo>
                  <a:lnTo>
                    <a:pt x="554" y="633"/>
                  </a:lnTo>
                  <a:lnTo>
                    <a:pt x="558" y="634"/>
                  </a:lnTo>
                  <a:lnTo>
                    <a:pt x="563" y="634"/>
                  </a:lnTo>
                  <a:lnTo>
                    <a:pt x="571" y="634"/>
                  </a:lnTo>
                  <a:lnTo>
                    <a:pt x="578" y="633"/>
                  </a:lnTo>
                  <a:lnTo>
                    <a:pt x="587" y="631"/>
                  </a:lnTo>
                  <a:lnTo>
                    <a:pt x="596" y="629"/>
                  </a:lnTo>
                  <a:lnTo>
                    <a:pt x="606" y="627"/>
                  </a:lnTo>
                  <a:lnTo>
                    <a:pt x="615" y="624"/>
                  </a:lnTo>
                  <a:lnTo>
                    <a:pt x="624" y="622"/>
                  </a:lnTo>
                  <a:lnTo>
                    <a:pt x="634" y="619"/>
                  </a:lnTo>
                  <a:lnTo>
                    <a:pt x="642" y="616"/>
                  </a:lnTo>
                  <a:lnTo>
                    <a:pt x="648" y="615"/>
                  </a:lnTo>
                  <a:lnTo>
                    <a:pt x="654" y="612"/>
                  </a:lnTo>
                  <a:lnTo>
                    <a:pt x="658" y="609"/>
                  </a:lnTo>
                  <a:lnTo>
                    <a:pt x="662" y="608"/>
                  </a:lnTo>
                  <a:lnTo>
                    <a:pt x="659" y="611"/>
                  </a:lnTo>
                  <a:lnTo>
                    <a:pt x="656" y="615"/>
                  </a:lnTo>
                  <a:lnTo>
                    <a:pt x="654" y="618"/>
                  </a:lnTo>
                  <a:lnTo>
                    <a:pt x="650" y="624"/>
                  </a:lnTo>
                  <a:lnTo>
                    <a:pt x="644" y="629"/>
                  </a:lnTo>
                  <a:lnTo>
                    <a:pt x="639" y="636"/>
                  </a:lnTo>
                  <a:lnTo>
                    <a:pt x="634" y="641"/>
                  </a:lnTo>
                  <a:lnTo>
                    <a:pt x="628" y="649"/>
                  </a:lnTo>
                  <a:lnTo>
                    <a:pt x="622" y="655"/>
                  </a:lnTo>
                  <a:lnTo>
                    <a:pt x="616" y="662"/>
                  </a:lnTo>
                  <a:lnTo>
                    <a:pt x="611" y="667"/>
                  </a:lnTo>
                  <a:lnTo>
                    <a:pt x="606" y="674"/>
                  </a:lnTo>
                  <a:lnTo>
                    <a:pt x="599" y="680"/>
                  </a:lnTo>
                  <a:lnTo>
                    <a:pt x="596" y="687"/>
                  </a:lnTo>
                  <a:lnTo>
                    <a:pt x="592" y="691"/>
                  </a:lnTo>
                  <a:lnTo>
                    <a:pt x="590" y="696"/>
                  </a:lnTo>
                  <a:lnTo>
                    <a:pt x="595" y="699"/>
                  </a:lnTo>
                  <a:lnTo>
                    <a:pt x="602" y="699"/>
                  </a:lnTo>
                  <a:lnTo>
                    <a:pt x="610" y="699"/>
                  </a:lnTo>
                  <a:lnTo>
                    <a:pt x="618" y="699"/>
                  </a:lnTo>
                  <a:lnTo>
                    <a:pt x="626" y="696"/>
                  </a:lnTo>
                  <a:lnTo>
                    <a:pt x="635" y="692"/>
                  </a:lnTo>
                  <a:lnTo>
                    <a:pt x="644" y="688"/>
                  </a:lnTo>
                  <a:lnTo>
                    <a:pt x="654" y="685"/>
                  </a:lnTo>
                  <a:lnTo>
                    <a:pt x="663" y="681"/>
                  </a:lnTo>
                  <a:lnTo>
                    <a:pt x="671" y="676"/>
                  </a:lnTo>
                  <a:lnTo>
                    <a:pt x="679" y="673"/>
                  </a:lnTo>
                  <a:lnTo>
                    <a:pt x="687" y="669"/>
                  </a:lnTo>
                  <a:lnTo>
                    <a:pt x="694" y="666"/>
                  </a:lnTo>
                  <a:lnTo>
                    <a:pt x="699" y="665"/>
                  </a:lnTo>
                  <a:lnTo>
                    <a:pt x="703" y="663"/>
                  </a:lnTo>
                  <a:lnTo>
                    <a:pt x="707" y="663"/>
                  </a:lnTo>
                  <a:lnTo>
                    <a:pt x="703" y="670"/>
                  </a:lnTo>
                  <a:lnTo>
                    <a:pt x="699" y="677"/>
                  </a:lnTo>
                  <a:lnTo>
                    <a:pt x="695" y="684"/>
                  </a:lnTo>
                  <a:lnTo>
                    <a:pt x="690" y="691"/>
                  </a:lnTo>
                  <a:lnTo>
                    <a:pt x="686" y="696"/>
                  </a:lnTo>
                  <a:lnTo>
                    <a:pt x="682" y="703"/>
                  </a:lnTo>
                  <a:lnTo>
                    <a:pt x="678" y="710"/>
                  </a:lnTo>
                  <a:lnTo>
                    <a:pt x="674" y="717"/>
                  </a:lnTo>
                  <a:lnTo>
                    <a:pt x="670" y="723"/>
                  </a:lnTo>
                  <a:lnTo>
                    <a:pt x="666" y="730"/>
                  </a:lnTo>
                  <a:lnTo>
                    <a:pt x="662" y="735"/>
                  </a:lnTo>
                  <a:lnTo>
                    <a:pt x="658" y="744"/>
                  </a:lnTo>
                  <a:lnTo>
                    <a:pt x="655" y="749"/>
                  </a:lnTo>
                  <a:lnTo>
                    <a:pt x="651" y="756"/>
                  </a:lnTo>
                  <a:lnTo>
                    <a:pt x="648" y="763"/>
                  </a:lnTo>
                  <a:lnTo>
                    <a:pt x="646" y="770"/>
                  </a:lnTo>
                  <a:lnTo>
                    <a:pt x="648" y="773"/>
                  </a:lnTo>
                  <a:lnTo>
                    <a:pt x="650" y="775"/>
                  </a:lnTo>
                  <a:lnTo>
                    <a:pt x="652" y="777"/>
                  </a:lnTo>
                  <a:lnTo>
                    <a:pt x="654" y="778"/>
                  </a:lnTo>
                  <a:lnTo>
                    <a:pt x="658" y="771"/>
                  </a:lnTo>
                  <a:lnTo>
                    <a:pt x="663" y="767"/>
                  </a:lnTo>
                  <a:lnTo>
                    <a:pt x="668" y="762"/>
                  </a:lnTo>
                  <a:lnTo>
                    <a:pt x="674" y="757"/>
                  </a:lnTo>
                  <a:lnTo>
                    <a:pt x="679" y="753"/>
                  </a:lnTo>
                  <a:lnTo>
                    <a:pt x="684" y="749"/>
                  </a:lnTo>
                  <a:lnTo>
                    <a:pt x="691" y="746"/>
                  </a:lnTo>
                  <a:lnTo>
                    <a:pt x="698" y="744"/>
                  </a:lnTo>
                  <a:lnTo>
                    <a:pt x="703" y="739"/>
                  </a:lnTo>
                  <a:lnTo>
                    <a:pt x="711" y="737"/>
                  </a:lnTo>
                  <a:lnTo>
                    <a:pt x="716" y="734"/>
                  </a:lnTo>
                  <a:lnTo>
                    <a:pt x="723" y="731"/>
                  </a:lnTo>
                  <a:lnTo>
                    <a:pt x="730" y="727"/>
                  </a:lnTo>
                  <a:lnTo>
                    <a:pt x="737" y="724"/>
                  </a:lnTo>
                  <a:lnTo>
                    <a:pt x="744" y="721"/>
                  </a:lnTo>
                  <a:lnTo>
                    <a:pt x="751" y="720"/>
                  </a:lnTo>
                  <a:lnTo>
                    <a:pt x="747" y="721"/>
                  </a:lnTo>
                  <a:lnTo>
                    <a:pt x="744" y="727"/>
                  </a:lnTo>
                  <a:lnTo>
                    <a:pt x="739" y="732"/>
                  </a:lnTo>
                  <a:lnTo>
                    <a:pt x="733" y="738"/>
                  </a:lnTo>
                  <a:lnTo>
                    <a:pt x="728" y="745"/>
                  </a:lnTo>
                  <a:lnTo>
                    <a:pt x="722" y="753"/>
                  </a:lnTo>
                  <a:lnTo>
                    <a:pt x="715" y="760"/>
                  </a:lnTo>
                  <a:lnTo>
                    <a:pt x="710" y="770"/>
                  </a:lnTo>
                  <a:lnTo>
                    <a:pt x="703" y="777"/>
                  </a:lnTo>
                  <a:lnTo>
                    <a:pt x="698" y="784"/>
                  </a:lnTo>
                  <a:lnTo>
                    <a:pt x="692" y="791"/>
                  </a:lnTo>
                  <a:lnTo>
                    <a:pt x="690" y="797"/>
                  </a:lnTo>
                  <a:lnTo>
                    <a:pt x="686" y="803"/>
                  </a:lnTo>
                  <a:lnTo>
                    <a:pt x="684" y="807"/>
                  </a:lnTo>
                  <a:lnTo>
                    <a:pt x="683" y="811"/>
                  </a:lnTo>
                  <a:lnTo>
                    <a:pt x="684" y="813"/>
                  </a:lnTo>
                  <a:lnTo>
                    <a:pt x="691" y="804"/>
                  </a:lnTo>
                  <a:lnTo>
                    <a:pt x="698" y="796"/>
                  </a:lnTo>
                  <a:lnTo>
                    <a:pt x="704" y="789"/>
                  </a:lnTo>
                  <a:lnTo>
                    <a:pt x="711" y="782"/>
                  </a:lnTo>
                  <a:lnTo>
                    <a:pt x="718" y="777"/>
                  </a:lnTo>
                  <a:lnTo>
                    <a:pt x="724" y="770"/>
                  </a:lnTo>
                  <a:lnTo>
                    <a:pt x="731" y="763"/>
                  </a:lnTo>
                  <a:lnTo>
                    <a:pt x="737" y="757"/>
                  </a:lnTo>
                  <a:lnTo>
                    <a:pt x="745" y="750"/>
                  </a:lnTo>
                  <a:lnTo>
                    <a:pt x="752" y="745"/>
                  </a:lnTo>
                  <a:lnTo>
                    <a:pt x="759" y="738"/>
                  </a:lnTo>
                  <a:lnTo>
                    <a:pt x="767" y="732"/>
                  </a:lnTo>
                  <a:lnTo>
                    <a:pt x="775" y="726"/>
                  </a:lnTo>
                  <a:lnTo>
                    <a:pt x="781" y="720"/>
                  </a:lnTo>
                  <a:lnTo>
                    <a:pt x="791" y="713"/>
                  </a:lnTo>
                  <a:lnTo>
                    <a:pt x="800" y="706"/>
                  </a:lnTo>
                  <a:lnTo>
                    <a:pt x="801" y="706"/>
                  </a:lnTo>
                  <a:lnTo>
                    <a:pt x="805" y="709"/>
                  </a:lnTo>
                  <a:lnTo>
                    <a:pt x="809" y="712"/>
                  </a:lnTo>
                  <a:lnTo>
                    <a:pt x="813" y="716"/>
                  </a:lnTo>
                  <a:lnTo>
                    <a:pt x="817" y="720"/>
                  </a:lnTo>
                  <a:lnTo>
                    <a:pt x="821" y="724"/>
                  </a:lnTo>
                  <a:lnTo>
                    <a:pt x="824" y="727"/>
                  </a:lnTo>
                  <a:lnTo>
                    <a:pt x="828" y="731"/>
                  </a:lnTo>
                  <a:lnTo>
                    <a:pt x="823" y="738"/>
                  </a:lnTo>
                  <a:lnTo>
                    <a:pt x="816" y="745"/>
                  </a:lnTo>
                  <a:lnTo>
                    <a:pt x="808" y="752"/>
                  </a:lnTo>
                  <a:lnTo>
                    <a:pt x="800" y="760"/>
                  </a:lnTo>
                  <a:lnTo>
                    <a:pt x="792" y="767"/>
                  </a:lnTo>
                  <a:lnTo>
                    <a:pt x="783" y="775"/>
                  </a:lnTo>
                  <a:lnTo>
                    <a:pt x="773" y="782"/>
                  </a:lnTo>
                  <a:lnTo>
                    <a:pt x="765" y="791"/>
                  </a:lnTo>
                  <a:lnTo>
                    <a:pt x="756" y="799"/>
                  </a:lnTo>
                  <a:lnTo>
                    <a:pt x="748" y="806"/>
                  </a:lnTo>
                  <a:lnTo>
                    <a:pt x="741" y="815"/>
                  </a:lnTo>
                  <a:lnTo>
                    <a:pt x="735" y="824"/>
                  </a:lnTo>
                  <a:lnTo>
                    <a:pt x="730" y="833"/>
                  </a:lnTo>
                  <a:lnTo>
                    <a:pt x="727" y="842"/>
                  </a:lnTo>
                  <a:lnTo>
                    <a:pt x="724" y="853"/>
                  </a:lnTo>
                  <a:lnTo>
                    <a:pt x="726" y="864"/>
                  </a:lnTo>
                  <a:lnTo>
                    <a:pt x="667" y="874"/>
                  </a:lnTo>
                  <a:lnTo>
                    <a:pt x="636" y="838"/>
                  </a:lnTo>
                  <a:lnTo>
                    <a:pt x="607" y="802"/>
                  </a:lnTo>
                  <a:lnTo>
                    <a:pt x="578" y="764"/>
                  </a:lnTo>
                  <a:lnTo>
                    <a:pt x="550" y="727"/>
                  </a:lnTo>
                  <a:lnTo>
                    <a:pt x="521" y="690"/>
                  </a:lnTo>
                  <a:lnTo>
                    <a:pt x="493" y="652"/>
                  </a:lnTo>
                  <a:lnTo>
                    <a:pt x="465" y="615"/>
                  </a:lnTo>
                  <a:lnTo>
                    <a:pt x="435" y="577"/>
                  </a:lnTo>
                  <a:lnTo>
                    <a:pt x="408" y="539"/>
                  </a:lnTo>
                  <a:lnTo>
                    <a:pt x="378" y="500"/>
                  </a:lnTo>
                  <a:lnTo>
                    <a:pt x="350" y="463"/>
                  </a:lnTo>
                  <a:lnTo>
                    <a:pt x="322" y="425"/>
                  </a:lnTo>
                  <a:lnTo>
                    <a:pt x="292" y="388"/>
                  </a:lnTo>
                  <a:lnTo>
                    <a:pt x="264" y="350"/>
                  </a:lnTo>
                  <a:lnTo>
                    <a:pt x="233" y="313"/>
                  </a:lnTo>
                  <a:lnTo>
                    <a:pt x="204" y="278"/>
                  </a:lnTo>
                  <a:lnTo>
                    <a:pt x="200" y="274"/>
                  </a:lnTo>
                  <a:lnTo>
                    <a:pt x="195" y="273"/>
                  </a:lnTo>
                  <a:lnTo>
                    <a:pt x="188" y="272"/>
                  </a:lnTo>
                  <a:lnTo>
                    <a:pt x="180" y="270"/>
                  </a:lnTo>
                  <a:lnTo>
                    <a:pt x="171" y="267"/>
                  </a:lnTo>
                  <a:lnTo>
                    <a:pt x="161" y="267"/>
                  </a:lnTo>
                  <a:lnTo>
                    <a:pt x="152" y="266"/>
                  </a:lnTo>
                  <a:lnTo>
                    <a:pt x="143" y="266"/>
                  </a:lnTo>
                  <a:lnTo>
                    <a:pt x="132" y="266"/>
                  </a:lnTo>
                  <a:lnTo>
                    <a:pt x="121" y="266"/>
                  </a:lnTo>
                  <a:lnTo>
                    <a:pt x="112" y="267"/>
                  </a:lnTo>
                  <a:lnTo>
                    <a:pt x="104" y="269"/>
                  </a:lnTo>
                  <a:lnTo>
                    <a:pt x="96" y="270"/>
                  </a:lnTo>
                  <a:lnTo>
                    <a:pt x="91" y="273"/>
                  </a:lnTo>
                  <a:lnTo>
                    <a:pt x="87" y="274"/>
                  </a:lnTo>
                  <a:lnTo>
                    <a:pt x="84" y="278"/>
                  </a:lnTo>
                  <a:lnTo>
                    <a:pt x="87" y="285"/>
                  </a:lnTo>
                  <a:lnTo>
                    <a:pt x="91" y="285"/>
                  </a:lnTo>
                  <a:lnTo>
                    <a:pt x="96" y="287"/>
                  </a:lnTo>
                  <a:lnTo>
                    <a:pt x="100" y="287"/>
                  </a:lnTo>
                  <a:lnTo>
                    <a:pt x="105" y="288"/>
                  </a:lnTo>
                  <a:lnTo>
                    <a:pt x="111" y="290"/>
                  </a:lnTo>
                  <a:lnTo>
                    <a:pt x="116" y="291"/>
                  </a:lnTo>
                  <a:lnTo>
                    <a:pt x="121" y="292"/>
                  </a:lnTo>
                  <a:lnTo>
                    <a:pt x="127" y="294"/>
                  </a:lnTo>
                  <a:lnTo>
                    <a:pt x="132" y="295"/>
                  </a:lnTo>
                  <a:lnTo>
                    <a:pt x="137" y="296"/>
                  </a:lnTo>
                  <a:lnTo>
                    <a:pt x="143" y="298"/>
                  </a:lnTo>
                  <a:lnTo>
                    <a:pt x="148" y="299"/>
                  </a:lnTo>
                  <a:lnTo>
                    <a:pt x="153" y="301"/>
                  </a:lnTo>
                  <a:lnTo>
                    <a:pt x="159" y="302"/>
                  </a:lnTo>
                  <a:lnTo>
                    <a:pt x="165" y="303"/>
                  </a:lnTo>
                  <a:lnTo>
                    <a:pt x="171" y="305"/>
                  </a:lnTo>
                  <a:lnTo>
                    <a:pt x="165" y="306"/>
                  </a:lnTo>
                  <a:lnTo>
                    <a:pt x="160" y="308"/>
                  </a:lnTo>
                  <a:lnTo>
                    <a:pt x="155" y="309"/>
                  </a:lnTo>
                  <a:lnTo>
                    <a:pt x="148" y="312"/>
                  </a:lnTo>
                  <a:lnTo>
                    <a:pt x="141" y="313"/>
                  </a:lnTo>
                  <a:lnTo>
                    <a:pt x="135" y="316"/>
                  </a:lnTo>
                  <a:lnTo>
                    <a:pt x="128" y="319"/>
                  </a:lnTo>
                  <a:lnTo>
                    <a:pt x="121" y="321"/>
                  </a:lnTo>
                  <a:lnTo>
                    <a:pt x="115" y="324"/>
                  </a:lnTo>
                  <a:lnTo>
                    <a:pt x="108" y="327"/>
                  </a:lnTo>
                  <a:lnTo>
                    <a:pt x="101" y="330"/>
                  </a:lnTo>
                  <a:lnTo>
                    <a:pt x="96" y="334"/>
                  </a:lnTo>
                  <a:lnTo>
                    <a:pt x="91" y="337"/>
                  </a:lnTo>
                  <a:lnTo>
                    <a:pt x="86" y="339"/>
                  </a:lnTo>
                  <a:lnTo>
                    <a:pt x="82" y="344"/>
                  </a:lnTo>
                  <a:lnTo>
                    <a:pt x="79" y="348"/>
                  </a:lnTo>
                  <a:lnTo>
                    <a:pt x="79" y="350"/>
                  </a:lnTo>
                  <a:lnTo>
                    <a:pt x="82" y="353"/>
                  </a:lnTo>
                  <a:lnTo>
                    <a:pt x="83" y="355"/>
                  </a:lnTo>
                  <a:lnTo>
                    <a:pt x="84" y="357"/>
                  </a:lnTo>
                  <a:lnTo>
                    <a:pt x="131" y="360"/>
                  </a:lnTo>
                  <a:lnTo>
                    <a:pt x="131" y="409"/>
                  </a:lnTo>
                  <a:lnTo>
                    <a:pt x="84" y="429"/>
                  </a:lnTo>
                  <a:lnTo>
                    <a:pt x="164" y="440"/>
                  </a:lnTo>
                  <a:lnTo>
                    <a:pt x="160" y="445"/>
                  </a:lnTo>
                  <a:lnTo>
                    <a:pt x="156" y="450"/>
                  </a:lnTo>
                  <a:lnTo>
                    <a:pt x="153" y="454"/>
                  </a:lnTo>
                  <a:lnTo>
                    <a:pt x="149" y="458"/>
                  </a:lnTo>
                  <a:lnTo>
                    <a:pt x="144" y="463"/>
                  </a:lnTo>
                  <a:lnTo>
                    <a:pt x="140" y="467"/>
                  </a:lnTo>
                  <a:lnTo>
                    <a:pt x="135" y="471"/>
                  </a:lnTo>
                  <a:lnTo>
                    <a:pt x="131" y="474"/>
                  </a:lnTo>
                  <a:lnTo>
                    <a:pt x="125" y="476"/>
                  </a:lnTo>
                  <a:lnTo>
                    <a:pt x="120" y="481"/>
                  </a:lnTo>
                  <a:lnTo>
                    <a:pt x="113" y="483"/>
                  </a:lnTo>
                  <a:lnTo>
                    <a:pt x="109" y="486"/>
                  </a:lnTo>
                  <a:lnTo>
                    <a:pt x="103" y="487"/>
                  </a:lnTo>
                  <a:lnTo>
                    <a:pt x="96" y="490"/>
                  </a:lnTo>
                  <a:lnTo>
                    <a:pt x="90" y="492"/>
                  </a:lnTo>
                  <a:lnTo>
                    <a:pt x="84" y="493"/>
                  </a:lnTo>
                  <a:lnTo>
                    <a:pt x="83" y="494"/>
                  </a:lnTo>
                  <a:lnTo>
                    <a:pt x="84" y="499"/>
                  </a:lnTo>
                  <a:lnTo>
                    <a:pt x="86" y="503"/>
                  </a:lnTo>
                  <a:lnTo>
                    <a:pt x="87" y="507"/>
                  </a:lnTo>
                  <a:lnTo>
                    <a:pt x="88" y="508"/>
                  </a:lnTo>
                  <a:lnTo>
                    <a:pt x="92" y="510"/>
                  </a:lnTo>
                  <a:lnTo>
                    <a:pt x="95" y="510"/>
                  </a:lnTo>
                  <a:lnTo>
                    <a:pt x="100" y="511"/>
                  </a:lnTo>
                  <a:lnTo>
                    <a:pt x="103" y="511"/>
                  </a:lnTo>
                  <a:lnTo>
                    <a:pt x="108" y="511"/>
                  </a:lnTo>
                  <a:lnTo>
                    <a:pt x="113" y="511"/>
                  </a:lnTo>
                  <a:lnTo>
                    <a:pt x="119" y="511"/>
                  </a:lnTo>
                  <a:lnTo>
                    <a:pt x="123" y="511"/>
                  </a:lnTo>
                  <a:lnTo>
                    <a:pt x="128" y="511"/>
                  </a:lnTo>
                  <a:lnTo>
                    <a:pt x="132" y="511"/>
                  </a:lnTo>
                  <a:lnTo>
                    <a:pt x="137" y="511"/>
                  </a:lnTo>
                  <a:lnTo>
                    <a:pt x="141" y="511"/>
                  </a:lnTo>
                  <a:lnTo>
                    <a:pt x="145" y="512"/>
                  </a:lnTo>
                  <a:lnTo>
                    <a:pt x="149" y="512"/>
                  </a:lnTo>
                  <a:lnTo>
                    <a:pt x="153" y="515"/>
                  </a:lnTo>
                  <a:lnTo>
                    <a:pt x="149" y="519"/>
                  </a:lnTo>
                  <a:lnTo>
                    <a:pt x="147" y="525"/>
                  </a:lnTo>
                  <a:lnTo>
                    <a:pt x="143" y="529"/>
                  </a:lnTo>
                  <a:lnTo>
                    <a:pt x="141" y="535"/>
                  </a:lnTo>
                  <a:lnTo>
                    <a:pt x="139" y="539"/>
                  </a:lnTo>
                  <a:lnTo>
                    <a:pt x="137" y="544"/>
                  </a:lnTo>
                  <a:lnTo>
                    <a:pt x="137" y="550"/>
                  </a:lnTo>
                  <a:lnTo>
                    <a:pt x="140" y="555"/>
                  </a:lnTo>
                  <a:lnTo>
                    <a:pt x="84" y="584"/>
                  </a:lnTo>
                  <a:lnTo>
                    <a:pt x="84" y="593"/>
                  </a:lnTo>
                  <a:lnTo>
                    <a:pt x="88" y="595"/>
                  </a:lnTo>
                  <a:lnTo>
                    <a:pt x="94" y="598"/>
                  </a:lnTo>
                  <a:lnTo>
                    <a:pt x="97" y="598"/>
                  </a:lnTo>
                  <a:lnTo>
                    <a:pt x="100" y="600"/>
                  </a:lnTo>
                  <a:lnTo>
                    <a:pt x="104" y="600"/>
                  </a:lnTo>
                  <a:lnTo>
                    <a:pt x="109" y="600"/>
                  </a:lnTo>
                  <a:lnTo>
                    <a:pt x="112" y="600"/>
                  </a:lnTo>
                  <a:lnTo>
                    <a:pt x="116" y="600"/>
                  </a:lnTo>
                  <a:lnTo>
                    <a:pt x="120" y="600"/>
                  </a:lnTo>
                  <a:lnTo>
                    <a:pt x="124" y="600"/>
                  </a:lnTo>
                  <a:lnTo>
                    <a:pt x="127" y="600"/>
                  </a:lnTo>
                  <a:lnTo>
                    <a:pt x="131" y="600"/>
                  </a:lnTo>
                  <a:lnTo>
                    <a:pt x="133" y="601"/>
                  </a:lnTo>
                  <a:lnTo>
                    <a:pt x="137" y="602"/>
                  </a:lnTo>
                  <a:lnTo>
                    <a:pt x="124" y="645"/>
                  </a:lnTo>
                  <a:lnTo>
                    <a:pt x="68" y="674"/>
                  </a:lnTo>
                  <a:lnTo>
                    <a:pt x="68" y="676"/>
                  </a:lnTo>
                  <a:lnTo>
                    <a:pt x="70" y="678"/>
                  </a:lnTo>
                  <a:lnTo>
                    <a:pt x="71" y="681"/>
                  </a:lnTo>
                  <a:lnTo>
                    <a:pt x="71" y="685"/>
                  </a:lnTo>
                  <a:lnTo>
                    <a:pt x="135" y="683"/>
                  </a:lnTo>
                  <a:lnTo>
                    <a:pt x="128" y="721"/>
                  </a:lnTo>
                  <a:lnTo>
                    <a:pt x="71" y="755"/>
                  </a:lnTo>
                  <a:lnTo>
                    <a:pt x="72" y="759"/>
                  </a:lnTo>
                  <a:lnTo>
                    <a:pt x="74" y="762"/>
                  </a:lnTo>
                  <a:lnTo>
                    <a:pt x="76" y="762"/>
                  </a:lnTo>
                  <a:lnTo>
                    <a:pt x="79" y="762"/>
                  </a:lnTo>
                  <a:lnTo>
                    <a:pt x="83" y="762"/>
                  </a:lnTo>
                  <a:lnTo>
                    <a:pt x="87" y="762"/>
                  </a:lnTo>
                  <a:lnTo>
                    <a:pt x="91" y="762"/>
                  </a:lnTo>
                  <a:lnTo>
                    <a:pt x="96" y="762"/>
                  </a:lnTo>
                  <a:lnTo>
                    <a:pt x="100" y="762"/>
                  </a:lnTo>
                  <a:lnTo>
                    <a:pt x="105" y="762"/>
                  </a:lnTo>
                  <a:lnTo>
                    <a:pt x="109" y="762"/>
                  </a:lnTo>
                  <a:lnTo>
                    <a:pt x="113" y="762"/>
                  </a:lnTo>
                  <a:lnTo>
                    <a:pt x="119" y="762"/>
                  </a:lnTo>
                  <a:lnTo>
                    <a:pt x="123" y="763"/>
                  </a:lnTo>
                  <a:lnTo>
                    <a:pt x="125" y="763"/>
                  </a:lnTo>
                  <a:lnTo>
                    <a:pt x="129" y="764"/>
                  </a:lnTo>
                  <a:lnTo>
                    <a:pt x="132" y="766"/>
                  </a:lnTo>
                  <a:lnTo>
                    <a:pt x="135" y="768"/>
                  </a:lnTo>
                  <a:lnTo>
                    <a:pt x="121" y="804"/>
                  </a:lnTo>
                  <a:lnTo>
                    <a:pt x="76" y="827"/>
                  </a:lnTo>
                  <a:lnTo>
                    <a:pt x="76" y="829"/>
                  </a:lnTo>
                  <a:lnTo>
                    <a:pt x="76" y="833"/>
                  </a:lnTo>
                  <a:lnTo>
                    <a:pt x="76" y="838"/>
                  </a:lnTo>
                  <a:lnTo>
                    <a:pt x="79" y="842"/>
                  </a:lnTo>
                  <a:lnTo>
                    <a:pt x="148" y="842"/>
                  </a:lnTo>
                  <a:lnTo>
                    <a:pt x="137" y="879"/>
                  </a:lnTo>
                  <a:lnTo>
                    <a:pt x="133" y="882"/>
                  </a:lnTo>
                  <a:lnTo>
                    <a:pt x="129" y="885"/>
                  </a:lnTo>
                  <a:lnTo>
                    <a:pt x="125" y="887"/>
                  </a:lnTo>
                  <a:lnTo>
                    <a:pt x="121" y="889"/>
                  </a:lnTo>
                  <a:lnTo>
                    <a:pt x="116" y="890"/>
                  </a:lnTo>
                  <a:lnTo>
                    <a:pt x="112" y="892"/>
                  </a:lnTo>
                  <a:lnTo>
                    <a:pt x="107" y="893"/>
                  </a:lnTo>
                  <a:lnTo>
                    <a:pt x="103" y="894"/>
                  </a:lnTo>
                  <a:lnTo>
                    <a:pt x="97" y="894"/>
                  </a:lnTo>
                  <a:lnTo>
                    <a:pt x="92" y="896"/>
                  </a:lnTo>
                  <a:lnTo>
                    <a:pt x="88" y="897"/>
                  </a:lnTo>
                  <a:lnTo>
                    <a:pt x="83" y="899"/>
                  </a:lnTo>
                  <a:lnTo>
                    <a:pt x="78" y="900"/>
                  </a:lnTo>
                  <a:lnTo>
                    <a:pt x="74" y="903"/>
                  </a:lnTo>
                  <a:lnTo>
                    <a:pt x="70" y="904"/>
                  </a:lnTo>
                  <a:lnTo>
                    <a:pt x="67" y="908"/>
                  </a:lnTo>
                  <a:lnTo>
                    <a:pt x="67" y="911"/>
                  </a:lnTo>
                  <a:lnTo>
                    <a:pt x="68" y="917"/>
                  </a:lnTo>
                  <a:lnTo>
                    <a:pt x="70" y="921"/>
                  </a:lnTo>
                  <a:lnTo>
                    <a:pt x="71" y="922"/>
                  </a:lnTo>
                  <a:lnTo>
                    <a:pt x="135" y="925"/>
                  </a:lnTo>
                  <a:lnTo>
                    <a:pt x="120" y="970"/>
                  </a:lnTo>
                  <a:lnTo>
                    <a:pt x="67" y="988"/>
                  </a:lnTo>
                  <a:lnTo>
                    <a:pt x="68" y="993"/>
                  </a:lnTo>
                  <a:lnTo>
                    <a:pt x="74" y="995"/>
                  </a:lnTo>
                  <a:lnTo>
                    <a:pt x="78" y="997"/>
                  </a:lnTo>
                  <a:lnTo>
                    <a:pt x="82" y="998"/>
                  </a:lnTo>
                  <a:lnTo>
                    <a:pt x="87" y="1000"/>
                  </a:lnTo>
                  <a:lnTo>
                    <a:pt x="92" y="1001"/>
                  </a:lnTo>
                  <a:lnTo>
                    <a:pt x="97" y="1002"/>
                  </a:lnTo>
                  <a:lnTo>
                    <a:pt x="101" y="1002"/>
                  </a:lnTo>
                  <a:lnTo>
                    <a:pt x="107" y="1004"/>
                  </a:lnTo>
                  <a:lnTo>
                    <a:pt x="112" y="1004"/>
                  </a:lnTo>
                  <a:lnTo>
                    <a:pt x="116" y="1004"/>
                  </a:lnTo>
                  <a:lnTo>
                    <a:pt x="120" y="1004"/>
                  </a:lnTo>
                  <a:lnTo>
                    <a:pt x="121" y="1004"/>
                  </a:lnTo>
                  <a:lnTo>
                    <a:pt x="124" y="1005"/>
                  </a:lnTo>
                  <a:lnTo>
                    <a:pt x="123" y="1006"/>
                  </a:lnTo>
                  <a:lnTo>
                    <a:pt x="121" y="1012"/>
                  </a:lnTo>
                  <a:lnTo>
                    <a:pt x="121" y="1015"/>
                  </a:lnTo>
                  <a:lnTo>
                    <a:pt x="120" y="1019"/>
                  </a:lnTo>
                  <a:lnTo>
                    <a:pt x="119" y="1023"/>
                  </a:lnTo>
                  <a:lnTo>
                    <a:pt x="117" y="1029"/>
                  </a:lnTo>
                  <a:lnTo>
                    <a:pt x="116" y="1033"/>
                  </a:lnTo>
                  <a:lnTo>
                    <a:pt x="115" y="1037"/>
                  </a:lnTo>
                  <a:lnTo>
                    <a:pt x="113" y="1041"/>
                  </a:lnTo>
                  <a:lnTo>
                    <a:pt x="112" y="1047"/>
                  </a:lnTo>
                  <a:lnTo>
                    <a:pt x="111" y="1049"/>
                  </a:lnTo>
                  <a:lnTo>
                    <a:pt x="111" y="1054"/>
                  </a:lnTo>
                  <a:lnTo>
                    <a:pt x="109" y="1055"/>
                  </a:lnTo>
                  <a:lnTo>
                    <a:pt x="109" y="1058"/>
                  </a:lnTo>
                  <a:lnTo>
                    <a:pt x="43" y="1084"/>
                  </a:lnTo>
                  <a:lnTo>
                    <a:pt x="48" y="1092"/>
                  </a:lnTo>
                  <a:lnTo>
                    <a:pt x="135" y="1098"/>
                  </a:lnTo>
                  <a:lnTo>
                    <a:pt x="128" y="1146"/>
                  </a:lnTo>
                  <a:lnTo>
                    <a:pt x="74" y="1167"/>
                  </a:lnTo>
                  <a:lnTo>
                    <a:pt x="74" y="1168"/>
                  </a:lnTo>
                  <a:lnTo>
                    <a:pt x="74" y="1173"/>
                  </a:lnTo>
                  <a:lnTo>
                    <a:pt x="74" y="1174"/>
                  </a:lnTo>
                  <a:lnTo>
                    <a:pt x="74" y="1177"/>
                  </a:lnTo>
                  <a:lnTo>
                    <a:pt x="76" y="1177"/>
                  </a:lnTo>
                  <a:lnTo>
                    <a:pt x="82" y="1178"/>
                  </a:lnTo>
                  <a:lnTo>
                    <a:pt x="87" y="1178"/>
                  </a:lnTo>
                  <a:lnTo>
                    <a:pt x="94" y="1178"/>
                  </a:lnTo>
                  <a:lnTo>
                    <a:pt x="100" y="1178"/>
                  </a:lnTo>
                  <a:lnTo>
                    <a:pt x="108" y="1178"/>
                  </a:lnTo>
                  <a:lnTo>
                    <a:pt x="115" y="1178"/>
                  </a:lnTo>
                  <a:lnTo>
                    <a:pt x="124" y="1178"/>
                  </a:lnTo>
                  <a:lnTo>
                    <a:pt x="132" y="1178"/>
                  </a:lnTo>
                  <a:lnTo>
                    <a:pt x="140" y="1178"/>
                  </a:lnTo>
                  <a:lnTo>
                    <a:pt x="148" y="1178"/>
                  </a:lnTo>
                  <a:lnTo>
                    <a:pt x="156" y="1178"/>
                  </a:lnTo>
                  <a:lnTo>
                    <a:pt x="163" y="1178"/>
                  </a:lnTo>
                  <a:lnTo>
                    <a:pt x="169" y="1178"/>
                  </a:lnTo>
                  <a:lnTo>
                    <a:pt x="176" y="1178"/>
                  </a:lnTo>
                  <a:lnTo>
                    <a:pt x="181" y="1181"/>
                  </a:lnTo>
                  <a:lnTo>
                    <a:pt x="181" y="1182"/>
                  </a:lnTo>
                  <a:lnTo>
                    <a:pt x="181" y="1185"/>
                  </a:lnTo>
                  <a:lnTo>
                    <a:pt x="181" y="1188"/>
                  </a:lnTo>
                  <a:lnTo>
                    <a:pt x="181" y="1193"/>
                  </a:lnTo>
                  <a:lnTo>
                    <a:pt x="180" y="1196"/>
                  </a:lnTo>
                  <a:lnTo>
                    <a:pt x="180" y="1202"/>
                  </a:lnTo>
                  <a:lnTo>
                    <a:pt x="179" y="1206"/>
                  </a:lnTo>
                  <a:lnTo>
                    <a:pt x="179" y="1211"/>
                  </a:lnTo>
                  <a:lnTo>
                    <a:pt x="177" y="1215"/>
                  </a:lnTo>
                  <a:lnTo>
                    <a:pt x="176" y="1220"/>
                  </a:lnTo>
                  <a:lnTo>
                    <a:pt x="175" y="1224"/>
                  </a:lnTo>
                  <a:lnTo>
                    <a:pt x="173" y="1229"/>
                  </a:lnTo>
                  <a:lnTo>
                    <a:pt x="171" y="1233"/>
                  </a:lnTo>
                  <a:lnTo>
                    <a:pt x="171" y="1238"/>
                  </a:lnTo>
                  <a:lnTo>
                    <a:pt x="169" y="1240"/>
                  </a:lnTo>
                  <a:lnTo>
                    <a:pt x="168" y="1243"/>
                  </a:lnTo>
                  <a:lnTo>
                    <a:pt x="151" y="1246"/>
                  </a:lnTo>
                  <a:lnTo>
                    <a:pt x="136" y="1247"/>
                  </a:lnTo>
                  <a:lnTo>
                    <a:pt x="121" y="1250"/>
                  </a:lnTo>
                  <a:lnTo>
                    <a:pt x="109" y="1253"/>
                  </a:lnTo>
                  <a:lnTo>
                    <a:pt x="97" y="1254"/>
                  </a:lnTo>
                  <a:lnTo>
                    <a:pt x="87" y="1256"/>
                  </a:lnTo>
                  <a:lnTo>
                    <a:pt x="76" y="1257"/>
                  </a:lnTo>
                  <a:lnTo>
                    <a:pt x="68" y="1260"/>
                  </a:lnTo>
                  <a:lnTo>
                    <a:pt x="59" y="1261"/>
                  </a:lnTo>
                  <a:lnTo>
                    <a:pt x="51" y="1263"/>
                  </a:lnTo>
                  <a:lnTo>
                    <a:pt x="43" y="1264"/>
                  </a:lnTo>
                  <a:lnTo>
                    <a:pt x="35" y="1265"/>
                  </a:lnTo>
                  <a:lnTo>
                    <a:pt x="26" y="1265"/>
                  </a:lnTo>
                  <a:lnTo>
                    <a:pt x="18" y="1265"/>
                  </a:lnTo>
                  <a:lnTo>
                    <a:pt x="8" y="1267"/>
                  </a:lnTo>
                  <a:lnTo>
                    <a:pt x="0" y="1268"/>
                  </a:lnTo>
                  <a:lnTo>
                    <a:pt x="38" y="256"/>
                  </a:lnTo>
                  <a:lnTo>
                    <a:pt x="38" y="2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1" name="Freeform 43"/>
            <p:cNvSpPr>
              <a:spLocks/>
            </p:cNvSpPr>
            <p:nvPr/>
          </p:nvSpPr>
          <p:spPr bwMode="auto">
            <a:xfrm>
              <a:off x="1236" y="2938"/>
              <a:ext cx="151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1" y="0"/>
                </a:cxn>
                <a:cxn ang="0">
                  <a:pos x="151" y="14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151" h="29">
                  <a:moveTo>
                    <a:pt x="0" y="29"/>
                  </a:moveTo>
                  <a:lnTo>
                    <a:pt x="11" y="0"/>
                  </a:lnTo>
                  <a:lnTo>
                    <a:pt x="151" y="14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2" name="Freeform 44"/>
            <p:cNvSpPr>
              <a:spLocks/>
            </p:cNvSpPr>
            <p:nvPr/>
          </p:nvSpPr>
          <p:spPr bwMode="auto">
            <a:xfrm>
              <a:off x="1184" y="2854"/>
              <a:ext cx="94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40" y="0"/>
                </a:cxn>
                <a:cxn ang="0">
                  <a:pos x="46" y="0"/>
                </a:cxn>
                <a:cxn ang="0">
                  <a:pos x="50" y="0"/>
                </a:cxn>
                <a:cxn ang="0">
                  <a:pos x="55" y="1"/>
                </a:cxn>
                <a:cxn ang="0">
                  <a:pos x="60" y="1"/>
                </a:cxn>
                <a:cxn ang="0">
                  <a:pos x="66" y="1"/>
                </a:cxn>
                <a:cxn ang="0">
                  <a:pos x="70" y="2"/>
                </a:cxn>
                <a:cxn ang="0">
                  <a:pos x="75" y="4"/>
                </a:cxn>
                <a:cxn ang="0">
                  <a:pos x="79" y="5"/>
                </a:cxn>
                <a:cxn ang="0">
                  <a:pos x="84" y="8"/>
                </a:cxn>
                <a:cxn ang="0">
                  <a:pos x="88" y="9"/>
                </a:cxn>
                <a:cxn ang="0">
                  <a:pos x="94" y="13"/>
                </a:cxn>
                <a:cxn ang="0">
                  <a:pos x="87" y="15"/>
                </a:cxn>
                <a:cxn ang="0">
                  <a:pos x="82" y="18"/>
                </a:cxn>
                <a:cxn ang="0">
                  <a:pos x="76" y="19"/>
                </a:cxn>
                <a:cxn ang="0">
                  <a:pos x="71" y="20"/>
                </a:cxn>
                <a:cxn ang="0">
                  <a:pos x="66" y="22"/>
                </a:cxn>
                <a:cxn ang="0">
                  <a:pos x="60" y="23"/>
                </a:cxn>
                <a:cxn ang="0">
                  <a:pos x="54" y="23"/>
                </a:cxn>
                <a:cxn ang="0">
                  <a:pos x="48" y="25"/>
                </a:cxn>
                <a:cxn ang="0">
                  <a:pos x="43" y="26"/>
                </a:cxn>
                <a:cxn ang="0">
                  <a:pos x="36" y="26"/>
                </a:cxn>
                <a:cxn ang="0">
                  <a:pos x="31" y="27"/>
                </a:cxn>
                <a:cxn ang="0">
                  <a:pos x="24" y="29"/>
                </a:cxn>
                <a:cxn ang="0">
                  <a:pos x="19" y="30"/>
                </a:cxn>
                <a:cxn ang="0">
                  <a:pos x="12" y="31"/>
                </a:cxn>
                <a:cxn ang="0">
                  <a:pos x="7" y="34"/>
                </a:cxn>
                <a:cxn ang="0">
                  <a:pos x="0" y="36"/>
                </a:cxn>
                <a:cxn ang="0">
                  <a:pos x="0" y="36"/>
                </a:cxn>
              </a:cxnLst>
              <a:rect l="0" t="0" r="r" b="b"/>
              <a:pathLst>
                <a:path w="94" h="36">
                  <a:moveTo>
                    <a:pt x="0" y="36"/>
                  </a:moveTo>
                  <a:lnTo>
                    <a:pt x="16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5" y="1"/>
                  </a:lnTo>
                  <a:lnTo>
                    <a:pt x="60" y="1"/>
                  </a:lnTo>
                  <a:lnTo>
                    <a:pt x="66" y="1"/>
                  </a:lnTo>
                  <a:lnTo>
                    <a:pt x="70" y="2"/>
                  </a:lnTo>
                  <a:lnTo>
                    <a:pt x="75" y="4"/>
                  </a:lnTo>
                  <a:lnTo>
                    <a:pt x="79" y="5"/>
                  </a:lnTo>
                  <a:lnTo>
                    <a:pt x="84" y="8"/>
                  </a:lnTo>
                  <a:lnTo>
                    <a:pt x="88" y="9"/>
                  </a:lnTo>
                  <a:lnTo>
                    <a:pt x="94" y="13"/>
                  </a:lnTo>
                  <a:lnTo>
                    <a:pt x="87" y="15"/>
                  </a:lnTo>
                  <a:lnTo>
                    <a:pt x="82" y="18"/>
                  </a:lnTo>
                  <a:lnTo>
                    <a:pt x="76" y="19"/>
                  </a:lnTo>
                  <a:lnTo>
                    <a:pt x="71" y="20"/>
                  </a:lnTo>
                  <a:lnTo>
                    <a:pt x="66" y="22"/>
                  </a:lnTo>
                  <a:lnTo>
                    <a:pt x="60" y="23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3" y="26"/>
                  </a:lnTo>
                  <a:lnTo>
                    <a:pt x="36" y="26"/>
                  </a:lnTo>
                  <a:lnTo>
                    <a:pt x="31" y="27"/>
                  </a:lnTo>
                  <a:lnTo>
                    <a:pt x="24" y="29"/>
                  </a:lnTo>
                  <a:lnTo>
                    <a:pt x="19" y="30"/>
                  </a:lnTo>
                  <a:lnTo>
                    <a:pt x="12" y="31"/>
                  </a:lnTo>
                  <a:lnTo>
                    <a:pt x="7" y="34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3" name="Freeform 45"/>
            <p:cNvSpPr>
              <a:spLocks/>
            </p:cNvSpPr>
            <p:nvPr/>
          </p:nvSpPr>
          <p:spPr bwMode="auto">
            <a:xfrm>
              <a:off x="1296" y="2631"/>
              <a:ext cx="137" cy="241"/>
            </a:xfrm>
            <a:custGeom>
              <a:avLst/>
              <a:gdLst/>
              <a:ahLst/>
              <a:cxnLst>
                <a:cxn ang="0">
                  <a:pos x="27" y="241"/>
                </a:cxn>
                <a:cxn ang="0">
                  <a:pos x="24" y="225"/>
                </a:cxn>
                <a:cxn ang="0">
                  <a:pos x="23" y="210"/>
                </a:cxn>
                <a:cxn ang="0">
                  <a:pos x="20" y="195"/>
                </a:cxn>
                <a:cxn ang="0">
                  <a:pos x="19" y="180"/>
                </a:cxn>
                <a:cxn ang="0">
                  <a:pos x="16" y="164"/>
                </a:cxn>
                <a:cxn ang="0">
                  <a:pos x="13" y="151"/>
                </a:cxn>
                <a:cxn ang="0">
                  <a:pos x="11" y="135"/>
                </a:cxn>
                <a:cxn ang="0">
                  <a:pos x="9" y="120"/>
                </a:cxn>
                <a:cxn ang="0">
                  <a:pos x="7" y="105"/>
                </a:cxn>
                <a:cxn ang="0">
                  <a:pos x="5" y="90"/>
                </a:cxn>
                <a:cxn ang="0">
                  <a:pos x="3" y="75"/>
                </a:cxn>
                <a:cxn ang="0">
                  <a:pos x="3" y="59"/>
                </a:cxn>
                <a:cxn ang="0">
                  <a:pos x="1" y="44"/>
                </a:cxn>
                <a:cxn ang="0">
                  <a:pos x="0" y="29"/>
                </a:cxn>
                <a:cxn ang="0">
                  <a:pos x="0" y="14"/>
                </a:cxn>
                <a:cxn ang="0">
                  <a:pos x="1" y="0"/>
                </a:cxn>
                <a:cxn ang="0">
                  <a:pos x="65" y="0"/>
                </a:cxn>
                <a:cxn ang="0">
                  <a:pos x="65" y="1"/>
                </a:cxn>
                <a:cxn ang="0">
                  <a:pos x="67" y="5"/>
                </a:cxn>
                <a:cxn ang="0">
                  <a:pos x="67" y="9"/>
                </a:cxn>
                <a:cxn ang="0">
                  <a:pos x="68" y="15"/>
                </a:cxn>
                <a:cxn ang="0">
                  <a:pos x="61" y="16"/>
                </a:cxn>
                <a:cxn ang="0">
                  <a:pos x="55" y="18"/>
                </a:cxn>
                <a:cxn ang="0">
                  <a:pos x="49" y="18"/>
                </a:cxn>
                <a:cxn ang="0">
                  <a:pos x="45" y="21"/>
                </a:cxn>
                <a:cxn ang="0">
                  <a:pos x="47" y="30"/>
                </a:cxn>
                <a:cxn ang="0">
                  <a:pos x="48" y="41"/>
                </a:cxn>
                <a:cxn ang="0">
                  <a:pos x="49" y="51"/>
                </a:cxn>
                <a:cxn ang="0">
                  <a:pos x="51" y="62"/>
                </a:cxn>
                <a:cxn ang="0">
                  <a:pos x="52" y="72"/>
                </a:cxn>
                <a:cxn ang="0">
                  <a:pos x="53" y="83"/>
                </a:cxn>
                <a:cxn ang="0">
                  <a:pos x="53" y="94"/>
                </a:cxn>
                <a:cxn ang="0">
                  <a:pos x="56" y="105"/>
                </a:cxn>
                <a:cxn ang="0">
                  <a:pos x="56" y="116"/>
                </a:cxn>
                <a:cxn ang="0">
                  <a:pos x="59" y="127"/>
                </a:cxn>
                <a:cxn ang="0">
                  <a:pos x="59" y="138"/>
                </a:cxn>
                <a:cxn ang="0">
                  <a:pos x="61" y="151"/>
                </a:cxn>
                <a:cxn ang="0">
                  <a:pos x="61" y="162"/>
                </a:cxn>
                <a:cxn ang="0">
                  <a:pos x="63" y="173"/>
                </a:cxn>
                <a:cxn ang="0">
                  <a:pos x="64" y="184"/>
                </a:cxn>
                <a:cxn ang="0">
                  <a:pos x="65" y="196"/>
                </a:cxn>
                <a:cxn ang="0">
                  <a:pos x="132" y="194"/>
                </a:cxn>
                <a:cxn ang="0">
                  <a:pos x="133" y="196"/>
                </a:cxn>
                <a:cxn ang="0">
                  <a:pos x="135" y="200"/>
                </a:cxn>
                <a:cxn ang="0">
                  <a:pos x="135" y="205"/>
                </a:cxn>
                <a:cxn ang="0">
                  <a:pos x="136" y="210"/>
                </a:cxn>
                <a:cxn ang="0">
                  <a:pos x="136" y="216"/>
                </a:cxn>
                <a:cxn ang="0">
                  <a:pos x="136" y="221"/>
                </a:cxn>
                <a:cxn ang="0">
                  <a:pos x="136" y="225"/>
                </a:cxn>
                <a:cxn ang="0">
                  <a:pos x="137" y="231"/>
                </a:cxn>
                <a:cxn ang="0">
                  <a:pos x="27" y="241"/>
                </a:cxn>
                <a:cxn ang="0">
                  <a:pos x="27" y="241"/>
                </a:cxn>
              </a:cxnLst>
              <a:rect l="0" t="0" r="r" b="b"/>
              <a:pathLst>
                <a:path w="137" h="241">
                  <a:moveTo>
                    <a:pt x="27" y="241"/>
                  </a:moveTo>
                  <a:lnTo>
                    <a:pt x="24" y="225"/>
                  </a:lnTo>
                  <a:lnTo>
                    <a:pt x="23" y="210"/>
                  </a:lnTo>
                  <a:lnTo>
                    <a:pt x="20" y="195"/>
                  </a:lnTo>
                  <a:lnTo>
                    <a:pt x="19" y="180"/>
                  </a:lnTo>
                  <a:lnTo>
                    <a:pt x="16" y="164"/>
                  </a:lnTo>
                  <a:lnTo>
                    <a:pt x="13" y="151"/>
                  </a:lnTo>
                  <a:lnTo>
                    <a:pt x="11" y="135"/>
                  </a:lnTo>
                  <a:lnTo>
                    <a:pt x="9" y="120"/>
                  </a:lnTo>
                  <a:lnTo>
                    <a:pt x="7" y="105"/>
                  </a:lnTo>
                  <a:lnTo>
                    <a:pt x="5" y="90"/>
                  </a:lnTo>
                  <a:lnTo>
                    <a:pt x="3" y="75"/>
                  </a:lnTo>
                  <a:lnTo>
                    <a:pt x="3" y="59"/>
                  </a:lnTo>
                  <a:lnTo>
                    <a:pt x="1" y="44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1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7" y="5"/>
                  </a:lnTo>
                  <a:lnTo>
                    <a:pt x="67" y="9"/>
                  </a:lnTo>
                  <a:lnTo>
                    <a:pt x="68" y="15"/>
                  </a:lnTo>
                  <a:lnTo>
                    <a:pt x="61" y="16"/>
                  </a:lnTo>
                  <a:lnTo>
                    <a:pt x="55" y="18"/>
                  </a:lnTo>
                  <a:lnTo>
                    <a:pt x="49" y="18"/>
                  </a:lnTo>
                  <a:lnTo>
                    <a:pt x="45" y="21"/>
                  </a:lnTo>
                  <a:lnTo>
                    <a:pt x="47" y="30"/>
                  </a:lnTo>
                  <a:lnTo>
                    <a:pt x="48" y="41"/>
                  </a:lnTo>
                  <a:lnTo>
                    <a:pt x="49" y="51"/>
                  </a:lnTo>
                  <a:lnTo>
                    <a:pt x="51" y="62"/>
                  </a:lnTo>
                  <a:lnTo>
                    <a:pt x="52" y="72"/>
                  </a:lnTo>
                  <a:lnTo>
                    <a:pt x="53" y="83"/>
                  </a:lnTo>
                  <a:lnTo>
                    <a:pt x="53" y="94"/>
                  </a:lnTo>
                  <a:lnTo>
                    <a:pt x="56" y="105"/>
                  </a:lnTo>
                  <a:lnTo>
                    <a:pt x="56" y="116"/>
                  </a:lnTo>
                  <a:lnTo>
                    <a:pt x="59" y="127"/>
                  </a:lnTo>
                  <a:lnTo>
                    <a:pt x="59" y="138"/>
                  </a:lnTo>
                  <a:lnTo>
                    <a:pt x="61" y="151"/>
                  </a:lnTo>
                  <a:lnTo>
                    <a:pt x="61" y="162"/>
                  </a:lnTo>
                  <a:lnTo>
                    <a:pt x="63" y="173"/>
                  </a:lnTo>
                  <a:lnTo>
                    <a:pt x="64" y="184"/>
                  </a:lnTo>
                  <a:lnTo>
                    <a:pt x="65" y="196"/>
                  </a:lnTo>
                  <a:lnTo>
                    <a:pt x="132" y="194"/>
                  </a:lnTo>
                  <a:lnTo>
                    <a:pt x="133" y="196"/>
                  </a:lnTo>
                  <a:lnTo>
                    <a:pt x="135" y="200"/>
                  </a:lnTo>
                  <a:lnTo>
                    <a:pt x="135" y="205"/>
                  </a:lnTo>
                  <a:lnTo>
                    <a:pt x="136" y="210"/>
                  </a:lnTo>
                  <a:lnTo>
                    <a:pt x="136" y="216"/>
                  </a:lnTo>
                  <a:lnTo>
                    <a:pt x="136" y="221"/>
                  </a:lnTo>
                  <a:lnTo>
                    <a:pt x="136" y="225"/>
                  </a:lnTo>
                  <a:lnTo>
                    <a:pt x="137" y="231"/>
                  </a:lnTo>
                  <a:lnTo>
                    <a:pt x="27" y="241"/>
                  </a:lnTo>
                  <a:lnTo>
                    <a:pt x="27" y="2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4" name="Freeform 46"/>
            <p:cNvSpPr>
              <a:spLocks/>
            </p:cNvSpPr>
            <p:nvPr/>
          </p:nvSpPr>
          <p:spPr bwMode="auto">
            <a:xfrm>
              <a:off x="1331" y="2621"/>
              <a:ext cx="122" cy="241"/>
            </a:xfrm>
            <a:custGeom>
              <a:avLst/>
              <a:gdLst/>
              <a:ahLst/>
              <a:cxnLst>
                <a:cxn ang="0">
                  <a:pos x="89" y="241"/>
                </a:cxn>
                <a:cxn ang="0">
                  <a:pos x="89" y="231"/>
                </a:cxn>
                <a:cxn ang="0">
                  <a:pos x="89" y="223"/>
                </a:cxn>
                <a:cxn ang="0">
                  <a:pos x="89" y="215"/>
                </a:cxn>
                <a:cxn ang="0">
                  <a:pos x="89" y="206"/>
                </a:cxn>
                <a:cxn ang="0">
                  <a:pos x="88" y="198"/>
                </a:cxn>
                <a:cxn ang="0">
                  <a:pos x="88" y="190"/>
                </a:cxn>
                <a:cxn ang="0">
                  <a:pos x="86" y="181"/>
                </a:cxn>
                <a:cxn ang="0">
                  <a:pos x="86" y="173"/>
                </a:cxn>
                <a:cxn ang="0">
                  <a:pos x="85" y="163"/>
                </a:cxn>
                <a:cxn ang="0">
                  <a:pos x="84" y="156"/>
                </a:cxn>
                <a:cxn ang="0">
                  <a:pos x="82" y="147"/>
                </a:cxn>
                <a:cxn ang="0">
                  <a:pos x="82" y="138"/>
                </a:cxn>
                <a:cxn ang="0">
                  <a:pos x="81" y="130"/>
                </a:cxn>
                <a:cxn ang="0">
                  <a:pos x="80" y="122"/>
                </a:cxn>
                <a:cxn ang="0">
                  <a:pos x="80" y="114"/>
                </a:cxn>
                <a:cxn ang="0">
                  <a:pos x="80" y="104"/>
                </a:cxn>
                <a:cxn ang="0">
                  <a:pos x="78" y="102"/>
                </a:cxn>
                <a:cxn ang="0">
                  <a:pos x="77" y="102"/>
                </a:cxn>
                <a:cxn ang="0">
                  <a:pos x="74" y="104"/>
                </a:cxn>
                <a:cxn ang="0">
                  <a:pos x="72" y="104"/>
                </a:cxn>
                <a:cxn ang="0">
                  <a:pos x="76" y="190"/>
                </a:cxn>
                <a:cxn ang="0">
                  <a:pos x="70" y="191"/>
                </a:cxn>
                <a:cxn ang="0">
                  <a:pos x="64" y="191"/>
                </a:cxn>
                <a:cxn ang="0">
                  <a:pos x="57" y="191"/>
                </a:cxn>
                <a:cxn ang="0">
                  <a:pos x="52" y="190"/>
                </a:cxn>
                <a:cxn ang="0">
                  <a:pos x="44" y="28"/>
                </a:cxn>
                <a:cxn ang="0">
                  <a:pos x="0" y="28"/>
                </a:cxn>
                <a:cxn ang="0">
                  <a:pos x="0" y="25"/>
                </a:cxn>
                <a:cxn ang="0">
                  <a:pos x="1" y="22"/>
                </a:cxn>
                <a:cxn ang="0">
                  <a:pos x="5" y="19"/>
                </a:cxn>
                <a:cxn ang="0">
                  <a:pos x="9" y="18"/>
                </a:cxn>
                <a:cxn ang="0">
                  <a:pos x="13" y="15"/>
                </a:cxn>
                <a:cxn ang="0">
                  <a:pos x="17" y="13"/>
                </a:cxn>
                <a:cxn ang="0">
                  <a:pos x="20" y="11"/>
                </a:cxn>
                <a:cxn ang="0">
                  <a:pos x="20" y="10"/>
                </a:cxn>
                <a:cxn ang="0">
                  <a:pos x="102" y="0"/>
                </a:cxn>
                <a:cxn ang="0">
                  <a:pos x="105" y="15"/>
                </a:cxn>
                <a:cxn ang="0">
                  <a:pos x="108" y="31"/>
                </a:cxn>
                <a:cxn ang="0">
                  <a:pos x="110" y="44"/>
                </a:cxn>
                <a:cxn ang="0">
                  <a:pos x="113" y="60"/>
                </a:cxn>
                <a:cxn ang="0">
                  <a:pos x="114" y="73"/>
                </a:cxn>
                <a:cxn ang="0">
                  <a:pos x="117" y="89"/>
                </a:cxn>
                <a:cxn ang="0">
                  <a:pos x="118" y="102"/>
                </a:cxn>
                <a:cxn ang="0">
                  <a:pos x="118" y="118"/>
                </a:cxn>
                <a:cxn ang="0">
                  <a:pos x="119" y="132"/>
                </a:cxn>
                <a:cxn ang="0">
                  <a:pos x="119" y="147"/>
                </a:cxn>
                <a:cxn ang="0">
                  <a:pos x="119" y="161"/>
                </a:cxn>
                <a:cxn ang="0">
                  <a:pos x="121" y="176"/>
                </a:cxn>
                <a:cxn ang="0">
                  <a:pos x="121" y="191"/>
                </a:cxn>
                <a:cxn ang="0">
                  <a:pos x="121" y="206"/>
                </a:cxn>
                <a:cxn ang="0">
                  <a:pos x="122" y="222"/>
                </a:cxn>
                <a:cxn ang="0">
                  <a:pos x="122" y="238"/>
                </a:cxn>
                <a:cxn ang="0">
                  <a:pos x="118" y="240"/>
                </a:cxn>
                <a:cxn ang="0">
                  <a:pos x="114" y="241"/>
                </a:cxn>
                <a:cxn ang="0">
                  <a:pos x="110" y="241"/>
                </a:cxn>
                <a:cxn ang="0">
                  <a:pos x="108" y="241"/>
                </a:cxn>
                <a:cxn ang="0">
                  <a:pos x="104" y="241"/>
                </a:cxn>
                <a:cxn ang="0">
                  <a:pos x="100" y="241"/>
                </a:cxn>
                <a:cxn ang="0">
                  <a:pos x="96" y="241"/>
                </a:cxn>
                <a:cxn ang="0">
                  <a:pos x="92" y="241"/>
                </a:cxn>
                <a:cxn ang="0">
                  <a:pos x="89" y="241"/>
                </a:cxn>
                <a:cxn ang="0">
                  <a:pos x="89" y="241"/>
                </a:cxn>
              </a:cxnLst>
              <a:rect l="0" t="0" r="r" b="b"/>
              <a:pathLst>
                <a:path w="122" h="241">
                  <a:moveTo>
                    <a:pt x="89" y="241"/>
                  </a:moveTo>
                  <a:lnTo>
                    <a:pt x="89" y="231"/>
                  </a:lnTo>
                  <a:lnTo>
                    <a:pt x="89" y="223"/>
                  </a:lnTo>
                  <a:lnTo>
                    <a:pt x="89" y="215"/>
                  </a:lnTo>
                  <a:lnTo>
                    <a:pt x="89" y="206"/>
                  </a:lnTo>
                  <a:lnTo>
                    <a:pt x="88" y="198"/>
                  </a:lnTo>
                  <a:lnTo>
                    <a:pt x="88" y="190"/>
                  </a:lnTo>
                  <a:lnTo>
                    <a:pt x="86" y="181"/>
                  </a:lnTo>
                  <a:lnTo>
                    <a:pt x="86" y="173"/>
                  </a:lnTo>
                  <a:lnTo>
                    <a:pt x="85" y="163"/>
                  </a:lnTo>
                  <a:lnTo>
                    <a:pt x="84" y="156"/>
                  </a:lnTo>
                  <a:lnTo>
                    <a:pt x="82" y="147"/>
                  </a:lnTo>
                  <a:lnTo>
                    <a:pt x="82" y="138"/>
                  </a:lnTo>
                  <a:lnTo>
                    <a:pt x="81" y="130"/>
                  </a:lnTo>
                  <a:lnTo>
                    <a:pt x="80" y="122"/>
                  </a:lnTo>
                  <a:lnTo>
                    <a:pt x="80" y="114"/>
                  </a:lnTo>
                  <a:lnTo>
                    <a:pt x="80" y="104"/>
                  </a:lnTo>
                  <a:lnTo>
                    <a:pt x="78" y="102"/>
                  </a:lnTo>
                  <a:lnTo>
                    <a:pt x="77" y="102"/>
                  </a:lnTo>
                  <a:lnTo>
                    <a:pt x="74" y="104"/>
                  </a:lnTo>
                  <a:lnTo>
                    <a:pt x="72" y="104"/>
                  </a:lnTo>
                  <a:lnTo>
                    <a:pt x="76" y="190"/>
                  </a:lnTo>
                  <a:lnTo>
                    <a:pt x="70" y="191"/>
                  </a:lnTo>
                  <a:lnTo>
                    <a:pt x="64" y="191"/>
                  </a:lnTo>
                  <a:lnTo>
                    <a:pt x="57" y="191"/>
                  </a:lnTo>
                  <a:lnTo>
                    <a:pt x="52" y="190"/>
                  </a:lnTo>
                  <a:lnTo>
                    <a:pt x="44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5" y="19"/>
                  </a:lnTo>
                  <a:lnTo>
                    <a:pt x="9" y="18"/>
                  </a:lnTo>
                  <a:lnTo>
                    <a:pt x="13" y="15"/>
                  </a:lnTo>
                  <a:lnTo>
                    <a:pt x="17" y="13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102" y="0"/>
                  </a:lnTo>
                  <a:lnTo>
                    <a:pt x="105" y="15"/>
                  </a:lnTo>
                  <a:lnTo>
                    <a:pt x="108" y="31"/>
                  </a:lnTo>
                  <a:lnTo>
                    <a:pt x="110" y="44"/>
                  </a:lnTo>
                  <a:lnTo>
                    <a:pt x="113" y="60"/>
                  </a:lnTo>
                  <a:lnTo>
                    <a:pt x="114" y="73"/>
                  </a:lnTo>
                  <a:lnTo>
                    <a:pt x="117" y="89"/>
                  </a:lnTo>
                  <a:lnTo>
                    <a:pt x="118" y="102"/>
                  </a:lnTo>
                  <a:lnTo>
                    <a:pt x="118" y="118"/>
                  </a:lnTo>
                  <a:lnTo>
                    <a:pt x="119" y="132"/>
                  </a:lnTo>
                  <a:lnTo>
                    <a:pt x="119" y="147"/>
                  </a:lnTo>
                  <a:lnTo>
                    <a:pt x="119" y="161"/>
                  </a:lnTo>
                  <a:lnTo>
                    <a:pt x="121" y="176"/>
                  </a:lnTo>
                  <a:lnTo>
                    <a:pt x="121" y="191"/>
                  </a:lnTo>
                  <a:lnTo>
                    <a:pt x="121" y="206"/>
                  </a:lnTo>
                  <a:lnTo>
                    <a:pt x="122" y="222"/>
                  </a:lnTo>
                  <a:lnTo>
                    <a:pt x="122" y="238"/>
                  </a:lnTo>
                  <a:lnTo>
                    <a:pt x="118" y="240"/>
                  </a:lnTo>
                  <a:lnTo>
                    <a:pt x="114" y="241"/>
                  </a:lnTo>
                  <a:lnTo>
                    <a:pt x="110" y="241"/>
                  </a:lnTo>
                  <a:lnTo>
                    <a:pt x="108" y="241"/>
                  </a:lnTo>
                  <a:lnTo>
                    <a:pt x="104" y="241"/>
                  </a:lnTo>
                  <a:lnTo>
                    <a:pt x="100" y="241"/>
                  </a:lnTo>
                  <a:lnTo>
                    <a:pt x="96" y="241"/>
                  </a:lnTo>
                  <a:lnTo>
                    <a:pt x="92" y="241"/>
                  </a:lnTo>
                  <a:lnTo>
                    <a:pt x="89" y="241"/>
                  </a:lnTo>
                  <a:lnTo>
                    <a:pt x="89" y="2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5" name="Freeform 47"/>
            <p:cNvSpPr>
              <a:spLocks/>
            </p:cNvSpPr>
            <p:nvPr/>
          </p:nvSpPr>
          <p:spPr bwMode="auto">
            <a:xfrm>
              <a:off x="1172" y="2759"/>
              <a:ext cx="84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9" y="0"/>
                </a:cxn>
                <a:cxn ang="0">
                  <a:pos x="84" y="23"/>
                </a:cxn>
                <a:cxn ang="0">
                  <a:pos x="0" y="41"/>
                </a:cxn>
                <a:cxn ang="0">
                  <a:pos x="0" y="41"/>
                </a:cxn>
              </a:cxnLst>
              <a:rect l="0" t="0" r="r" b="b"/>
              <a:pathLst>
                <a:path w="84" h="41">
                  <a:moveTo>
                    <a:pt x="0" y="41"/>
                  </a:moveTo>
                  <a:lnTo>
                    <a:pt x="19" y="0"/>
                  </a:lnTo>
                  <a:lnTo>
                    <a:pt x="84" y="23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6" name="Freeform 48"/>
            <p:cNvSpPr>
              <a:spLocks/>
            </p:cNvSpPr>
            <p:nvPr/>
          </p:nvSpPr>
          <p:spPr bwMode="auto">
            <a:xfrm>
              <a:off x="1187" y="2683"/>
              <a:ext cx="75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75" y="13"/>
                </a:cxn>
                <a:cxn ang="0">
                  <a:pos x="75" y="16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75" h="27">
                  <a:moveTo>
                    <a:pt x="0" y="27"/>
                  </a:moveTo>
                  <a:lnTo>
                    <a:pt x="8" y="3"/>
                  </a:lnTo>
                  <a:lnTo>
                    <a:pt x="11" y="0"/>
                  </a:lnTo>
                  <a:lnTo>
                    <a:pt x="75" y="13"/>
                  </a:lnTo>
                  <a:lnTo>
                    <a:pt x="75" y="16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7" name="Freeform 49"/>
            <p:cNvSpPr>
              <a:spLocks/>
            </p:cNvSpPr>
            <p:nvPr/>
          </p:nvSpPr>
          <p:spPr bwMode="auto">
            <a:xfrm>
              <a:off x="528" y="2462"/>
              <a:ext cx="236" cy="208"/>
            </a:xfrm>
            <a:custGeom>
              <a:avLst/>
              <a:gdLst/>
              <a:ahLst/>
              <a:cxnLst>
                <a:cxn ang="0">
                  <a:pos x="103" y="118"/>
                </a:cxn>
                <a:cxn ang="0">
                  <a:pos x="100" y="118"/>
                </a:cxn>
                <a:cxn ang="0">
                  <a:pos x="99" y="120"/>
                </a:cxn>
                <a:cxn ang="0">
                  <a:pos x="98" y="122"/>
                </a:cxn>
                <a:cxn ang="0">
                  <a:pos x="98" y="124"/>
                </a:cxn>
                <a:cxn ang="0">
                  <a:pos x="110" y="138"/>
                </a:cxn>
                <a:cxn ang="0">
                  <a:pos x="123" y="151"/>
                </a:cxn>
                <a:cxn ang="0">
                  <a:pos x="133" y="162"/>
                </a:cxn>
                <a:cxn ang="0">
                  <a:pos x="144" y="172"/>
                </a:cxn>
                <a:cxn ang="0">
                  <a:pos x="152" y="180"/>
                </a:cxn>
                <a:cxn ang="0">
                  <a:pos x="159" y="187"/>
                </a:cxn>
                <a:cxn ang="0">
                  <a:pos x="163" y="191"/>
                </a:cxn>
                <a:cxn ang="0">
                  <a:pos x="165" y="195"/>
                </a:cxn>
                <a:cxn ang="0">
                  <a:pos x="165" y="196"/>
                </a:cxn>
                <a:cxn ang="0">
                  <a:pos x="164" y="196"/>
                </a:cxn>
                <a:cxn ang="0">
                  <a:pos x="159" y="194"/>
                </a:cxn>
                <a:cxn ang="0">
                  <a:pos x="152" y="190"/>
                </a:cxn>
                <a:cxn ang="0">
                  <a:pos x="140" y="183"/>
                </a:cxn>
                <a:cxn ang="0">
                  <a:pos x="127" y="173"/>
                </a:cxn>
                <a:cxn ang="0">
                  <a:pos x="110" y="162"/>
                </a:cxn>
                <a:cxn ang="0">
                  <a:pos x="90" y="149"/>
                </a:cxn>
                <a:cxn ang="0">
                  <a:pos x="54" y="118"/>
                </a:cxn>
                <a:cxn ang="0">
                  <a:pos x="0" y="0"/>
                </a:cxn>
                <a:cxn ang="0">
                  <a:pos x="15" y="12"/>
                </a:cxn>
                <a:cxn ang="0">
                  <a:pos x="30" y="25"/>
                </a:cxn>
                <a:cxn ang="0">
                  <a:pos x="44" y="37"/>
                </a:cxn>
                <a:cxn ang="0">
                  <a:pos x="59" y="50"/>
                </a:cxn>
                <a:cxn ang="0">
                  <a:pos x="74" y="62"/>
                </a:cxn>
                <a:cxn ang="0">
                  <a:pos x="88" y="76"/>
                </a:cxn>
                <a:cxn ang="0">
                  <a:pos x="104" y="88"/>
                </a:cxn>
                <a:cxn ang="0">
                  <a:pos x="119" y="102"/>
                </a:cxn>
                <a:cxn ang="0">
                  <a:pos x="133" y="115"/>
                </a:cxn>
                <a:cxn ang="0">
                  <a:pos x="148" y="127"/>
                </a:cxn>
                <a:cxn ang="0">
                  <a:pos x="163" y="141"/>
                </a:cxn>
                <a:cxn ang="0">
                  <a:pos x="177" y="155"/>
                </a:cxn>
                <a:cxn ang="0">
                  <a:pos x="192" y="167"/>
                </a:cxn>
                <a:cxn ang="0">
                  <a:pos x="207" y="180"/>
                </a:cxn>
                <a:cxn ang="0">
                  <a:pos x="220" y="194"/>
                </a:cxn>
                <a:cxn ang="0">
                  <a:pos x="236" y="208"/>
                </a:cxn>
                <a:cxn ang="0">
                  <a:pos x="103" y="118"/>
                </a:cxn>
                <a:cxn ang="0">
                  <a:pos x="103" y="118"/>
                </a:cxn>
              </a:cxnLst>
              <a:rect l="0" t="0" r="r" b="b"/>
              <a:pathLst>
                <a:path w="236" h="208">
                  <a:moveTo>
                    <a:pt x="103" y="118"/>
                  </a:moveTo>
                  <a:lnTo>
                    <a:pt x="100" y="118"/>
                  </a:lnTo>
                  <a:lnTo>
                    <a:pt x="99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10" y="138"/>
                  </a:lnTo>
                  <a:lnTo>
                    <a:pt x="123" y="151"/>
                  </a:lnTo>
                  <a:lnTo>
                    <a:pt x="133" y="162"/>
                  </a:lnTo>
                  <a:lnTo>
                    <a:pt x="144" y="172"/>
                  </a:lnTo>
                  <a:lnTo>
                    <a:pt x="152" y="180"/>
                  </a:lnTo>
                  <a:lnTo>
                    <a:pt x="159" y="187"/>
                  </a:lnTo>
                  <a:lnTo>
                    <a:pt x="163" y="191"/>
                  </a:lnTo>
                  <a:lnTo>
                    <a:pt x="165" y="195"/>
                  </a:lnTo>
                  <a:lnTo>
                    <a:pt x="165" y="196"/>
                  </a:lnTo>
                  <a:lnTo>
                    <a:pt x="164" y="196"/>
                  </a:lnTo>
                  <a:lnTo>
                    <a:pt x="159" y="194"/>
                  </a:lnTo>
                  <a:lnTo>
                    <a:pt x="152" y="190"/>
                  </a:lnTo>
                  <a:lnTo>
                    <a:pt x="140" y="183"/>
                  </a:lnTo>
                  <a:lnTo>
                    <a:pt x="127" y="173"/>
                  </a:lnTo>
                  <a:lnTo>
                    <a:pt x="110" y="162"/>
                  </a:lnTo>
                  <a:lnTo>
                    <a:pt x="90" y="149"/>
                  </a:lnTo>
                  <a:lnTo>
                    <a:pt x="54" y="118"/>
                  </a:lnTo>
                  <a:lnTo>
                    <a:pt x="0" y="0"/>
                  </a:lnTo>
                  <a:lnTo>
                    <a:pt x="15" y="12"/>
                  </a:lnTo>
                  <a:lnTo>
                    <a:pt x="30" y="25"/>
                  </a:lnTo>
                  <a:lnTo>
                    <a:pt x="44" y="37"/>
                  </a:lnTo>
                  <a:lnTo>
                    <a:pt x="59" y="50"/>
                  </a:lnTo>
                  <a:lnTo>
                    <a:pt x="74" y="62"/>
                  </a:lnTo>
                  <a:lnTo>
                    <a:pt x="88" y="76"/>
                  </a:lnTo>
                  <a:lnTo>
                    <a:pt x="104" y="88"/>
                  </a:lnTo>
                  <a:lnTo>
                    <a:pt x="119" y="102"/>
                  </a:lnTo>
                  <a:lnTo>
                    <a:pt x="133" y="115"/>
                  </a:lnTo>
                  <a:lnTo>
                    <a:pt x="148" y="127"/>
                  </a:lnTo>
                  <a:lnTo>
                    <a:pt x="163" y="141"/>
                  </a:lnTo>
                  <a:lnTo>
                    <a:pt x="177" y="155"/>
                  </a:lnTo>
                  <a:lnTo>
                    <a:pt x="192" y="167"/>
                  </a:lnTo>
                  <a:lnTo>
                    <a:pt x="207" y="180"/>
                  </a:lnTo>
                  <a:lnTo>
                    <a:pt x="220" y="194"/>
                  </a:lnTo>
                  <a:lnTo>
                    <a:pt x="236" y="208"/>
                  </a:lnTo>
                  <a:lnTo>
                    <a:pt x="103" y="118"/>
                  </a:lnTo>
                  <a:lnTo>
                    <a:pt x="103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8" name="Freeform 50"/>
            <p:cNvSpPr>
              <a:spLocks/>
            </p:cNvSpPr>
            <p:nvPr/>
          </p:nvSpPr>
          <p:spPr bwMode="auto">
            <a:xfrm>
              <a:off x="1195" y="2598"/>
              <a:ext cx="94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30"/>
                </a:cxn>
                <a:cxn ang="0">
                  <a:pos x="0" y="27"/>
                </a:cxn>
                <a:cxn ang="0">
                  <a:pos x="3" y="23"/>
                </a:cxn>
                <a:cxn ang="0">
                  <a:pos x="5" y="19"/>
                </a:cxn>
                <a:cxn ang="0">
                  <a:pos x="7" y="13"/>
                </a:cxn>
                <a:cxn ang="0">
                  <a:pos x="9" y="8"/>
                </a:cxn>
                <a:cxn ang="0">
                  <a:pos x="11" y="4"/>
                </a:cxn>
                <a:cxn ang="0">
                  <a:pos x="13" y="0"/>
                </a:cxn>
                <a:cxn ang="0">
                  <a:pos x="94" y="5"/>
                </a:cxn>
                <a:cxn ang="0">
                  <a:pos x="0" y="33"/>
                </a:cxn>
                <a:cxn ang="0">
                  <a:pos x="0" y="33"/>
                </a:cxn>
              </a:cxnLst>
              <a:rect l="0" t="0" r="r" b="b"/>
              <a:pathLst>
                <a:path w="94" h="33">
                  <a:moveTo>
                    <a:pt x="0" y="33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3" y="23"/>
                  </a:lnTo>
                  <a:lnTo>
                    <a:pt x="5" y="19"/>
                  </a:lnTo>
                  <a:lnTo>
                    <a:pt x="7" y="13"/>
                  </a:lnTo>
                  <a:lnTo>
                    <a:pt x="9" y="8"/>
                  </a:lnTo>
                  <a:lnTo>
                    <a:pt x="11" y="4"/>
                  </a:lnTo>
                  <a:lnTo>
                    <a:pt x="13" y="0"/>
                  </a:lnTo>
                  <a:lnTo>
                    <a:pt x="94" y="5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9" name="Freeform 51"/>
            <p:cNvSpPr>
              <a:spLocks/>
            </p:cNvSpPr>
            <p:nvPr/>
          </p:nvSpPr>
          <p:spPr bwMode="auto">
            <a:xfrm>
              <a:off x="1850" y="2438"/>
              <a:ext cx="130" cy="144"/>
            </a:xfrm>
            <a:custGeom>
              <a:avLst/>
              <a:gdLst/>
              <a:ahLst/>
              <a:cxnLst>
                <a:cxn ang="0">
                  <a:pos x="8" y="144"/>
                </a:cxn>
                <a:cxn ang="0">
                  <a:pos x="6" y="142"/>
                </a:cxn>
                <a:cxn ang="0">
                  <a:pos x="4" y="142"/>
                </a:cxn>
                <a:cxn ang="0">
                  <a:pos x="1" y="142"/>
                </a:cxn>
                <a:cxn ang="0">
                  <a:pos x="0" y="142"/>
                </a:cxn>
                <a:cxn ang="0">
                  <a:pos x="46" y="90"/>
                </a:cxn>
                <a:cxn ang="0">
                  <a:pos x="91" y="39"/>
                </a:cxn>
                <a:cxn ang="0">
                  <a:pos x="130" y="0"/>
                </a:cxn>
                <a:cxn ang="0">
                  <a:pos x="114" y="36"/>
                </a:cxn>
                <a:cxn ang="0">
                  <a:pos x="111" y="46"/>
                </a:cxn>
                <a:cxn ang="0">
                  <a:pos x="109" y="54"/>
                </a:cxn>
                <a:cxn ang="0">
                  <a:pos x="105" y="63"/>
                </a:cxn>
                <a:cxn ang="0">
                  <a:pos x="101" y="71"/>
                </a:cxn>
                <a:cxn ang="0">
                  <a:pos x="95" y="78"/>
                </a:cxn>
                <a:cxn ang="0">
                  <a:pos x="90" y="85"/>
                </a:cxn>
                <a:cxn ang="0">
                  <a:pos x="85" y="92"/>
                </a:cxn>
                <a:cxn ang="0">
                  <a:pos x="78" y="97"/>
                </a:cxn>
                <a:cxn ang="0">
                  <a:pos x="71" y="103"/>
                </a:cxn>
                <a:cxn ang="0">
                  <a:pos x="66" y="110"/>
                </a:cxn>
                <a:cxn ang="0">
                  <a:pos x="58" y="114"/>
                </a:cxn>
                <a:cxn ang="0">
                  <a:pos x="52" y="119"/>
                </a:cxn>
                <a:cxn ang="0">
                  <a:pos x="45" y="125"/>
                </a:cxn>
                <a:cxn ang="0">
                  <a:pos x="38" y="130"/>
                </a:cxn>
                <a:cxn ang="0">
                  <a:pos x="32" y="135"/>
                </a:cxn>
                <a:cxn ang="0">
                  <a:pos x="25" y="142"/>
                </a:cxn>
                <a:cxn ang="0">
                  <a:pos x="21" y="142"/>
                </a:cxn>
                <a:cxn ang="0">
                  <a:pos x="16" y="143"/>
                </a:cxn>
                <a:cxn ang="0">
                  <a:pos x="10" y="143"/>
                </a:cxn>
                <a:cxn ang="0">
                  <a:pos x="8" y="144"/>
                </a:cxn>
                <a:cxn ang="0">
                  <a:pos x="8" y="144"/>
                </a:cxn>
              </a:cxnLst>
              <a:rect l="0" t="0" r="r" b="b"/>
              <a:pathLst>
                <a:path w="130" h="144">
                  <a:moveTo>
                    <a:pt x="8" y="144"/>
                  </a:moveTo>
                  <a:lnTo>
                    <a:pt x="6" y="142"/>
                  </a:lnTo>
                  <a:lnTo>
                    <a:pt x="4" y="142"/>
                  </a:lnTo>
                  <a:lnTo>
                    <a:pt x="1" y="142"/>
                  </a:lnTo>
                  <a:lnTo>
                    <a:pt x="0" y="142"/>
                  </a:lnTo>
                  <a:lnTo>
                    <a:pt x="46" y="90"/>
                  </a:lnTo>
                  <a:lnTo>
                    <a:pt x="91" y="39"/>
                  </a:lnTo>
                  <a:lnTo>
                    <a:pt x="130" y="0"/>
                  </a:lnTo>
                  <a:lnTo>
                    <a:pt x="114" y="36"/>
                  </a:lnTo>
                  <a:lnTo>
                    <a:pt x="111" y="46"/>
                  </a:lnTo>
                  <a:lnTo>
                    <a:pt x="109" y="54"/>
                  </a:lnTo>
                  <a:lnTo>
                    <a:pt x="105" y="63"/>
                  </a:lnTo>
                  <a:lnTo>
                    <a:pt x="101" y="71"/>
                  </a:lnTo>
                  <a:lnTo>
                    <a:pt x="95" y="78"/>
                  </a:lnTo>
                  <a:lnTo>
                    <a:pt x="90" y="85"/>
                  </a:lnTo>
                  <a:lnTo>
                    <a:pt x="85" y="92"/>
                  </a:lnTo>
                  <a:lnTo>
                    <a:pt x="78" y="97"/>
                  </a:lnTo>
                  <a:lnTo>
                    <a:pt x="71" y="103"/>
                  </a:lnTo>
                  <a:lnTo>
                    <a:pt x="66" y="110"/>
                  </a:lnTo>
                  <a:lnTo>
                    <a:pt x="58" y="114"/>
                  </a:lnTo>
                  <a:lnTo>
                    <a:pt x="52" y="119"/>
                  </a:lnTo>
                  <a:lnTo>
                    <a:pt x="45" y="125"/>
                  </a:lnTo>
                  <a:lnTo>
                    <a:pt x="38" y="130"/>
                  </a:lnTo>
                  <a:lnTo>
                    <a:pt x="32" y="135"/>
                  </a:lnTo>
                  <a:lnTo>
                    <a:pt x="25" y="142"/>
                  </a:lnTo>
                  <a:lnTo>
                    <a:pt x="21" y="142"/>
                  </a:lnTo>
                  <a:lnTo>
                    <a:pt x="16" y="143"/>
                  </a:lnTo>
                  <a:lnTo>
                    <a:pt x="10" y="143"/>
                  </a:lnTo>
                  <a:lnTo>
                    <a:pt x="8" y="144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0" name="Freeform 52"/>
            <p:cNvSpPr>
              <a:spLocks/>
            </p:cNvSpPr>
            <p:nvPr/>
          </p:nvSpPr>
          <p:spPr bwMode="auto">
            <a:xfrm>
              <a:off x="1180" y="2523"/>
              <a:ext cx="82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7" y="0"/>
                </a:cxn>
                <a:cxn ang="0">
                  <a:pos x="82" y="14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82" h="29">
                  <a:moveTo>
                    <a:pt x="0" y="29"/>
                  </a:moveTo>
                  <a:lnTo>
                    <a:pt x="7" y="0"/>
                  </a:lnTo>
                  <a:lnTo>
                    <a:pt x="82" y="14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1" name="Freeform 53"/>
            <p:cNvSpPr>
              <a:spLocks/>
            </p:cNvSpPr>
            <p:nvPr/>
          </p:nvSpPr>
          <p:spPr bwMode="auto">
            <a:xfrm>
              <a:off x="1284" y="2308"/>
              <a:ext cx="111" cy="237"/>
            </a:xfrm>
            <a:custGeom>
              <a:avLst/>
              <a:gdLst/>
              <a:ahLst/>
              <a:cxnLst>
                <a:cxn ang="0">
                  <a:pos x="11" y="237"/>
                </a:cxn>
                <a:cxn ang="0">
                  <a:pos x="0" y="4"/>
                </a:cxn>
                <a:cxn ang="0">
                  <a:pos x="41" y="0"/>
                </a:cxn>
                <a:cxn ang="0">
                  <a:pos x="41" y="6"/>
                </a:cxn>
                <a:cxn ang="0">
                  <a:pos x="41" y="13"/>
                </a:cxn>
                <a:cxn ang="0">
                  <a:pos x="41" y="20"/>
                </a:cxn>
                <a:cxn ang="0">
                  <a:pos x="41" y="27"/>
                </a:cxn>
                <a:cxn ang="0">
                  <a:pos x="40" y="28"/>
                </a:cxn>
                <a:cxn ang="0">
                  <a:pos x="39" y="29"/>
                </a:cxn>
                <a:cxn ang="0">
                  <a:pos x="36" y="29"/>
                </a:cxn>
                <a:cxn ang="0">
                  <a:pos x="33" y="32"/>
                </a:cxn>
                <a:cxn ang="0">
                  <a:pos x="33" y="36"/>
                </a:cxn>
                <a:cxn ang="0">
                  <a:pos x="35" y="45"/>
                </a:cxn>
                <a:cxn ang="0">
                  <a:pos x="35" y="53"/>
                </a:cxn>
                <a:cxn ang="0">
                  <a:pos x="36" y="64"/>
                </a:cxn>
                <a:cxn ang="0">
                  <a:pos x="36" y="76"/>
                </a:cxn>
                <a:cxn ang="0">
                  <a:pos x="37" y="89"/>
                </a:cxn>
                <a:cxn ang="0">
                  <a:pos x="39" y="103"/>
                </a:cxn>
                <a:cxn ang="0">
                  <a:pos x="40" y="117"/>
                </a:cxn>
                <a:cxn ang="0">
                  <a:pos x="40" y="129"/>
                </a:cxn>
                <a:cxn ang="0">
                  <a:pos x="41" y="143"/>
                </a:cxn>
                <a:cxn ang="0">
                  <a:pos x="41" y="154"/>
                </a:cxn>
                <a:cxn ang="0">
                  <a:pos x="43" y="165"/>
                </a:cxn>
                <a:cxn ang="0">
                  <a:pos x="43" y="173"/>
                </a:cxn>
                <a:cxn ang="0">
                  <a:pos x="44" y="180"/>
                </a:cxn>
                <a:cxn ang="0">
                  <a:pos x="44" y="184"/>
                </a:cxn>
                <a:cxn ang="0">
                  <a:pos x="44" y="186"/>
                </a:cxn>
                <a:cxn ang="0">
                  <a:pos x="111" y="186"/>
                </a:cxn>
                <a:cxn ang="0">
                  <a:pos x="108" y="234"/>
                </a:cxn>
                <a:cxn ang="0">
                  <a:pos x="104" y="234"/>
                </a:cxn>
                <a:cxn ang="0">
                  <a:pos x="100" y="234"/>
                </a:cxn>
                <a:cxn ang="0">
                  <a:pos x="95" y="234"/>
                </a:cxn>
                <a:cxn ang="0">
                  <a:pos x="89" y="236"/>
                </a:cxn>
                <a:cxn ang="0">
                  <a:pos x="83" y="236"/>
                </a:cxn>
                <a:cxn ang="0">
                  <a:pos x="77" y="236"/>
                </a:cxn>
                <a:cxn ang="0">
                  <a:pos x="69" y="236"/>
                </a:cxn>
                <a:cxn ang="0">
                  <a:pos x="63" y="236"/>
                </a:cxn>
                <a:cxn ang="0">
                  <a:pos x="53" y="236"/>
                </a:cxn>
                <a:cxn ang="0">
                  <a:pos x="47" y="236"/>
                </a:cxn>
                <a:cxn ang="0">
                  <a:pos x="39" y="236"/>
                </a:cxn>
                <a:cxn ang="0">
                  <a:pos x="32" y="236"/>
                </a:cxn>
                <a:cxn ang="0">
                  <a:pos x="25" y="236"/>
                </a:cxn>
                <a:cxn ang="0">
                  <a:pos x="20" y="236"/>
                </a:cxn>
                <a:cxn ang="0">
                  <a:pos x="15" y="236"/>
                </a:cxn>
                <a:cxn ang="0">
                  <a:pos x="11" y="237"/>
                </a:cxn>
                <a:cxn ang="0">
                  <a:pos x="11" y="237"/>
                </a:cxn>
              </a:cxnLst>
              <a:rect l="0" t="0" r="r" b="b"/>
              <a:pathLst>
                <a:path w="111" h="237">
                  <a:moveTo>
                    <a:pt x="11" y="237"/>
                  </a:moveTo>
                  <a:lnTo>
                    <a:pt x="0" y="4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41" y="13"/>
                  </a:lnTo>
                  <a:lnTo>
                    <a:pt x="41" y="20"/>
                  </a:lnTo>
                  <a:lnTo>
                    <a:pt x="41" y="27"/>
                  </a:lnTo>
                  <a:lnTo>
                    <a:pt x="40" y="28"/>
                  </a:lnTo>
                  <a:lnTo>
                    <a:pt x="39" y="29"/>
                  </a:lnTo>
                  <a:lnTo>
                    <a:pt x="36" y="29"/>
                  </a:lnTo>
                  <a:lnTo>
                    <a:pt x="33" y="32"/>
                  </a:lnTo>
                  <a:lnTo>
                    <a:pt x="33" y="36"/>
                  </a:lnTo>
                  <a:lnTo>
                    <a:pt x="35" y="45"/>
                  </a:lnTo>
                  <a:lnTo>
                    <a:pt x="35" y="53"/>
                  </a:lnTo>
                  <a:lnTo>
                    <a:pt x="36" y="64"/>
                  </a:lnTo>
                  <a:lnTo>
                    <a:pt x="36" y="76"/>
                  </a:lnTo>
                  <a:lnTo>
                    <a:pt x="37" y="89"/>
                  </a:lnTo>
                  <a:lnTo>
                    <a:pt x="39" y="103"/>
                  </a:lnTo>
                  <a:lnTo>
                    <a:pt x="40" y="117"/>
                  </a:lnTo>
                  <a:lnTo>
                    <a:pt x="40" y="129"/>
                  </a:lnTo>
                  <a:lnTo>
                    <a:pt x="41" y="143"/>
                  </a:lnTo>
                  <a:lnTo>
                    <a:pt x="41" y="154"/>
                  </a:lnTo>
                  <a:lnTo>
                    <a:pt x="43" y="165"/>
                  </a:lnTo>
                  <a:lnTo>
                    <a:pt x="43" y="173"/>
                  </a:lnTo>
                  <a:lnTo>
                    <a:pt x="44" y="180"/>
                  </a:lnTo>
                  <a:lnTo>
                    <a:pt x="44" y="184"/>
                  </a:lnTo>
                  <a:lnTo>
                    <a:pt x="44" y="186"/>
                  </a:lnTo>
                  <a:lnTo>
                    <a:pt x="111" y="186"/>
                  </a:lnTo>
                  <a:lnTo>
                    <a:pt x="108" y="234"/>
                  </a:lnTo>
                  <a:lnTo>
                    <a:pt x="104" y="234"/>
                  </a:lnTo>
                  <a:lnTo>
                    <a:pt x="100" y="234"/>
                  </a:lnTo>
                  <a:lnTo>
                    <a:pt x="95" y="234"/>
                  </a:lnTo>
                  <a:lnTo>
                    <a:pt x="89" y="236"/>
                  </a:lnTo>
                  <a:lnTo>
                    <a:pt x="83" y="236"/>
                  </a:lnTo>
                  <a:lnTo>
                    <a:pt x="77" y="236"/>
                  </a:lnTo>
                  <a:lnTo>
                    <a:pt x="69" y="236"/>
                  </a:lnTo>
                  <a:lnTo>
                    <a:pt x="63" y="236"/>
                  </a:lnTo>
                  <a:lnTo>
                    <a:pt x="53" y="236"/>
                  </a:lnTo>
                  <a:lnTo>
                    <a:pt x="47" y="236"/>
                  </a:lnTo>
                  <a:lnTo>
                    <a:pt x="39" y="236"/>
                  </a:lnTo>
                  <a:lnTo>
                    <a:pt x="32" y="236"/>
                  </a:lnTo>
                  <a:lnTo>
                    <a:pt x="25" y="236"/>
                  </a:lnTo>
                  <a:lnTo>
                    <a:pt x="20" y="236"/>
                  </a:lnTo>
                  <a:lnTo>
                    <a:pt x="15" y="236"/>
                  </a:lnTo>
                  <a:lnTo>
                    <a:pt x="11" y="237"/>
                  </a:lnTo>
                  <a:lnTo>
                    <a:pt x="11" y="2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2" name="Freeform 54"/>
            <p:cNvSpPr>
              <a:spLocks/>
            </p:cNvSpPr>
            <p:nvPr/>
          </p:nvSpPr>
          <p:spPr bwMode="auto">
            <a:xfrm>
              <a:off x="1304" y="2308"/>
              <a:ext cx="112" cy="234"/>
            </a:xfrm>
            <a:custGeom>
              <a:avLst/>
              <a:gdLst/>
              <a:ahLst/>
              <a:cxnLst>
                <a:cxn ang="0">
                  <a:pos x="76" y="189"/>
                </a:cxn>
                <a:cxn ang="0">
                  <a:pos x="81" y="186"/>
                </a:cxn>
                <a:cxn ang="0">
                  <a:pos x="88" y="186"/>
                </a:cxn>
                <a:cxn ang="0">
                  <a:pos x="87" y="179"/>
                </a:cxn>
                <a:cxn ang="0">
                  <a:pos x="85" y="171"/>
                </a:cxn>
                <a:cxn ang="0">
                  <a:pos x="83" y="159"/>
                </a:cxn>
                <a:cxn ang="0">
                  <a:pos x="79" y="150"/>
                </a:cxn>
                <a:cxn ang="0">
                  <a:pos x="76" y="137"/>
                </a:cxn>
                <a:cxn ang="0">
                  <a:pos x="72" y="123"/>
                </a:cxn>
                <a:cxn ang="0">
                  <a:pos x="69" y="110"/>
                </a:cxn>
                <a:cxn ang="0">
                  <a:pos x="67" y="96"/>
                </a:cxn>
                <a:cxn ang="0">
                  <a:pos x="63" y="96"/>
                </a:cxn>
                <a:cxn ang="0">
                  <a:pos x="57" y="99"/>
                </a:cxn>
                <a:cxn ang="0">
                  <a:pos x="60" y="176"/>
                </a:cxn>
                <a:cxn ang="0">
                  <a:pos x="48" y="176"/>
                </a:cxn>
                <a:cxn ang="0">
                  <a:pos x="40" y="166"/>
                </a:cxn>
                <a:cxn ang="0">
                  <a:pos x="37" y="148"/>
                </a:cxn>
                <a:cxn ang="0">
                  <a:pos x="35" y="130"/>
                </a:cxn>
                <a:cxn ang="0">
                  <a:pos x="33" y="112"/>
                </a:cxn>
                <a:cxn ang="0">
                  <a:pos x="33" y="93"/>
                </a:cxn>
                <a:cxn ang="0">
                  <a:pos x="33" y="75"/>
                </a:cxn>
                <a:cxn ang="0">
                  <a:pos x="33" y="57"/>
                </a:cxn>
                <a:cxn ang="0">
                  <a:pos x="33" y="39"/>
                </a:cxn>
                <a:cxn ang="0">
                  <a:pos x="1" y="32"/>
                </a:cxn>
                <a:cxn ang="0">
                  <a:pos x="1" y="25"/>
                </a:cxn>
                <a:cxn ang="0">
                  <a:pos x="4" y="17"/>
                </a:cxn>
                <a:cxn ang="0">
                  <a:pos x="5" y="7"/>
                </a:cxn>
                <a:cxn ang="0">
                  <a:pos x="7" y="0"/>
                </a:cxn>
                <a:cxn ang="0">
                  <a:pos x="19" y="0"/>
                </a:cxn>
                <a:cxn ang="0">
                  <a:pos x="32" y="0"/>
                </a:cxn>
                <a:cxn ang="0">
                  <a:pos x="44" y="0"/>
                </a:cxn>
                <a:cxn ang="0">
                  <a:pos x="57" y="2"/>
                </a:cxn>
                <a:cxn ang="0">
                  <a:pos x="69" y="2"/>
                </a:cxn>
                <a:cxn ang="0">
                  <a:pos x="81" y="2"/>
                </a:cxn>
                <a:cxn ang="0">
                  <a:pos x="93" y="2"/>
                </a:cxn>
                <a:cxn ang="0">
                  <a:pos x="107" y="2"/>
                </a:cxn>
                <a:cxn ang="0">
                  <a:pos x="108" y="29"/>
                </a:cxn>
                <a:cxn ang="0">
                  <a:pos x="109" y="57"/>
                </a:cxn>
                <a:cxn ang="0">
                  <a:pos x="111" y="85"/>
                </a:cxn>
                <a:cxn ang="0">
                  <a:pos x="112" y="115"/>
                </a:cxn>
                <a:cxn ang="0">
                  <a:pos x="112" y="144"/>
                </a:cxn>
                <a:cxn ang="0">
                  <a:pos x="112" y="173"/>
                </a:cxn>
                <a:cxn ang="0">
                  <a:pos x="111" y="202"/>
                </a:cxn>
                <a:cxn ang="0">
                  <a:pos x="109" y="231"/>
                </a:cxn>
                <a:cxn ang="0">
                  <a:pos x="100" y="231"/>
                </a:cxn>
                <a:cxn ang="0">
                  <a:pos x="93" y="233"/>
                </a:cxn>
                <a:cxn ang="0">
                  <a:pos x="85" y="233"/>
                </a:cxn>
                <a:cxn ang="0">
                  <a:pos x="79" y="234"/>
                </a:cxn>
              </a:cxnLst>
              <a:rect l="0" t="0" r="r" b="b"/>
              <a:pathLst>
                <a:path w="112" h="234">
                  <a:moveTo>
                    <a:pt x="79" y="234"/>
                  </a:moveTo>
                  <a:lnTo>
                    <a:pt x="76" y="189"/>
                  </a:lnTo>
                  <a:lnTo>
                    <a:pt x="79" y="186"/>
                  </a:lnTo>
                  <a:lnTo>
                    <a:pt x="81" y="186"/>
                  </a:lnTo>
                  <a:lnTo>
                    <a:pt x="85" y="187"/>
                  </a:lnTo>
                  <a:lnTo>
                    <a:pt x="88" y="186"/>
                  </a:lnTo>
                  <a:lnTo>
                    <a:pt x="88" y="182"/>
                  </a:lnTo>
                  <a:lnTo>
                    <a:pt x="87" y="179"/>
                  </a:lnTo>
                  <a:lnTo>
                    <a:pt x="87" y="175"/>
                  </a:lnTo>
                  <a:lnTo>
                    <a:pt x="85" y="171"/>
                  </a:lnTo>
                  <a:lnTo>
                    <a:pt x="84" y="165"/>
                  </a:lnTo>
                  <a:lnTo>
                    <a:pt x="83" y="159"/>
                  </a:lnTo>
                  <a:lnTo>
                    <a:pt x="80" y="155"/>
                  </a:lnTo>
                  <a:lnTo>
                    <a:pt x="79" y="150"/>
                  </a:lnTo>
                  <a:lnTo>
                    <a:pt x="77" y="143"/>
                  </a:lnTo>
                  <a:lnTo>
                    <a:pt x="76" y="137"/>
                  </a:lnTo>
                  <a:lnTo>
                    <a:pt x="73" y="130"/>
                  </a:lnTo>
                  <a:lnTo>
                    <a:pt x="72" y="123"/>
                  </a:lnTo>
                  <a:lnTo>
                    <a:pt x="71" y="117"/>
                  </a:lnTo>
                  <a:lnTo>
                    <a:pt x="69" y="110"/>
                  </a:lnTo>
                  <a:lnTo>
                    <a:pt x="68" y="103"/>
                  </a:lnTo>
                  <a:lnTo>
                    <a:pt x="67" y="96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59" y="96"/>
                  </a:lnTo>
                  <a:lnTo>
                    <a:pt x="57" y="99"/>
                  </a:lnTo>
                  <a:lnTo>
                    <a:pt x="65" y="173"/>
                  </a:lnTo>
                  <a:lnTo>
                    <a:pt x="60" y="176"/>
                  </a:lnTo>
                  <a:lnTo>
                    <a:pt x="55" y="176"/>
                  </a:lnTo>
                  <a:lnTo>
                    <a:pt x="48" y="176"/>
                  </a:lnTo>
                  <a:lnTo>
                    <a:pt x="43" y="176"/>
                  </a:lnTo>
                  <a:lnTo>
                    <a:pt x="40" y="166"/>
                  </a:lnTo>
                  <a:lnTo>
                    <a:pt x="39" y="157"/>
                  </a:lnTo>
                  <a:lnTo>
                    <a:pt x="37" y="148"/>
                  </a:lnTo>
                  <a:lnTo>
                    <a:pt x="36" y="140"/>
                  </a:lnTo>
                  <a:lnTo>
                    <a:pt x="35" y="130"/>
                  </a:lnTo>
                  <a:lnTo>
                    <a:pt x="33" y="121"/>
                  </a:lnTo>
                  <a:lnTo>
                    <a:pt x="33" y="112"/>
                  </a:lnTo>
                  <a:lnTo>
                    <a:pt x="33" y="103"/>
                  </a:lnTo>
                  <a:lnTo>
                    <a:pt x="33" y="93"/>
                  </a:lnTo>
                  <a:lnTo>
                    <a:pt x="33" y="83"/>
                  </a:lnTo>
                  <a:lnTo>
                    <a:pt x="33" y="75"/>
                  </a:lnTo>
                  <a:lnTo>
                    <a:pt x="33" y="67"/>
                  </a:lnTo>
                  <a:lnTo>
                    <a:pt x="33" y="57"/>
                  </a:lnTo>
                  <a:lnTo>
                    <a:pt x="33" y="49"/>
                  </a:lnTo>
                  <a:lnTo>
                    <a:pt x="33" y="39"/>
                  </a:lnTo>
                  <a:lnTo>
                    <a:pt x="35" y="32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1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5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9" y="2"/>
                  </a:lnTo>
                  <a:lnTo>
                    <a:pt x="76" y="2"/>
                  </a:lnTo>
                  <a:lnTo>
                    <a:pt x="81" y="2"/>
                  </a:lnTo>
                  <a:lnTo>
                    <a:pt x="88" y="2"/>
                  </a:lnTo>
                  <a:lnTo>
                    <a:pt x="93" y="2"/>
                  </a:lnTo>
                  <a:lnTo>
                    <a:pt x="100" y="2"/>
                  </a:lnTo>
                  <a:lnTo>
                    <a:pt x="107" y="2"/>
                  </a:lnTo>
                  <a:lnTo>
                    <a:pt x="107" y="16"/>
                  </a:lnTo>
                  <a:lnTo>
                    <a:pt x="108" y="29"/>
                  </a:lnTo>
                  <a:lnTo>
                    <a:pt x="108" y="43"/>
                  </a:lnTo>
                  <a:lnTo>
                    <a:pt x="109" y="57"/>
                  </a:lnTo>
                  <a:lnTo>
                    <a:pt x="111" y="71"/>
                  </a:lnTo>
                  <a:lnTo>
                    <a:pt x="111" y="85"/>
                  </a:lnTo>
                  <a:lnTo>
                    <a:pt x="112" y="100"/>
                  </a:lnTo>
                  <a:lnTo>
                    <a:pt x="112" y="115"/>
                  </a:lnTo>
                  <a:lnTo>
                    <a:pt x="112" y="129"/>
                  </a:lnTo>
                  <a:lnTo>
                    <a:pt x="112" y="144"/>
                  </a:lnTo>
                  <a:lnTo>
                    <a:pt x="112" y="158"/>
                  </a:lnTo>
                  <a:lnTo>
                    <a:pt x="112" y="173"/>
                  </a:lnTo>
                  <a:lnTo>
                    <a:pt x="112" y="187"/>
                  </a:lnTo>
                  <a:lnTo>
                    <a:pt x="111" y="202"/>
                  </a:lnTo>
                  <a:lnTo>
                    <a:pt x="109" y="216"/>
                  </a:lnTo>
                  <a:lnTo>
                    <a:pt x="109" y="231"/>
                  </a:lnTo>
                  <a:lnTo>
                    <a:pt x="104" y="231"/>
                  </a:lnTo>
                  <a:lnTo>
                    <a:pt x="100" y="231"/>
                  </a:lnTo>
                  <a:lnTo>
                    <a:pt x="97" y="231"/>
                  </a:lnTo>
                  <a:lnTo>
                    <a:pt x="93" y="233"/>
                  </a:lnTo>
                  <a:lnTo>
                    <a:pt x="89" y="233"/>
                  </a:lnTo>
                  <a:lnTo>
                    <a:pt x="85" y="233"/>
                  </a:lnTo>
                  <a:lnTo>
                    <a:pt x="81" y="233"/>
                  </a:lnTo>
                  <a:lnTo>
                    <a:pt x="79" y="234"/>
                  </a:lnTo>
                  <a:lnTo>
                    <a:pt x="79" y="2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3" name="Freeform 55"/>
            <p:cNvSpPr>
              <a:spLocks/>
            </p:cNvSpPr>
            <p:nvPr/>
          </p:nvSpPr>
          <p:spPr bwMode="auto">
            <a:xfrm>
              <a:off x="1119" y="881"/>
              <a:ext cx="930" cy="1613"/>
            </a:xfrm>
            <a:custGeom>
              <a:avLst/>
              <a:gdLst/>
              <a:ahLst/>
              <a:cxnLst>
                <a:cxn ang="0">
                  <a:pos x="683" y="1559"/>
                </a:cxn>
                <a:cxn ang="0">
                  <a:pos x="630" y="1473"/>
                </a:cxn>
                <a:cxn ang="0">
                  <a:pos x="679" y="1506"/>
                </a:cxn>
                <a:cxn ang="0">
                  <a:pos x="729" y="1557"/>
                </a:cxn>
                <a:cxn ang="0">
                  <a:pos x="675" y="1448"/>
                </a:cxn>
                <a:cxn ang="0">
                  <a:pos x="550" y="1287"/>
                </a:cxn>
                <a:cxn ang="0">
                  <a:pos x="465" y="1274"/>
                </a:cxn>
                <a:cxn ang="0">
                  <a:pos x="330" y="1114"/>
                </a:cxn>
                <a:cxn ang="0">
                  <a:pos x="375" y="1134"/>
                </a:cxn>
                <a:cxn ang="0">
                  <a:pos x="434" y="1174"/>
                </a:cxn>
                <a:cxn ang="0">
                  <a:pos x="318" y="1038"/>
                </a:cxn>
                <a:cxn ang="0">
                  <a:pos x="194" y="910"/>
                </a:cxn>
                <a:cxn ang="0">
                  <a:pos x="144" y="955"/>
                </a:cxn>
                <a:cxn ang="0">
                  <a:pos x="104" y="946"/>
                </a:cxn>
                <a:cxn ang="0">
                  <a:pos x="60" y="896"/>
                </a:cxn>
                <a:cxn ang="0">
                  <a:pos x="3" y="802"/>
                </a:cxn>
                <a:cxn ang="0">
                  <a:pos x="47" y="806"/>
                </a:cxn>
                <a:cxn ang="0">
                  <a:pos x="115" y="785"/>
                </a:cxn>
                <a:cxn ang="0">
                  <a:pos x="202" y="698"/>
                </a:cxn>
                <a:cxn ang="0">
                  <a:pos x="213" y="580"/>
                </a:cxn>
                <a:cxn ang="0">
                  <a:pos x="258" y="605"/>
                </a:cxn>
                <a:cxn ang="0">
                  <a:pos x="264" y="586"/>
                </a:cxn>
                <a:cxn ang="0">
                  <a:pos x="246" y="537"/>
                </a:cxn>
                <a:cxn ang="0">
                  <a:pos x="293" y="562"/>
                </a:cxn>
                <a:cxn ang="0">
                  <a:pos x="342" y="601"/>
                </a:cxn>
                <a:cxn ang="0">
                  <a:pos x="327" y="539"/>
                </a:cxn>
                <a:cxn ang="0">
                  <a:pos x="314" y="482"/>
                </a:cxn>
                <a:cxn ang="0">
                  <a:pos x="366" y="526"/>
                </a:cxn>
                <a:cxn ang="0">
                  <a:pos x="391" y="517"/>
                </a:cxn>
                <a:cxn ang="0">
                  <a:pos x="365" y="458"/>
                </a:cxn>
                <a:cxn ang="0">
                  <a:pos x="458" y="496"/>
                </a:cxn>
                <a:cxn ang="0">
                  <a:pos x="425" y="449"/>
                </a:cxn>
                <a:cxn ang="0">
                  <a:pos x="434" y="440"/>
                </a:cxn>
                <a:cxn ang="0">
                  <a:pos x="479" y="464"/>
                </a:cxn>
                <a:cxn ang="0">
                  <a:pos x="490" y="396"/>
                </a:cxn>
                <a:cxn ang="0">
                  <a:pos x="479" y="353"/>
                </a:cxn>
                <a:cxn ang="0">
                  <a:pos x="546" y="384"/>
                </a:cxn>
                <a:cxn ang="0">
                  <a:pos x="580" y="384"/>
                </a:cxn>
                <a:cxn ang="0">
                  <a:pos x="552" y="321"/>
                </a:cxn>
                <a:cxn ang="0">
                  <a:pos x="563" y="312"/>
                </a:cxn>
                <a:cxn ang="0">
                  <a:pos x="624" y="344"/>
                </a:cxn>
                <a:cxn ang="0">
                  <a:pos x="619" y="285"/>
                </a:cxn>
                <a:cxn ang="0">
                  <a:pos x="695" y="285"/>
                </a:cxn>
                <a:cxn ang="0">
                  <a:pos x="764" y="197"/>
                </a:cxn>
                <a:cxn ang="0">
                  <a:pos x="744" y="122"/>
                </a:cxn>
                <a:cxn ang="0">
                  <a:pos x="781" y="139"/>
                </a:cxn>
                <a:cxn ang="0">
                  <a:pos x="824" y="171"/>
                </a:cxn>
                <a:cxn ang="0">
                  <a:pos x="808" y="119"/>
                </a:cxn>
                <a:cxn ang="0">
                  <a:pos x="877" y="121"/>
                </a:cxn>
                <a:cxn ang="0">
                  <a:pos x="393" y="818"/>
                </a:cxn>
                <a:cxn ang="0">
                  <a:pos x="527" y="1072"/>
                </a:cxn>
                <a:cxn ang="0">
                  <a:pos x="515" y="1167"/>
                </a:cxn>
                <a:cxn ang="0">
                  <a:pos x="506" y="1112"/>
                </a:cxn>
                <a:cxn ang="0">
                  <a:pos x="455" y="1102"/>
                </a:cxn>
                <a:cxn ang="0">
                  <a:pos x="478" y="1164"/>
                </a:cxn>
                <a:cxn ang="0">
                  <a:pos x="543" y="1231"/>
                </a:cxn>
                <a:cxn ang="0">
                  <a:pos x="667" y="1400"/>
                </a:cxn>
                <a:cxn ang="0">
                  <a:pos x="779" y="1557"/>
                </a:cxn>
                <a:cxn ang="0">
                  <a:pos x="741" y="1599"/>
                </a:cxn>
              </a:cxnLst>
              <a:rect l="0" t="0" r="r" b="b"/>
              <a:pathLst>
                <a:path w="930" h="1613">
                  <a:moveTo>
                    <a:pt x="725" y="1613"/>
                  </a:moveTo>
                  <a:lnTo>
                    <a:pt x="705" y="1593"/>
                  </a:lnTo>
                  <a:lnTo>
                    <a:pt x="704" y="1591"/>
                  </a:lnTo>
                  <a:lnTo>
                    <a:pt x="704" y="1589"/>
                  </a:lnTo>
                  <a:lnTo>
                    <a:pt x="704" y="1586"/>
                  </a:lnTo>
                  <a:lnTo>
                    <a:pt x="705" y="1584"/>
                  </a:lnTo>
                  <a:lnTo>
                    <a:pt x="699" y="1578"/>
                  </a:lnTo>
                  <a:lnTo>
                    <a:pt x="695" y="1573"/>
                  </a:lnTo>
                  <a:lnTo>
                    <a:pt x="688" y="1567"/>
                  </a:lnTo>
                  <a:lnTo>
                    <a:pt x="683" y="1559"/>
                  </a:lnTo>
                  <a:lnTo>
                    <a:pt x="675" y="1550"/>
                  </a:lnTo>
                  <a:lnTo>
                    <a:pt x="668" y="1544"/>
                  </a:lnTo>
                  <a:lnTo>
                    <a:pt x="661" y="1535"/>
                  </a:lnTo>
                  <a:lnTo>
                    <a:pt x="656" y="1526"/>
                  </a:lnTo>
                  <a:lnTo>
                    <a:pt x="649" y="1516"/>
                  </a:lnTo>
                  <a:lnTo>
                    <a:pt x="643" y="1508"/>
                  </a:lnTo>
                  <a:lnTo>
                    <a:pt x="639" y="1498"/>
                  </a:lnTo>
                  <a:lnTo>
                    <a:pt x="635" y="1490"/>
                  </a:lnTo>
                  <a:lnTo>
                    <a:pt x="631" y="1480"/>
                  </a:lnTo>
                  <a:lnTo>
                    <a:pt x="630" y="1473"/>
                  </a:lnTo>
                  <a:lnTo>
                    <a:pt x="628" y="1465"/>
                  </a:lnTo>
                  <a:lnTo>
                    <a:pt x="628" y="1459"/>
                  </a:lnTo>
                  <a:lnTo>
                    <a:pt x="635" y="1465"/>
                  </a:lnTo>
                  <a:lnTo>
                    <a:pt x="641" y="1469"/>
                  </a:lnTo>
                  <a:lnTo>
                    <a:pt x="648" y="1476"/>
                  </a:lnTo>
                  <a:lnTo>
                    <a:pt x="655" y="1481"/>
                  </a:lnTo>
                  <a:lnTo>
                    <a:pt x="661" y="1488"/>
                  </a:lnTo>
                  <a:lnTo>
                    <a:pt x="667" y="1494"/>
                  </a:lnTo>
                  <a:lnTo>
                    <a:pt x="673" y="1499"/>
                  </a:lnTo>
                  <a:lnTo>
                    <a:pt x="679" y="1506"/>
                  </a:lnTo>
                  <a:lnTo>
                    <a:pt x="684" y="1512"/>
                  </a:lnTo>
                  <a:lnTo>
                    <a:pt x="689" y="1519"/>
                  </a:lnTo>
                  <a:lnTo>
                    <a:pt x="695" y="1526"/>
                  </a:lnTo>
                  <a:lnTo>
                    <a:pt x="700" y="1532"/>
                  </a:lnTo>
                  <a:lnTo>
                    <a:pt x="705" y="1538"/>
                  </a:lnTo>
                  <a:lnTo>
                    <a:pt x="711" y="1546"/>
                  </a:lnTo>
                  <a:lnTo>
                    <a:pt x="717" y="1552"/>
                  </a:lnTo>
                  <a:lnTo>
                    <a:pt x="723" y="1560"/>
                  </a:lnTo>
                  <a:lnTo>
                    <a:pt x="725" y="1559"/>
                  </a:lnTo>
                  <a:lnTo>
                    <a:pt x="729" y="1557"/>
                  </a:lnTo>
                  <a:lnTo>
                    <a:pt x="732" y="1556"/>
                  </a:lnTo>
                  <a:lnTo>
                    <a:pt x="735" y="1553"/>
                  </a:lnTo>
                  <a:lnTo>
                    <a:pt x="739" y="1548"/>
                  </a:lnTo>
                  <a:lnTo>
                    <a:pt x="743" y="1544"/>
                  </a:lnTo>
                  <a:lnTo>
                    <a:pt x="732" y="1527"/>
                  </a:lnTo>
                  <a:lnTo>
                    <a:pt x="721" y="1512"/>
                  </a:lnTo>
                  <a:lnTo>
                    <a:pt x="709" y="1496"/>
                  </a:lnTo>
                  <a:lnTo>
                    <a:pt x="699" y="1480"/>
                  </a:lnTo>
                  <a:lnTo>
                    <a:pt x="687" y="1465"/>
                  </a:lnTo>
                  <a:lnTo>
                    <a:pt x="675" y="1448"/>
                  </a:lnTo>
                  <a:lnTo>
                    <a:pt x="661" y="1431"/>
                  </a:lnTo>
                  <a:lnTo>
                    <a:pt x="649" y="1416"/>
                  </a:lnTo>
                  <a:lnTo>
                    <a:pt x="636" y="1400"/>
                  </a:lnTo>
                  <a:lnTo>
                    <a:pt x="624" y="1383"/>
                  </a:lnTo>
                  <a:lnTo>
                    <a:pt x="611" y="1366"/>
                  </a:lnTo>
                  <a:lnTo>
                    <a:pt x="598" y="1351"/>
                  </a:lnTo>
                  <a:lnTo>
                    <a:pt x="586" y="1335"/>
                  </a:lnTo>
                  <a:lnTo>
                    <a:pt x="574" y="1319"/>
                  </a:lnTo>
                  <a:lnTo>
                    <a:pt x="560" y="1303"/>
                  </a:lnTo>
                  <a:lnTo>
                    <a:pt x="550" y="1287"/>
                  </a:lnTo>
                  <a:lnTo>
                    <a:pt x="544" y="1292"/>
                  </a:lnTo>
                  <a:lnTo>
                    <a:pt x="542" y="1296"/>
                  </a:lnTo>
                  <a:lnTo>
                    <a:pt x="538" y="1299"/>
                  </a:lnTo>
                  <a:lnTo>
                    <a:pt x="536" y="1304"/>
                  </a:lnTo>
                  <a:lnTo>
                    <a:pt x="556" y="1344"/>
                  </a:lnTo>
                  <a:lnTo>
                    <a:pt x="519" y="1330"/>
                  </a:lnTo>
                  <a:lnTo>
                    <a:pt x="504" y="1317"/>
                  </a:lnTo>
                  <a:lnTo>
                    <a:pt x="491" y="1303"/>
                  </a:lnTo>
                  <a:lnTo>
                    <a:pt x="478" y="1287"/>
                  </a:lnTo>
                  <a:lnTo>
                    <a:pt x="465" y="1274"/>
                  </a:lnTo>
                  <a:lnTo>
                    <a:pt x="449" y="1258"/>
                  </a:lnTo>
                  <a:lnTo>
                    <a:pt x="434" y="1243"/>
                  </a:lnTo>
                  <a:lnTo>
                    <a:pt x="419" y="1228"/>
                  </a:lnTo>
                  <a:lnTo>
                    <a:pt x="406" y="1213"/>
                  </a:lnTo>
                  <a:lnTo>
                    <a:pt x="391" y="1196"/>
                  </a:lnTo>
                  <a:lnTo>
                    <a:pt x="378" y="1180"/>
                  </a:lnTo>
                  <a:lnTo>
                    <a:pt x="365" y="1164"/>
                  </a:lnTo>
                  <a:lnTo>
                    <a:pt x="353" y="1148"/>
                  </a:lnTo>
                  <a:lnTo>
                    <a:pt x="342" y="1131"/>
                  </a:lnTo>
                  <a:lnTo>
                    <a:pt x="330" y="1114"/>
                  </a:lnTo>
                  <a:lnTo>
                    <a:pt x="321" y="1096"/>
                  </a:lnTo>
                  <a:lnTo>
                    <a:pt x="314" y="1081"/>
                  </a:lnTo>
                  <a:lnTo>
                    <a:pt x="317" y="1083"/>
                  </a:lnTo>
                  <a:lnTo>
                    <a:pt x="322" y="1087"/>
                  </a:lnTo>
                  <a:lnTo>
                    <a:pt x="329" y="1092"/>
                  </a:lnTo>
                  <a:lnTo>
                    <a:pt x="337" y="1099"/>
                  </a:lnTo>
                  <a:lnTo>
                    <a:pt x="345" y="1106"/>
                  </a:lnTo>
                  <a:lnTo>
                    <a:pt x="354" y="1116"/>
                  </a:lnTo>
                  <a:lnTo>
                    <a:pt x="363" y="1124"/>
                  </a:lnTo>
                  <a:lnTo>
                    <a:pt x="375" y="1134"/>
                  </a:lnTo>
                  <a:lnTo>
                    <a:pt x="385" y="1142"/>
                  </a:lnTo>
                  <a:lnTo>
                    <a:pt x="394" y="1150"/>
                  </a:lnTo>
                  <a:lnTo>
                    <a:pt x="402" y="1157"/>
                  </a:lnTo>
                  <a:lnTo>
                    <a:pt x="411" y="1166"/>
                  </a:lnTo>
                  <a:lnTo>
                    <a:pt x="418" y="1171"/>
                  </a:lnTo>
                  <a:lnTo>
                    <a:pt x="423" y="1175"/>
                  </a:lnTo>
                  <a:lnTo>
                    <a:pt x="427" y="1178"/>
                  </a:lnTo>
                  <a:lnTo>
                    <a:pt x="429" y="1180"/>
                  </a:lnTo>
                  <a:lnTo>
                    <a:pt x="430" y="1177"/>
                  </a:lnTo>
                  <a:lnTo>
                    <a:pt x="434" y="1174"/>
                  </a:lnTo>
                  <a:lnTo>
                    <a:pt x="437" y="1171"/>
                  </a:lnTo>
                  <a:lnTo>
                    <a:pt x="437" y="1168"/>
                  </a:lnTo>
                  <a:lnTo>
                    <a:pt x="422" y="1153"/>
                  </a:lnTo>
                  <a:lnTo>
                    <a:pt x="407" y="1137"/>
                  </a:lnTo>
                  <a:lnTo>
                    <a:pt x="391" y="1120"/>
                  </a:lnTo>
                  <a:lnTo>
                    <a:pt x="377" y="1105"/>
                  </a:lnTo>
                  <a:lnTo>
                    <a:pt x="362" y="1088"/>
                  </a:lnTo>
                  <a:lnTo>
                    <a:pt x="347" y="1072"/>
                  </a:lnTo>
                  <a:lnTo>
                    <a:pt x="333" y="1055"/>
                  </a:lnTo>
                  <a:lnTo>
                    <a:pt x="318" y="1038"/>
                  </a:lnTo>
                  <a:lnTo>
                    <a:pt x="304" y="1020"/>
                  </a:lnTo>
                  <a:lnTo>
                    <a:pt x="289" y="1004"/>
                  </a:lnTo>
                  <a:lnTo>
                    <a:pt x="276" y="987"/>
                  </a:lnTo>
                  <a:lnTo>
                    <a:pt x="261" y="971"/>
                  </a:lnTo>
                  <a:lnTo>
                    <a:pt x="246" y="954"/>
                  </a:lnTo>
                  <a:lnTo>
                    <a:pt x="233" y="937"/>
                  </a:lnTo>
                  <a:lnTo>
                    <a:pt x="220" y="921"/>
                  </a:lnTo>
                  <a:lnTo>
                    <a:pt x="206" y="905"/>
                  </a:lnTo>
                  <a:lnTo>
                    <a:pt x="200" y="907"/>
                  </a:lnTo>
                  <a:lnTo>
                    <a:pt x="194" y="910"/>
                  </a:lnTo>
                  <a:lnTo>
                    <a:pt x="189" y="914"/>
                  </a:lnTo>
                  <a:lnTo>
                    <a:pt x="185" y="918"/>
                  </a:lnTo>
                  <a:lnTo>
                    <a:pt x="178" y="922"/>
                  </a:lnTo>
                  <a:lnTo>
                    <a:pt x="174" y="926"/>
                  </a:lnTo>
                  <a:lnTo>
                    <a:pt x="169" y="930"/>
                  </a:lnTo>
                  <a:lnTo>
                    <a:pt x="164" y="936"/>
                  </a:lnTo>
                  <a:lnTo>
                    <a:pt x="159" y="941"/>
                  </a:lnTo>
                  <a:lnTo>
                    <a:pt x="153" y="946"/>
                  </a:lnTo>
                  <a:lnTo>
                    <a:pt x="149" y="951"/>
                  </a:lnTo>
                  <a:lnTo>
                    <a:pt x="144" y="955"/>
                  </a:lnTo>
                  <a:lnTo>
                    <a:pt x="139" y="961"/>
                  </a:lnTo>
                  <a:lnTo>
                    <a:pt x="133" y="965"/>
                  </a:lnTo>
                  <a:lnTo>
                    <a:pt x="128" y="969"/>
                  </a:lnTo>
                  <a:lnTo>
                    <a:pt x="123" y="975"/>
                  </a:lnTo>
                  <a:lnTo>
                    <a:pt x="120" y="971"/>
                  </a:lnTo>
                  <a:lnTo>
                    <a:pt x="119" y="966"/>
                  </a:lnTo>
                  <a:lnTo>
                    <a:pt x="115" y="962"/>
                  </a:lnTo>
                  <a:lnTo>
                    <a:pt x="109" y="958"/>
                  </a:lnTo>
                  <a:lnTo>
                    <a:pt x="107" y="951"/>
                  </a:lnTo>
                  <a:lnTo>
                    <a:pt x="104" y="946"/>
                  </a:lnTo>
                  <a:lnTo>
                    <a:pt x="100" y="940"/>
                  </a:lnTo>
                  <a:lnTo>
                    <a:pt x="97" y="935"/>
                  </a:lnTo>
                  <a:lnTo>
                    <a:pt x="92" y="929"/>
                  </a:lnTo>
                  <a:lnTo>
                    <a:pt x="88" y="923"/>
                  </a:lnTo>
                  <a:lnTo>
                    <a:pt x="84" y="919"/>
                  </a:lnTo>
                  <a:lnTo>
                    <a:pt x="80" y="914"/>
                  </a:lnTo>
                  <a:lnTo>
                    <a:pt x="75" y="908"/>
                  </a:lnTo>
                  <a:lnTo>
                    <a:pt x="69" y="904"/>
                  </a:lnTo>
                  <a:lnTo>
                    <a:pt x="64" y="900"/>
                  </a:lnTo>
                  <a:lnTo>
                    <a:pt x="60" y="896"/>
                  </a:lnTo>
                  <a:lnTo>
                    <a:pt x="55" y="892"/>
                  </a:lnTo>
                  <a:lnTo>
                    <a:pt x="51" y="888"/>
                  </a:lnTo>
                  <a:lnTo>
                    <a:pt x="45" y="883"/>
                  </a:lnTo>
                  <a:lnTo>
                    <a:pt x="41" y="879"/>
                  </a:lnTo>
                  <a:lnTo>
                    <a:pt x="43" y="874"/>
                  </a:lnTo>
                  <a:lnTo>
                    <a:pt x="48" y="871"/>
                  </a:lnTo>
                  <a:lnTo>
                    <a:pt x="51" y="867"/>
                  </a:lnTo>
                  <a:lnTo>
                    <a:pt x="51" y="863"/>
                  </a:lnTo>
                  <a:lnTo>
                    <a:pt x="0" y="804"/>
                  </a:lnTo>
                  <a:lnTo>
                    <a:pt x="3" y="802"/>
                  </a:lnTo>
                  <a:lnTo>
                    <a:pt x="7" y="799"/>
                  </a:lnTo>
                  <a:lnTo>
                    <a:pt x="11" y="798"/>
                  </a:lnTo>
                  <a:lnTo>
                    <a:pt x="15" y="798"/>
                  </a:lnTo>
                  <a:lnTo>
                    <a:pt x="19" y="798"/>
                  </a:lnTo>
                  <a:lnTo>
                    <a:pt x="24" y="796"/>
                  </a:lnTo>
                  <a:lnTo>
                    <a:pt x="28" y="796"/>
                  </a:lnTo>
                  <a:lnTo>
                    <a:pt x="32" y="796"/>
                  </a:lnTo>
                  <a:lnTo>
                    <a:pt x="36" y="798"/>
                  </a:lnTo>
                  <a:lnTo>
                    <a:pt x="41" y="800"/>
                  </a:lnTo>
                  <a:lnTo>
                    <a:pt x="47" y="806"/>
                  </a:lnTo>
                  <a:lnTo>
                    <a:pt x="52" y="813"/>
                  </a:lnTo>
                  <a:lnTo>
                    <a:pt x="59" y="818"/>
                  </a:lnTo>
                  <a:lnTo>
                    <a:pt x="64" y="825"/>
                  </a:lnTo>
                  <a:lnTo>
                    <a:pt x="71" y="831"/>
                  </a:lnTo>
                  <a:lnTo>
                    <a:pt x="76" y="836"/>
                  </a:lnTo>
                  <a:lnTo>
                    <a:pt x="83" y="824"/>
                  </a:lnTo>
                  <a:lnTo>
                    <a:pt x="91" y="814"/>
                  </a:lnTo>
                  <a:lnTo>
                    <a:pt x="97" y="804"/>
                  </a:lnTo>
                  <a:lnTo>
                    <a:pt x="107" y="795"/>
                  </a:lnTo>
                  <a:lnTo>
                    <a:pt x="115" y="785"/>
                  </a:lnTo>
                  <a:lnTo>
                    <a:pt x="123" y="777"/>
                  </a:lnTo>
                  <a:lnTo>
                    <a:pt x="132" y="767"/>
                  </a:lnTo>
                  <a:lnTo>
                    <a:pt x="141" y="760"/>
                  </a:lnTo>
                  <a:lnTo>
                    <a:pt x="151" y="750"/>
                  </a:lnTo>
                  <a:lnTo>
                    <a:pt x="159" y="742"/>
                  </a:lnTo>
                  <a:lnTo>
                    <a:pt x="168" y="734"/>
                  </a:lnTo>
                  <a:lnTo>
                    <a:pt x="177" y="726"/>
                  </a:lnTo>
                  <a:lnTo>
                    <a:pt x="185" y="716"/>
                  </a:lnTo>
                  <a:lnTo>
                    <a:pt x="194" y="708"/>
                  </a:lnTo>
                  <a:lnTo>
                    <a:pt x="202" y="698"/>
                  </a:lnTo>
                  <a:lnTo>
                    <a:pt x="212" y="690"/>
                  </a:lnTo>
                  <a:lnTo>
                    <a:pt x="132" y="620"/>
                  </a:lnTo>
                  <a:lnTo>
                    <a:pt x="165" y="575"/>
                  </a:lnTo>
                  <a:lnTo>
                    <a:pt x="237" y="647"/>
                  </a:lnTo>
                  <a:lnTo>
                    <a:pt x="240" y="641"/>
                  </a:lnTo>
                  <a:lnTo>
                    <a:pt x="197" y="572"/>
                  </a:lnTo>
                  <a:lnTo>
                    <a:pt x="200" y="575"/>
                  </a:lnTo>
                  <a:lnTo>
                    <a:pt x="205" y="576"/>
                  </a:lnTo>
                  <a:lnTo>
                    <a:pt x="209" y="577"/>
                  </a:lnTo>
                  <a:lnTo>
                    <a:pt x="213" y="580"/>
                  </a:lnTo>
                  <a:lnTo>
                    <a:pt x="218" y="583"/>
                  </a:lnTo>
                  <a:lnTo>
                    <a:pt x="222" y="586"/>
                  </a:lnTo>
                  <a:lnTo>
                    <a:pt x="228" y="589"/>
                  </a:lnTo>
                  <a:lnTo>
                    <a:pt x="232" y="590"/>
                  </a:lnTo>
                  <a:lnTo>
                    <a:pt x="236" y="593"/>
                  </a:lnTo>
                  <a:lnTo>
                    <a:pt x="241" y="595"/>
                  </a:lnTo>
                  <a:lnTo>
                    <a:pt x="245" y="598"/>
                  </a:lnTo>
                  <a:lnTo>
                    <a:pt x="250" y="601"/>
                  </a:lnTo>
                  <a:lnTo>
                    <a:pt x="254" y="602"/>
                  </a:lnTo>
                  <a:lnTo>
                    <a:pt x="258" y="605"/>
                  </a:lnTo>
                  <a:lnTo>
                    <a:pt x="264" y="607"/>
                  </a:lnTo>
                  <a:lnTo>
                    <a:pt x="268" y="609"/>
                  </a:lnTo>
                  <a:lnTo>
                    <a:pt x="269" y="608"/>
                  </a:lnTo>
                  <a:lnTo>
                    <a:pt x="272" y="607"/>
                  </a:lnTo>
                  <a:lnTo>
                    <a:pt x="273" y="604"/>
                  </a:lnTo>
                  <a:lnTo>
                    <a:pt x="273" y="601"/>
                  </a:lnTo>
                  <a:lnTo>
                    <a:pt x="270" y="598"/>
                  </a:lnTo>
                  <a:lnTo>
                    <a:pt x="268" y="594"/>
                  </a:lnTo>
                  <a:lnTo>
                    <a:pt x="265" y="590"/>
                  </a:lnTo>
                  <a:lnTo>
                    <a:pt x="264" y="586"/>
                  </a:lnTo>
                  <a:lnTo>
                    <a:pt x="261" y="582"/>
                  </a:lnTo>
                  <a:lnTo>
                    <a:pt x="258" y="576"/>
                  </a:lnTo>
                  <a:lnTo>
                    <a:pt x="257" y="572"/>
                  </a:lnTo>
                  <a:lnTo>
                    <a:pt x="254" y="568"/>
                  </a:lnTo>
                  <a:lnTo>
                    <a:pt x="253" y="564"/>
                  </a:lnTo>
                  <a:lnTo>
                    <a:pt x="252" y="558"/>
                  </a:lnTo>
                  <a:lnTo>
                    <a:pt x="249" y="553"/>
                  </a:lnTo>
                  <a:lnTo>
                    <a:pt x="248" y="548"/>
                  </a:lnTo>
                  <a:lnTo>
                    <a:pt x="246" y="543"/>
                  </a:lnTo>
                  <a:lnTo>
                    <a:pt x="246" y="537"/>
                  </a:lnTo>
                  <a:lnTo>
                    <a:pt x="245" y="532"/>
                  </a:lnTo>
                  <a:lnTo>
                    <a:pt x="245" y="528"/>
                  </a:lnTo>
                  <a:lnTo>
                    <a:pt x="249" y="529"/>
                  </a:lnTo>
                  <a:lnTo>
                    <a:pt x="253" y="530"/>
                  </a:lnTo>
                  <a:lnTo>
                    <a:pt x="258" y="535"/>
                  </a:lnTo>
                  <a:lnTo>
                    <a:pt x="265" y="539"/>
                  </a:lnTo>
                  <a:lnTo>
                    <a:pt x="272" y="543"/>
                  </a:lnTo>
                  <a:lnTo>
                    <a:pt x="278" y="550"/>
                  </a:lnTo>
                  <a:lnTo>
                    <a:pt x="285" y="555"/>
                  </a:lnTo>
                  <a:lnTo>
                    <a:pt x="293" y="562"/>
                  </a:lnTo>
                  <a:lnTo>
                    <a:pt x="298" y="568"/>
                  </a:lnTo>
                  <a:lnTo>
                    <a:pt x="306" y="573"/>
                  </a:lnTo>
                  <a:lnTo>
                    <a:pt x="312" y="579"/>
                  </a:lnTo>
                  <a:lnTo>
                    <a:pt x="318" y="586"/>
                  </a:lnTo>
                  <a:lnTo>
                    <a:pt x="323" y="591"/>
                  </a:lnTo>
                  <a:lnTo>
                    <a:pt x="329" y="597"/>
                  </a:lnTo>
                  <a:lnTo>
                    <a:pt x="333" y="601"/>
                  </a:lnTo>
                  <a:lnTo>
                    <a:pt x="337" y="604"/>
                  </a:lnTo>
                  <a:lnTo>
                    <a:pt x="339" y="602"/>
                  </a:lnTo>
                  <a:lnTo>
                    <a:pt x="342" y="601"/>
                  </a:lnTo>
                  <a:lnTo>
                    <a:pt x="343" y="600"/>
                  </a:lnTo>
                  <a:lnTo>
                    <a:pt x="347" y="600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2" y="582"/>
                  </a:lnTo>
                  <a:lnTo>
                    <a:pt x="341" y="575"/>
                  </a:lnTo>
                  <a:lnTo>
                    <a:pt x="337" y="566"/>
                  </a:lnTo>
                  <a:lnTo>
                    <a:pt x="334" y="557"/>
                  </a:lnTo>
                  <a:lnTo>
                    <a:pt x="330" y="548"/>
                  </a:lnTo>
                  <a:lnTo>
                    <a:pt x="327" y="539"/>
                  </a:lnTo>
                  <a:lnTo>
                    <a:pt x="322" y="529"/>
                  </a:lnTo>
                  <a:lnTo>
                    <a:pt x="320" y="519"/>
                  </a:lnTo>
                  <a:lnTo>
                    <a:pt x="316" y="510"/>
                  </a:lnTo>
                  <a:lnTo>
                    <a:pt x="313" y="501"/>
                  </a:lnTo>
                  <a:lnTo>
                    <a:pt x="309" y="493"/>
                  </a:lnTo>
                  <a:lnTo>
                    <a:pt x="308" y="486"/>
                  </a:lnTo>
                  <a:lnTo>
                    <a:pt x="305" y="481"/>
                  </a:lnTo>
                  <a:lnTo>
                    <a:pt x="304" y="476"/>
                  </a:lnTo>
                  <a:lnTo>
                    <a:pt x="309" y="479"/>
                  </a:lnTo>
                  <a:lnTo>
                    <a:pt x="314" y="482"/>
                  </a:lnTo>
                  <a:lnTo>
                    <a:pt x="320" y="486"/>
                  </a:lnTo>
                  <a:lnTo>
                    <a:pt x="325" y="492"/>
                  </a:lnTo>
                  <a:lnTo>
                    <a:pt x="330" y="494"/>
                  </a:lnTo>
                  <a:lnTo>
                    <a:pt x="334" y="500"/>
                  </a:lnTo>
                  <a:lnTo>
                    <a:pt x="339" y="504"/>
                  </a:lnTo>
                  <a:lnTo>
                    <a:pt x="345" y="508"/>
                  </a:lnTo>
                  <a:lnTo>
                    <a:pt x="350" y="512"/>
                  </a:lnTo>
                  <a:lnTo>
                    <a:pt x="354" y="518"/>
                  </a:lnTo>
                  <a:lnTo>
                    <a:pt x="361" y="521"/>
                  </a:lnTo>
                  <a:lnTo>
                    <a:pt x="366" y="526"/>
                  </a:lnTo>
                  <a:lnTo>
                    <a:pt x="371" y="529"/>
                  </a:lnTo>
                  <a:lnTo>
                    <a:pt x="377" y="532"/>
                  </a:lnTo>
                  <a:lnTo>
                    <a:pt x="383" y="535"/>
                  </a:lnTo>
                  <a:lnTo>
                    <a:pt x="390" y="539"/>
                  </a:lnTo>
                  <a:lnTo>
                    <a:pt x="390" y="535"/>
                  </a:lnTo>
                  <a:lnTo>
                    <a:pt x="391" y="532"/>
                  </a:lnTo>
                  <a:lnTo>
                    <a:pt x="394" y="530"/>
                  </a:lnTo>
                  <a:lnTo>
                    <a:pt x="395" y="528"/>
                  </a:lnTo>
                  <a:lnTo>
                    <a:pt x="393" y="521"/>
                  </a:lnTo>
                  <a:lnTo>
                    <a:pt x="391" y="517"/>
                  </a:lnTo>
                  <a:lnTo>
                    <a:pt x="389" y="511"/>
                  </a:lnTo>
                  <a:lnTo>
                    <a:pt x="386" y="506"/>
                  </a:lnTo>
                  <a:lnTo>
                    <a:pt x="383" y="500"/>
                  </a:lnTo>
                  <a:lnTo>
                    <a:pt x="381" y="494"/>
                  </a:lnTo>
                  <a:lnTo>
                    <a:pt x="378" y="488"/>
                  </a:lnTo>
                  <a:lnTo>
                    <a:pt x="375" y="482"/>
                  </a:lnTo>
                  <a:lnTo>
                    <a:pt x="373" y="475"/>
                  </a:lnTo>
                  <a:lnTo>
                    <a:pt x="370" y="470"/>
                  </a:lnTo>
                  <a:lnTo>
                    <a:pt x="366" y="464"/>
                  </a:lnTo>
                  <a:lnTo>
                    <a:pt x="365" y="458"/>
                  </a:lnTo>
                  <a:lnTo>
                    <a:pt x="362" y="453"/>
                  </a:lnTo>
                  <a:lnTo>
                    <a:pt x="361" y="447"/>
                  </a:lnTo>
                  <a:lnTo>
                    <a:pt x="358" y="442"/>
                  </a:lnTo>
                  <a:lnTo>
                    <a:pt x="357" y="436"/>
                  </a:lnTo>
                  <a:lnTo>
                    <a:pt x="445" y="508"/>
                  </a:lnTo>
                  <a:lnTo>
                    <a:pt x="447" y="507"/>
                  </a:lnTo>
                  <a:lnTo>
                    <a:pt x="451" y="506"/>
                  </a:lnTo>
                  <a:lnTo>
                    <a:pt x="454" y="503"/>
                  </a:lnTo>
                  <a:lnTo>
                    <a:pt x="459" y="501"/>
                  </a:lnTo>
                  <a:lnTo>
                    <a:pt x="458" y="496"/>
                  </a:lnTo>
                  <a:lnTo>
                    <a:pt x="457" y="493"/>
                  </a:lnTo>
                  <a:lnTo>
                    <a:pt x="454" y="489"/>
                  </a:lnTo>
                  <a:lnTo>
                    <a:pt x="453" y="485"/>
                  </a:lnTo>
                  <a:lnTo>
                    <a:pt x="449" y="479"/>
                  </a:lnTo>
                  <a:lnTo>
                    <a:pt x="445" y="475"/>
                  </a:lnTo>
                  <a:lnTo>
                    <a:pt x="441" y="470"/>
                  </a:lnTo>
                  <a:lnTo>
                    <a:pt x="438" y="465"/>
                  </a:lnTo>
                  <a:lnTo>
                    <a:pt x="433" y="460"/>
                  </a:lnTo>
                  <a:lnTo>
                    <a:pt x="429" y="454"/>
                  </a:lnTo>
                  <a:lnTo>
                    <a:pt x="425" y="449"/>
                  </a:lnTo>
                  <a:lnTo>
                    <a:pt x="422" y="443"/>
                  </a:lnTo>
                  <a:lnTo>
                    <a:pt x="418" y="438"/>
                  </a:lnTo>
                  <a:lnTo>
                    <a:pt x="417" y="432"/>
                  </a:lnTo>
                  <a:lnTo>
                    <a:pt x="414" y="425"/>
                  </a:lnTo>
                  <a:lnTo>
                    <a:pt x="414" y="421"/>
                  </a:lnTo>
                  <a:lnTo>
                    <a:pt x="418" y="424"/>
                  </a:lnTo>
                  <a:lnTo>
                    <a:pt x="422" y="428"/>
                  </a:lnTo>
                  <a:lnTo>
                    <a:pt x="426" y="432"/>
                  </a:lnTo>
                  <a:lnTo>
                    <a:pt x="431" y="436"/>
                  </a:lnTo>
                  <a:lnTo>
                    <a:pt x="434" y="440"/>
                  </a:lnTo>
                  <a:lnTo>
                    <a:pt x="439" y="445"/>
                  </a:lnTo>
                  <a:lnTo>
                    <a:pt x="443" y="447"/>
                  </a:lnTo>
                  <a:lnTo>
                    <a:pt x="447" y="452"/>
                  </a:lnTo>
                  <a:lnTo>
                    <a:pt x="451" y="454"/>
                  </a:lnTo>
                  <a:lnTo>
                    <a:pt x="455" y="457"/>
                  </a:lnTo>
                  <a:lnTo>
                    <a:pt x="459" y="458"/>
                  </a:lnTo>
                  <a:lnTo>
                    <a:pt x="465" y="461"/>
                  </a:lnTo>
                  <a:lnTo>
                    <a:pt x="469" y="463"/>
                  </a:lnTo>
                  <a:lnTo>
                    <a:pt x="474" y="464"/>
                  </a:lnTo>
                  <a:lnTo>
                    <a:pt x="479" y="464"/>
                  </a:lnTo>
                  <a:lnTo>
                    <a:pt x="486" y="464"/>
                  </a:lnTo>
                  <a:lnTo>
                    <a:pt x="411" y="399"/>
                  </a:lnTo>
                  <a:lnTo>
                    <a:pt x="503" y="427"/>
                  </a:lnTo>
                  <a:lnTo>
                    <a:pt x="500" y="422"/>
                  </a:lnTo>
                  <a:lnTo>
                    <a:pt x="499" y="418"/>
                  </a:lnTo>
                  <a:lnTo>
                    <a:pt x="498" y="413"/>
                  </a:lnTo>
                  <a:lnTo>
                    <a:pt x="495" y="410"/>
                  </a:lnTo>
                  <a:lnTo>
                    <a:pt x="494" y="404"/>
                  </a:lnTo>
                  <a:lnTo>
                    <a:pt x="491" y="400"/>
                  </a:lnTo>
                  <a:lnTo>
                    <a:pt x="490" y="396"/>
                  </a:lnTo>
                  <a:lnTo>
                    <a:pt x="488" y="391"/>
                  </a:lnTo>
                  <a:lnTo>
                    <a:pt x="486" y="386"/>
                  </a:lnTo>
                  <a:lnTo>
                    <a:pt x="484" y="381"/>
                  </a:lnTo>
                  <a:lnTo>
                    <a:pt x="483" y="375"/>
                  </a:lnTo>
                  <a:lnTo>
                    <a:pt x="482" y="371"/>
                  </a:lnTo>
                  <a:lnTo>
                    <a:pt x="481" y="367"/>
                  </a:lnTo>
                  <a:lnTo>
                    <a:pt x="479" y="363"/>
                  </a:lnTo>
                  <a:lnTo>
                    <a:pt x="478" y="359"/>
                  </a:lnTo>
                  <a:lnTo>
                    <a:pt x="478" y="355"/>
                  </a:lnTo>
                  <a:lnTo>
                    <a:pt x="479" y="353"/>
                  </a:lnTo>
                  <a:lnTo>
                    <a:pt x="482" y="353"/>
                  </a:lnTo>
                  <a:lnTo>
                    <a:pt x="486" y="355"/>
                  </a:lnTo>
                  <a:lnTo>
                    <a:pt x="492" y="357"/>
                  </a:lnTo>
                  <a:lnTo>
                    <a:pt x="499" y="360"/>
                  </a:lnTo>
                  <a:lnTo>
                    <a:pt x="507" y="364"/>
                  </a:lnTo>
                  <a:lnTo>
                    <a:pt x="514" y="367"/>
                  </a:lnTo>
                  <a:lnTo>
                    <a:pt x="523" y="371"/>
                  </a:lnTo>
                  <a:lnTo>
                    <a:pt x="531" y="375"/>
                  </a:lnTo>
                  <a:lnTo>
                    <a:pt x="539" y="380"/>
                  </a:lnTo>
                  <a:lnTo>
                    <a:pt x="546" y="384"/>
                  </a:lnTo>
                  <a:lnTo>
                    <a:pt x="552" y="386"/>
                  </a:lnTo>
                  <a:lnTo>
                    <a:pt x="559" y="389"/>
                  </a:lnTo>
                  <a:lnTo>
                    <a:pt x="564" y="393"/>
                  </a:lnTo>
                  <a:lnTo>
                    <a:pt x="568" y="395"/>
                  </a:lnTo>
                  <a:lnTo>
                    <a:pt x="572" y="398"/>
                  </a:lnTo>
                  <a:lnTo>
                    <a:pt x="574" y="395"/>
                  </a:lnTo>
                  <a:lnTo>
                    <a:pt x="576" y="393"/>
                  </a:lnTo>
                  <a:lnTo>
                    <a:pt x="578" y="391"/>
                  </a:lnTo>
                  <a:lnTo>
                    <a:pt x="583" y="389"/>
                  </a:lnTo>
                  <a:lnTo>
                    <a:pt x="580" y="384"/>
                  </a:lnTo>
                  <a:lnTo>
                    <a:pt x="578" y="377"/>
                  </a:lnTo>
                  <a:lnTo>
                    <a:pt x="576" y="371"/>
                  </a:lnTo>
                  <a:lnTo>
                    <a:pt x="574" y="366"/>
                  </a:lnTo>
                  <a:lnTo>
                    <a:pt x="571" y="359"/>
                  </a:lnTo>
                  <a:lnTo>
                    <a:pt x="568" y="353"/>
                  </a:lnTo>
                  <a:lnTo>
                    <a:pt x="564" y="346"/>
                  </a:lnTo>
                  <a:lnTo>
                    <a:pt x="563" y="341"/>
                  </a:lnTo>
                  <a:lnTo>
                    <a:pt x="559" y="334"/>
                  </a:lnTo>
                  <a:lnTo>
                    <a:pt x="555" y="328"/>
                  </a:lnTo>
                  <a:lnTo>
                    <a:pt x="552" y="321"/>
                  </a:lnTo>
                  <a:lnTo>
                    <a:pt x="550" y="316"/>
                  </a:lnTo>
                  <a:lnTo>
                    <a:pt x="546" y="310"/>
                  </a:lnTo>
                  <a:lnTo>
                    <a:pt x="543" y="303"/>
                  </a:lnTo>
                  <a:lnTo>
                    <a:pt x="540" y="298"/>
                  </a:lnTo>
                  <a:lnTo>
                    <a:pt x="539" y="292"/>
                  </a:lnTo>
                  <a:lnTo>
                    <a:pt x="542" y="295"/>
                  </a:lnTo>
                  <a:lnTo>
                    <a:pt x="546" y="299"/>
                  </a:lnTo>
                  <a:lnTo>
                    <a:pt x="551" y="303"/>
                  </a:lnTo>
                  <a:lnTo>
                    <a:pt x="556" y="308"/>
                  </a:lnTo>
                  <a:lnTo>
                    <a:pt x="563" y="312"/>
                  </a:lnTo>
                  <a:lnTo>
                    <a:pt x="570" y="317"/>
                  </a:lnTo>
                  <a:lnTo>
                    <a:pt x="576" y="321"/>
                  </a:lnTo>
                  <a:lnTo>
                    <a:pt x="584" y="327"/>
                  </a:lnTo>
                  <a:lnTo>
                    <a:pt x="591" y="331"/>
                  </a:lnTo>
                  <a:lnTo>
                    <a:pt x="598" y="335"/>
                  </a:lnTo>
                  <a:lnTo>
                    <a:pt x="604" y="338"/>
                  </a:lnTo>
                  <a:lnTo>
                    <a:pt x="611" y="341"/>
                  </a:lnTo>
                  <a:lnTo>
                    <a:pt x="616" y="342"/>
                  </a:lnTo>
                  <a:lnTo>
                    <a:pt x="620" y="344"/>
                  </a:lnTo>
                  <a:lnTo>
                    <a:pt x="624" y="344"/>
                  </a:lnTo>
                  <a:lnTo>
                    <a:pt x="628" y="344"/>
                  </a:lnTo>
                  <a:lnTo>
                    <a:pt x="630" y="341"/>
                  </a:lnTo>
                  <a:lnTo>
                    <a:pt x="631" y="337"/>
                  </a:lnTo>
                  <a:lnTo>
                    <a:pt x="631" y="330"/>
                  </a:lnTo>
                  <a:lnTo>
                    <a:pt x="630" y="324"/>
                  </a:lnTo>
                  <a:lnTo>
                    <a:pt x="628" y="317"/>
                  </a:lnTo>
                  <a:lnTo>
                    <a:pt x="627" y="310"/>
                  </a:lnTo>
                  <a:lnTo>
                    <a:pt x="624" y="302"/>
                  </a:lnTo>
                  <a:lnTo>
                    <a:pt x="622" y="294"/>
                  </a:lnTo>
                  <a:lnTo>
                    <a:pt x="619" y="285"/>
                  </a:lnTo>
                  <a:lnTo>
                    <a:pt x="616" y="277"/>
                  </a:lnTo>
                  <a:lnTo>
                    <a:pt x="612" y="269"/>
                  </a:lnTo>
                  <a:lnTo>
                    <a:pt x="610" y="262"/>
                  </a:lnTo>
                  <a:lnTo>
                    <a:pt x="607" y="255"/>
                  </a:lnTo>
                  <a:lnTo>
                    <a:pt x="606" y="249"/>
                  </a:lnTo>
                  <a:lnTo>
                    <a:pt x="603" y="245"/>
                  </a:lnTo>
                  <a:lnTo>
                    <a:pt x="603" y="243"/>
                  </a:lnTo>
                  <a:lnTo>
                    <a:pt x="687" y="291"/>
                  </a:lnTo>
                  <a:lnTo>
                    <a:pt x="691" y="288"/>
                  </a:lnTo>
                  <a:lnTo>
                    <a:pt x="695" y="285"/>
                  </a:lnTo>
                  <a:lnTo>
                    <a:pt x="664" y="173"/>
                  </a:lnTo>
                  <a:lnTo>
                    <a:pt x="753" y="234"/>
                  </a:lnTo>
                  <a:lnTo>
                    <a:pt x="756" y="231"/>
                  </a:lnTo>
                  <a:lnTo>
                    <a:pt x="760" y="230"/>
                  </a:lnTo>
                  <a:lnTo>
                    <a:pt x="763" y="227"/>
                  </a:lnTo>
                  <a:lnTo>
                    <a:pt x="767" y="223"/>
                  </a:lnTo>
                  <a:lnTo>
                    <a:pt x="765" y="216"/>
                  </a:lnTo>
                  <a:lnTo>
                    <a:pt x="765" y="209"/>
                  </a:lnTo>
                  <a:lnTo>
                    <a:pt x="765" y="202"/>
                  </a:lnTo>
                  <a:lnTo>
                    <a:pt x="764" y="197"/>
                  </a:lnTo>
                  <a:lnTo>
                    <a:pt x="763" y="189"/>
                  </a:lnTo>
                  <a:lnTo>
                    <a:pt x="760" y="182"/>
                  </a:lnTo>
                  <a:lnTo>
                    <a:pt x="759" y="173"/>
                  </a:lnTo>
                  <a:lnTo>
                    <a:pt x="757" y="166"/>
                  </a:lnTo>
                  <a:lnTo>
                    <a:pt x="755" y="158"/>
                  </a:lnTo>
                  <a:lnTo>
                    <a:pt x="752" y="150"/>
                  </a:lnTo>
                  <a:lnTo>
                    <a:pt x="749" y="143"/>
                  </a:lnTo>
                  <a:lnTo>
                    <a:pt x="748" y="136"/>
                  </a:lnTo>
                  <a:lnTo>
                    <a:pt x="745" y="128"/>
                  </a:lnTo>
                  <a:lnTo>
                    <a:pt x="744" y="122"/>
                  </a:lnTo>
                  <a:lnTo>
                    <a:pt x="741" y="115"/>
                  </a:lnTo>
                  <a:lnTo>
                    <a:pt x="741" y="110"/>
                  </a:lnTo>
                  <a:lnTo>
                    <a:pt x="743" y="110"/>
                  </a:lnTo>
                  <a:lnTo>
                    <a:pt x="748" y="111"/>
                  </a:lnTo>
                  <a:lnTo>
                    <a:pt x="752" y="114"/>
                  </a:lnTo>
                  <a:lnTo>
                    <a:pt x="757" y="118"/>
                  </a:lnTo>
                  <a:lnTo>
                    <a:pt x="763" y="122"/>
                  </a:lnTo>
                  <a:lnTo>
                    <a:pt x="768" y="126"/>
                  </a:lnTo>
                  <a:lnTo>
                    <a:pt x="775" y="133"/>
                  </a:lnTo>
                  <a:lnTo>
                    <a:pt x="781" y="139"/>
                  </a:lnTo>
                  <a:lnTo>
                    <a:pt x="787" y="144"/>
                  </a:lnTo>
                  <a:lnTo>
                    <a:pt x="792" y="150"/>
                  </a:lnTo>
                  <a:lnTo>
                    <a:pt x="797" y="155"/>
                  </a:lnTo>
                  <a:lnTo>
                    <a:pt x="802" y="161"/>
                  </a:lnTo>
                  <a:lnTo>
                    <a:pt x="806" y="165"/>
                  </a:lnTo>
                  <a:lnTo>
                    <a:pt x="810" y="169"/>
                  </a:lnTo>
                  <a:lnTo>
                    <a:pt x="814" y="173"/>
                  </a:lnTo>
                  <a:lnTo>
                    <a:pt x="817" y="176"/>
                  </a:lnTo>
                  <a:lnTo>
                    <a:pt x="820" y="173"/>
                  </a:lnTo>
                  <a:lnTo>
                    <a:pt x="824" y="171"/>
                  </a:lnTo>
                  <a:lnTo>
                    <a:pt x="828" y="168"/>
                  </a:lnTo>
                  <a:lnTo>
                    <a:pt x="830" y="165"/>
                  </a:lnTo>
                  <a:lnTo>
                    <a:pt x="826" y="159"/>
                  </a:lnTo>
                  <a:lnTo>
                    <a:pt x="824" y="153"/>
                  </a:lnTo>
                  <a:lnTo>
                    <a:pt x="821" y="147"/>
                  </a:lnTo>
                  <a:lnTo>
                    <a:pt x="818" y="142"/>
                  </a:lnTo>
                  <a:lnTo>
                    <a:pt x="816" y="136"/>
                  </a:lnTo>
                  <a:lnTo>
                    <a:pt x="813" y="130"/>
                  </a:lnTo>
                  <a:lnTo>
                    <a:pt x="809" y="125"/>
                  </a:lnTo>
                  <a:lnTo>
                    <a:pt x="808" y="119"/>
                  </a:lnTo>
                  <a:lnTo>
                    <a:pt x="804" y="114"/>
                  </a:lnTo>
                  <a:lnTo>
                    <a:pt x="801" y="107"/>
                  </a:lnTo>
                  <a:lnTo>
                    <a:pt x="799" y="101"/>
                  </a:lnTo>
                  <a:lnTo>
                    <a:pt x="797" y="96"/>
                  </a:lnTo>
                  <a:lnTo>
                    <a:pt x="795" y="90"/>
                  </a:lnTo>
                  <a:lnTo>
                    <a:pt x="793" y="85"/>
                  </a:lnTo>
                  <a:lnTo>
                    <a:pt x="791" y="79"/>
                  </a:lnTo>
                  <a:lnTo>
                    <a:pt x="789" y="75"/>
                  </a:lnTo>
                  <a:lnTo>
                    <a:pt x="874" y="126"/>
                  </a:lnTo>
                  <a:lnTo>
                    <a:pt x="877" y="121"/>
                  </a:lnTo>
                  <a:lnTo>
                    <a:pt x="878" y="117"/>
                  </a:lnTo>
                  <a:lnTo>
                    <a:pt x="795" y="27"/>
                  </a:lnTo>
                  <a:lnTo>
                    <a:pt x="825" y="0"/>
                  </a:lnTo>
                  <a:lnTo>
                    <a:pt x="930" y="119"/>
                  </a:lnTo>
                  <a:lnTo>
                    <a:pt x="298" y="706"/>
                  </a:lnTo>
                  <a:lnTo>
                    <a:pt x="320" y="728"/>
                  </a:lnTo>
                  <a:lnTo>
                    <a:pt x="339" y="750"/>
                  </a:lnTo>
                  <a:lnTo>
                    <a:pt x="358" y="773"/>
                  </a:lnTo>
                  <a:lnTo>
                    <a:pt x="375" y="796"/>
                  </a:lnTo>
                  <a:lnTo>
                    <a:pt x="393" y="818"/>
                  </a:lnTo>
                  <a:lnTo>
                    <a:pt x="410" y="842"/>
                  </a:lnTo>
                  <a:lnTo>
                    <a:pt x="425" y="865"/>
                  </a:lnTo>
                  <a:lnTo>
                    <a:pt x="441" y="889"/>
                  </a:lnTo>
                  <a:lnTo>
                    <a:pt x="454" y="912"/>
                  </a:lnTo>
                  <a:lnTo>
                    <a:pt x="467" y="937"/>
                  </a:lnTo>
                  <a:lnTo>
                    <a:pt x="481" y="964"/>
                  </a:lnTo>
                  <a:lnTo>
                    <a:pt x="494" y="990"/>
                  </a:lnTo>
                  <a:lnTo>
                    <a:pt x="504" y="1015"/>
                  </a:lnTo>
                  <a:lnTo>
                    <a:pt x="516" y="1044"/>
                  </a:lnTo>
                  <a:lnTo>
                    <a:pt x="527" y="1072"/>
                  </a:lnTo>
                  <a:lnTo>
                    <a:pt x="539" y="1102"/>
                  </a:lnTo>
                  <a:lnTo>
                    <a:pt x="559" y="1235"/>
                  </a:lnTo>
                  <a:lnTo>
                    <a:pt x="523" y="1209"/>
                  </a:lnTo>
                  <a:lnTo>
                    <a:pt x="522" y="1203"/>
                  </a:lnTo>
                  <a:lnTo>
                    <a:pt x="520" y="1196"/>
                  </a:lnTo>
                  <a:lnTo>
                    <a:pt x="519" y="1191"/>
                  </a:lnTo>
                  <a:lnTo>
                    <a:pt x="518" y="1185"/>
                  </a:lnTo>
                  <a:lnTo>
                    <a:pt x="516" y="1180"/>
                  </a:lnTo>
                  <a:lnTo>
                    <a:pt x="516" y="1173"/>
                  </a:lnTo>
                  <a:lnTo>
                    <a:pt x="515" y="1167"/>
                  </a:lnTo>
                  <a:lnTo>
                    <a:pt x="514" y="1162"/>
                  </a:lnTo>
                  <a:lnTo>
                    <a:pt x="512" y="1155"/>
                  </a:lnTo>
                  <a:lnTo>
                    <a:pt x="512" y="1149"/>
                  </a:lnTo>
                  <a:lnTo>
                    <a:pt x="511" y="1142"/>
                  </a:lnTo>
                  <a:lnTo>
                    <a:pt x="511" y="1137"/>
                  </a:lnTo>
                  <a:lnTo>
                    <a:pt x="511" y="1131"/>
                  </a:lnTo>
                  <a:lnTo>
                    <a:pt x="511" y="1124"/>
                  </a:lnTo>
                  <a:lnTo>
                    <a:pt x="511" y="1119"/>
                  </a:lnTo>
                  <a:lnTo>
                    <a:pt x="511" y="1113"/>
                  </a:lnTo>
                  <a:lnTo>
                    <a:pt x="506" y="1112"/>
                  </a:lnTo>
                  <a:lnTo>
                    <a:pt x="500" y="1110"/>
                  </a:lnTo>
                  <a:lnTo>
                    <a:pt x="495" y="1109"/>
                  </a:lnTo>
                  <a:lnTo>
                    <a:pt x="491" y="1109"/>
                  </a:lnTo>
                  <a:lnTo>
                    <a:pt x="486" y="1108"/>
                  </a:lnTo>
                  <a:lnTo>
                    <a:pt x="481" y="1106"/>
                  </a:lnTo>
                  <a:lnTo>
                    <a:pt x="477" y="1105"/>
                  </a:lnTo>
                  <a:lnTo>
                    <a:pt x="471" y="1105"/>
                  </a:lnTo>
                  <a:lnTo>
                    <a:pt x="466" y="1103"/>
                  </a:lnTo>
                  <a:lnTo>
                    <a:pt x="461" y="1103"/>
                  </a:lnTo>
                  <a:lnTo>
                    <a:pt x="455" y="1102"/>
                  </a:lnTo>
                  <a:lnTo>
                    <a:pt x="451" y="1102"/>
                  </a:lnTo>
                  <a:lnTo>
                    <a:pt x="445" y="1102"/>
                  </a:lnTo>
                  <a:lnTo>
                    <a:pt x="439" y="1102"/>
                  </a:lnTo>
                  <a:lnTo>
                    <a:pt x="434" y="1102"/>
                  </a:lnTo>
                  <a:lnTo>
                    <a:pt x="429" y="1102"/>
                  </a:lnTo>
                  <a:lnTo>
                    <a:pt x="454" y="1137"/>
                  </a:lnTo>
                  <a:lnTo>
                    <a:pt x="461" y="1144"/>
                  </a:lnTo>
                  <a:lnTo>
                    <a:pt x="466" y="1150"/>
                  </a:lnTo>
                  <a:lnTo>
                    <a:pt x="473" y="1157"/>
                  </a:lnTo>
                  <a:lnTo>
                    <a:pt x="478" y="1164"/>
                  </a:lnTo>
                  <a:lnTo>
                    <a:pt x="484" y="1171"/>
                  </a:lnTo>
                  <a:lnTo>
                    <a:pt x="490" y="1178"/>
                  </a:lnTo>
                  <a:lnTo>
                    <a:pt x="496" y="1185"/>
                  </a:lnTo>
                  <a:lnTo>
                    <a:pt x="503" y="1192"/>
                  </a:lnTo>
                  <a:lnTo>
                    <a:pt x="508" y="1199"/>
                  </a:lnTo>
                  <a:lnTo>
                    <a:pt x="515" y="1206"/>
                  </a:lnTo>
                  <a:lnTo>
                    <a:pt x="522" y="1213"/>
                  </a:lnTo>
                  <a:lnTo>
                    <a:pt x="530" y="1218"/>
                  </a:lnTo>
                  <a:lnTo>
                    <a:pt x="535" y="1225"/>
                  </a:lnTo>
                  <a:lnTo>
                    <a:pt x="543" y="1231"/>
                  </a:lnTo>
                  <a:lnTo>
                    <a:pt x="551" y="1236"/>
                  </a:lnTo>
                  <a:lnTo>
                    <a:pt x="559" y="1243"/>
                  </a:lnTo>
                  <a:lnTo>
                    <a:pt x="570" y="1261"/>
                  </a:lnTo>
                  <a:lnTo>
                    <a:pt x="582" y="1281"/>
                  </a:lnTo>
                  <a:lnTo>
                    <a:pt x="594" y="1300"/>
                  </a:lnTo>
                  <a:lnTo>
                    <a:pt x="608" y="1321"/>
                  </a:lnTo>
                  <a:lnTo>
                    <a:pt x="620" y="1340"/>
                  </a:lnTo>
                  <a:lnTo>
                    <a:pt x="636" y="1359"/>
                  </a:lnTo>
                  <a:lnTo>
                    <a:pt x="651" y="1379"/>
                  </a:lnTo>
                  <a:lnTo>
                    <a:pt x="667" y="1400"/>
                  </a:lnTo>
                  <a:lnTo>
                    <a:pt x="681" y="1418"/>
                  </a:lnTo>
                  <a:lnTo>
                    <a:pt x="697" y="1438"/>
                  </a:lnTo>
                  <a:lnTo>
                    <a:pt x="712" y="1458"/>
                  </a:lnTo>
                  <a:lnTo>
                    <a:pt x="728" y="1477"/>
                  </a:lnTo>
                  <a:lnTo>
                    <a:pt x="743" y="1495"/>
                  </a:lnTo>
                  <a:lnTo>
                    <a:pt x="759" y="1514"/>
                  </a:lnTo>
                  <a:lnTo>
                    <a:pt x="772" y="1532"/>
                  </a:lnTo>
                  <a:lnTo>
                    <a:pt x="787" y="1552"/>
                  </a:lnTo>
                  <a:lnTo>
                    <a:pt x="783" y="1555"/>
                  </a:lnTo>
                  <a:lnTo>
                    <a:pt x="779" y="1557"/>
                  </a:lnTo>
                  <a:lnTo>
                    <a:pt x="775" y="1562"/>
                  </a:lnTo>
                  <a:lnTo>
                    <a:pt x="772" y="1566"/>
                  </a:lnTo>
                  <a:lnTo>
                    <a:pt x="768" y="1570"/>
                  </a:lnTo>
                  <a:lnTo>
                    <a:pt x="765" y="1573"/>
                  </a:lnTo>
                  <a:lnTo>
                    <a:pt x="761" y="1578"/>
                  </a:lnTo>
                  <a:lnTo>
                    <a:pt x="757" y="1582"/>
                  </a:lnTo>
                  <a:lnTo>
                    <a:pt x="753" y="1586"/>
                  </a:lnTo>
                  <a:lnTo>
                    <a:pt x="749" y="1591"/>
                  </a:lnTo>
                  <a:lnTo>
                    <a:pt x="744" y="1593"/>
                  </a:lnTo>
                  <a:lnTo>
                    <a:pt x="741" y="1599"/>
                  </a:lnTo>
                  <a:lnTo>
                    <a:pt x="737" y="1602"/>
                  </a:lnTo>
                  <a:lnTo>
                    <a:pt x="733" y="1606"/>
                  </a:lnTo>
                  <a:lnTo>
                    <a:pt x="729" y="1609"/>
                  </a:lnTo>
                  <a:lnTo>
                    <a:pt x="725" y="1613"/>
                  </a:lnTo>
                  <a:lnTo>
                    <a:pt x="725" y="16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4" name="Freeform 56"/>
            <p:cNvSpPr>
              <a:spLocks/>
            </p:cNvSpPr>
            <p:nvPr/>
          </p:nvSpPr>
          <p:spPr bwMode="auto">
            <a:xfrm>
              <a:off x="337" y="1775"/>
              <a:ext cx="728" cy="713"/>
            </a:xfrm>
            <a:custGeom>
              <a:avLst/>
              <a:gdLst/>
              <a:ahLst/>
              <a:cxnLst>
                <a:cxn ang="0">
                  <a:pos x="0" y="643"/>
                </a:cxn>
                <a:cxn ang="0">
                  <a:pos x="5" y="636"/>
                </a:cxn>
                <a:cxn ang="0">
                  <a:pos x="10" y="633"/>
                </a:cxn>
                <a:cxn ang="0">
                  <a:pos x="37" y="614"/>
                </a:cxn>
                <a:cxn ang="0">
                  <a:pos x="81" y="575"/>
                </a:cxn>
                <a:cxn ang="0">
                  <a:pos x="125" y="535"/>
                </a:cxn>
                <a:cxn ang="0">
                  <a:pos x="169" y="495"/>
                </a:cxn>
                <a:cxn ang="0">
                  <a:pos x="213" y="453"/>
                </a:cxn>
                <a:cxn ang="0">
                  <a:pos x="257" y="413"/>
                </a:cxn>
                <a:cxn ang="0">
                  <a:pos x="301" y="371"/>
                </a:cxn>
                <a:cxn ang="0">
                  <a:pos x="343" y="331"/>
                </a:cxn>
                <a:cxn ang="0">
                  <a:pos x="364" y="316"/>
                </a:cxn>
                <a:cxn ang="0">
                  <a:pos x="362" y="327"/>
                </a:cxn>
                <a:cxn ang="0">
                  <a:pos x="358" y="337"/>
                </a:cxn>
                <a:cxn ang="0">
                  <a:pos x="354" y="346"/>
                </a:cxn>
                <a:cxn ang="0">
                  <a:pos x="347" y="355"/>
                </a:cxn>
                <a:cxn ang="0">
                  <a:pos x="340" y="362"/>
                </a:cxn>
                <a:cxn ang="0">
                  <a:pos x="332" y="369"/>
                </a:cxn>
                <a:cxn ang="0">
                  <a:pos x="323" y="376"/>
                </a:cxn>
                <a:cxn ang="0">
                  <a:pos x="305" y="392"/>
                </a:cxn>
                <a:cxn ang="0">
                  <a:pos x="275" y="427"/>
                </a:cxn>
                <a:cxn ang="0">
                  <a:pos x="241" y="463"/>
                </a:cxn>
                <a:cxn ang="0">
                  <a:pos x="205" y="500"/>
                </a:cxn>
                <a:cxn ang="0">
                  <a:pos x="167" y="537"/>
                </a:cxn>
                <a:cxn ang="0">
                  <a:pos x="129" y="573"/>
                </a:cxn>
                <a:cxn ang="0">
                  <a:pos x="92" y="605"/>
                </a:cxn>
                <a:cxn ang="0">
                  <a:pos x="57" y="633"/>
                </a:cxn>
                <a:cxn ang="0">
                  <a:pos x="40" y="650"/>
                </a:cxn>
                <a:cxn ang="0">
                  <a:pos x="41" y="658"/>
                </a:cxn>
                <a:cxn ang="0">
                  <a:pos x="49" y="665"/>
                </a:cxn>
                <a:cxn ang="0">
                  <a:pos x="58" y="669"/>
                </a:cxn>
                <a:cxn ang="0">
                  <a:pos x="674" y="75"/>
                </a:cxn>
                <a:cxn ang="0">
                  <a:pos x="668" y="61"/>
                </a:cxn>
                <a:cxn ang="0">
                  <a:pos x="658" y="49"/>
                </a:cxn>
                <a:cxn ang="0">
                  <a:pos x="646" y="38"/>
                </a:cxn>
                <a:cxn ang="0">
                  <a:pos x="638" y="27"/>
                </a:cxn>
                <a:cxn ang="0">
                  <a:pos x="644" y="17"/>
                </a:cxn>
                <a:cxn ang="0">
                  <a:pos x="650" y="10"/>
                </a:cxn>
                <a:cxn ang="0">
                  <a:pos x="660" y="3"/>
                </a:cxn>
                <a:cxn ang="0">
                  <a:pos x="669" y="0"/>
                </a:cxn>
                <a:cxn ang="0">
                  <a:pos x="69" y="713"/>
                </a:cxn>
                <a:cxn ang="0">
                  <a:pos x="0" y="650"/>
                </a:cxn>
              </a:cxnLst>
              <a:rect l="0" t="0" r="r" b="b"/>
              <a:pathLst>
                <a:path w="728" h="713">
                  <a:moveTo>
                    <a:pt x="0" y="650"/>
                  </a:moveTo>
                  <a:lnTo>
                    <a:pt x="0" y="643"/>
                  </a:lnTo>
                  <a:lnTo>
                    <a:pt x="4" y="638"/>
                  </a:lnTo>
                  <a:lnTo>
                    <a:pt x="5" y="636"/>
                  </a:lnTo>
                  <a:lnTo>
                    <a:pt x="8" y="634"/>
                  </a:lnTo>
                  <a:lnTo>
                    <a:pt x="10" y="633"/>
                  </a:lnTo>
                  <a:lnTo>
                    <a:pt x="14" y="634"/>
                  </a:lnTo>
                  <a:lnTo>
                    <a:pt x="37" y="614"/>
                  </a:lnTo>
                  <a:lnTo>
                    <a:pt x="58" y="594"/>
                  </a:lnTo>
                  <a:lnTo>
                    <a:pt x="81" y="575"/>
                  </a:lnTo>
                  <a:lnTo>
                    <a:pt x="104" y="555"/>
                  </a:lnTo>
                  <a:lnTo>
                    <a:pt x="125" y="535"/>
                  </a:lnTo>
                  <a:lnTo>
                    <a:pt x="148" y="514"/>
                  </a:lnTo>
                  <a:lnTo>
                    <a:pt x="169" y="495"/>
                  </a:lnTo>
                  <a:lnTo>
                    <a:pt x="191" y="475"/>
                  </a:lnTo>
                  <a:lnTo>
                    <a:pt x="213" y="453"/>
                  </a:lnTo>
                  <a:lnTo>
                    <a:pt x="235" y="434"/>
                  </a:lnTo>
                  <a:lnTo>
                    <a:pt x="257" y="413"/>
                  </a:lnTo>
                  <a:lnTo>
                    <a:pt x="279" y="392"/>
                  </a:lnTo>
                  <a:lnTo>
                    <a:pt x="301" y="371"/>
                  </a:lnTo>
                  <a:lnTo>
                    <a:pt x="322" y="352"/>
                  </a:lnTo>
                  <a:lnTo>
                    <a:pt x="343" y="331"/>
                  </a:lnTo>
                  <a:lnTo>
                    <a:pt x="366" y="312"/>
                  </a:lnTo>
                  <a:lnTo>
                    <a:pt x="364" y="316"/>
                  </a:lnTo>
                  <a:lnTo>
                    <a:pt x="363" y="322"/>
                  </a:lnTo>
                  <a:lnTo>
                    <a:pt x="362" y="327"/>
                  </a:lnTo>
                  <a:lnTo>
                    <a:pt x="360" y="333"/>
                  </a:lnTo>
                  <a:lnTo>
                    <a:pt x="358" y="337"/>
                  </a:lnTo>
                  <a:lnTo>
                    <a:pt x="356" y="342"/>
                  </a:lnTo>
                  <a:lnTo>
                    <a:pt x="354" y="346"/>
                  </a:lnTo>
                  <a:lnTo>
                    <a:pt x="351" y="351"/>
                  </a:lnTo>
                  <a:lnTo>
                    <a:pt x="347" y="355"/>
                  </a:lnTo>
                  <a:lnTo>
                    <a:pt x="344" y="358"/>
                  </a:lnTo>
                  <a:lnTo>
                    <a:pt x="340" y="362"/>
                  </a:lnTo>
                  <a:lnTo>
                    <a:pt x="336" y="366"/>
                  </a:lnTo>
                  <a:lnTo>
                    <a:pt x="332" y="369"/>
                  </a:lnTo>
                  <a:lnTo>
                    <a:pt x="328" y="373"/>
                  </a:lnTo>
                  <a:lnTo>
                    <a:pt x="323" y="376"/>
                  </a:lnTo>
                  <a:lnTo>
                    <a:pt x="319" y="378"/>
                  </a:lnTo>
                  <a:lnTo>
                    <a:pt x="305" y="392"/>
                  </a:lnTo>
                  <a:lnTo>
                    <a:pt x="290" y="409"/>
                  </a:lnTo>
                  <a:lnTo>
                    <a:pt x="275" y="427"/>
                  </a:lnTo>
                  <a:lnTo>
                    <a:pt x="258" y="445"/>
                  </a:lnTo>
                  <a:lnTo>
                    <a:pt x="241" y="463"/>
                  </a:lnTo>
                  <a:lnTo>
                    <a:pt x="223" y="482"/>
                  </a:lnTo>
                  <a:lnTo>
                    <a:pt x="205" y="500"/>
                  </a:lnTo>
                  <a:lnTo>
                    <a:pt x="186" y="521"/>
                  </a:lnTo>
                  <a:lnTo>
                    <a:pt x="167" y="537"/>
                  </a:lnTo>
                  <a:lnTo>
                    <a:pt x="148" y="557"/>
                  </a:lnTo>
                  <a:lnTo>
                    <a:pt x="129" y="573"/>
                  </a:lnTo>
                  <a:lnTo>
                    <a:pt x="110" y="591"/>
                  </a:lnTo>
                  <a:lnTo>
                    <a:pt x="92" y="605"/>
                  </a:lnTo>
                  <a:lnTo>
                    <a:pt x="74" y="620"/>
                  </a:lnTo>
                  <a:lnTo>
                    <a:pt x="57" y="633"/>
                  </a:lnTo>
                  <a:lnTo>
                    <a:pt x="41" y="644"/>
                  </a:lnTo>
                  <a:lnTo>
                    <a:pt x="40" y="650"/>
                  </a:lnTo>
                  <a:lnTo>
                    <a:pt x="40" y="654"/>
                  </a:lnTo>
                  <a:lnTo>
                    <a:pt x="41" y="658"/>
                  </a:lnTo>
                  <a:lnTo>
                    <a:pt x="45" y="662"/>
                  </a:lnTo>
                  <a:lnTo>
                    <a:pt x="49" y="665"/>
                  </a:lnTo>
                  <a:lnTo>
                    <a:pt x="53" y="668"/>
                  </a:lnTo>
                  <a:lnTo>
                    <a:pt x="58" y="669"/>
                  </a:lnTo>
                  <a:lnTo>
                    <a:pt x="64" y="672"/>
                  </a:lnTo>
                  <a:lnTo>
                    <a:pt x="674" y="75"/>
                  </a:lnTo>
                  <a:lnTo>
                    <a:pt x="672" y="68"/>
                  </a:lnTo>
                  <a:lnTo>
                    <a:pt x="668" y="61"/>
                  </a:lnTo>
                  <a:lnTo>
                    <a:pt x="664" y="56"/>
                  </a:lnTo>
                  <a:lnTo>
                    <a:pt x="658" y="49"/>
                  </a:lnTo>
                  <a:lnTo>
                    <a:pt x="652" y="43"/>
                  </a:lnTo>
                  <a:lnTo>
                    <a:pt x="646" y="38"/>
                  </a:lnTo>
                  <a:lnTo>
                    <a:pt x="642" y="32"/>
                  </a:lnTo>
                  <a:lnTo>
                    <a:pt x="638" y="27"/>
                  </a:lnTo>
                  <a:lnTo>
                    <a:pt x="641" y="21"/>
                  </a:lnTo>
                  <a:lnTo>
                    <a:pt x="644" y="17"/>
                  </a:lnTo>
                  <a:lnTo>
                    <a:pt x="646" y="13"/>
                  </a:lnTo>
                  <a:lnTo>
                    <a:pt x="650" y="10"/>
                  </a:lnTo>
                  <a:lnTo>
                    <a:pt x="654" y="6"/>
                  </a:lnTo>
                  <a:lnTo>
                    <a:pt x="660" y="3"/>
                  </a:lnTo>
                  <a:lnTo>
                    <a:pt x="664" y="2"/>
                  </a:lnTo>
                  <a:lnTo>
                    <a:pt x="669" y="0"/>
                  </a:lnTo>
                  <a:lnTo>
                    <a:pt x="728" y="75"/>
                  </a:lnTo>
                  <a:lnTo>
                    <a:pt x="69" y="713"/>
                  </a:lnTo>
                  <a:lnTo>
                    <a:pt x="0" y="650"/>
                  </a:lnTo>
                  <a:lnTo>
                    <a:pt x="0" y="6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5" name="Freeform 57"/>
            <p:cNvSpPr>
              <a:spLocks/>
            </p:cNvSpPr>
            <p:nvPr/>
          </p:nvSpPr>
          <p:spPr bwMode="auto">
            <a:xfrm>
              <a:off x="1195" y="2434"/>
              <a:ext cx="61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1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45" y="2"/>
                </a:cxn>
                <a:cxn ang="0">
                  <a:pos x="49" y="2"/>
                </a:cxn>
                <a:cxn ang="0">
                  <a:pos x="53" y="2"/>
                </a:cxn>
                <a:cxn ang="0">
                  <a:pos x="57" y="2"/>
                </a:cxn>
                <a:cxn ang="0">
                  <a:pos x="61" y="2"/>
                </a:cxn>
                <a:cxn ang="0">
                  <a:pos x="61" y="7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61" h="25">
                  <a:moveTo>
                    <a:pt x="0" y="25"/>
                  </a:moveTo>
                  <a:lnTo>
                    <a:pt x="0" y="21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9" y="2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61" y="2"/>
                  </a:lnTo>
                  <a:lnTo>
                    <a:pt x="61" y="7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6" name="Freeform 58"/>
            <p:cNvSpPr>
              <a:spLocks/>
            </p:cNvSpPr>
            <p:nvPr/>
          </p:nvSpPr>
          <p:spPr bwMode="auto">
            <a:xfrm>
              <a:off x="249" y="1663"/>
              <a:ext cx="846" cy="770"/>
            </a:xfrm>
            <a:custGeom>
              <a:avLst/>
              <a:gdLst/>
              <a:ahLst/>
              <a:cxnLst>
                <a:cxn ang="0">
                  <a:pos x="63" y="741"/>
                </a:cxn>
                <a:cxn ang="0">
                  <a:pos x="9" y="685"/>
                </a:cxn>
                <a:cxn ang="0">
                  <a:pos x="657" y="17"/>
                </a:cxn>
                <a:cxn ang="0">
                  <a:pos x="684" y="43"/>
                </a:cxn>
                <a:cxn ang="0">
                  <a:pos x="717" y="75"/>
                </a:cxn>
                <a:cxn ang="0">
                  <a:pos x="846" y="22"/>
                </a:cxn>
                <a:cxn ang="0">
                  <a:pos x="752" y="119"/>
                </a:cxn>
                <a:cxn ang="0">
                  <a:pos x="725" y="137"/>
                </a:cxn>
                <a:cxn ang="0">
                  <a:pos x="696" y="106"/>
                </a:cxn>
                <a:cxn ang="0">
                  <a:pos x="689" y="117"/>
                </a:cxn>
                <a:cxn ang="0">
                  <a:pos x="697" y="148"/>
                </a:cxn>
                <a:cxn ang="0">
                  <a:pos x="692" y="165"/>
                </a:cxn>
                <a:cxn ang="0">
                  <a:pos x="665" y="141"/>
                </a:cxn>
                <a:cxn ang="0">
                  <a:pos x="637" y="112"/>
                </a:cxn>
                <a:cxn ang="0">
                  <a:pos x="616" y="108"/>
                </a:cxn>
                <a:cxn ang="0">
                  <a:pos x="542" y="171"/>
                </a:cxn>
                <a:cxn ang="0">
                  <a:pos x="548" y="205"/>
                </a:cxn>
                <a:cxn ang="0">
                  <a:pos x="568" y="244"/>
                </a:cxn>
                <a:cxn ang="0">
                  <a:pos x="508" y="215"/>
                </a:cxn>
                <a:cxn ang="0">
                  <a:pos x="542" y="263"/>
                </a:cxn>
                <a:cxn ang="0">
                  <a:pos x="498" y="244"/>
                </a:cxn>
                <a:cxn ang="0">
                  <a:pos x="471" y="234"/>
                </a:cxn>
                <a:cxn ang="0">
                  <a:pos x="478" y="262"/>
                </a:cxn>
                <a:cxn ang="0">
                  <a:pos x="502" y="301"/>
                </a:cxn>
                <a:cxn ang="0">
                  <a:pos x="507" y="316"/>
                </a:cxn>
                <a:cxn ang="0">
                  <a:pos x="463" y="303"/>
                </a:cxn>
                <a:cxn ang="0">
                  <a:pos x="422" y="290"/>
                </a:cxn>
                <a:cxn ang="0">
                  <a:pos x="410" y="297"/>
                </a:cxn>
                <a:cxn ang="0">
                  <a:pos x="426" y="320"/>
                </a:cxn>
                <a:cxn ang="0">
                  <a:pos x="446" y="355"/>
                </a:cxn>
                <a:cxn ang="0">
                  <a:pos x="383" y="338"/>
                </a:cxn>
                <a:cxn ang="0">
                  <a:pos x="422" y="384"/>
                </a:cxn>
                <a:cxn ang="0">
                  <a:pos x="391" y="380"/>
                </a:cxn>
                <a:cxn ang="0">
                  <a:pos x="361" y="368"/>
                </a:cxn>
                <a:cxn ang="0">
                  <a:pos x="346" y="375"/>
                </a:cxn>
                <a:cxn ang="0">
                  <a:pos x="371" y="406"/>
                </a:cxn>
                <a:cxn ang="0">
                  <a:pos x="385" y="429"/>
                </a:cxn>
                <a:cxn ang="0">
                  <a:pos x="347" y="417"/>
                </a:cxn>
                <a:cxn ang="0">
                  <a:pos x="315" y="402"/>
                </a:cxn>
                <a:cxn ang="0">
                  <a:pos x="327" y="476"/>
                </a:cxn>
                <a:cxn ang="0">
                  <a:pos x="290" y="467"/>
                </a:cxn>
                <a:cxn ang="0">
                  <a:pos x="253" y="458"/>
                </a:cxn>
                <a:cxn ang="0">
                  <a:pos x="237" y="468"/>
                </a:cxn>
                <a:cxn ang="0">
                  <a:pos x="255" y="501"/>
                </a:cxn>
                <a:cxn ang="0">
                  <a:pos x="275" y="529"/>
                </a:cxn>
                <a:cxn ang="0">
                  <a:pos x="184" y="521"/>
                </a:cxn>
                <a:cxn ang="0">
                  <a:pos x="201" y="557"/>
                </a:cxn>
                <a:cxn ang="0">
                  <a:pos x="216" y="580"/>
                </a:cxn>
                <a:cxn ang="0">
                  <a:pos x="190" y="568"/>
                </a:cxn>
                <a:cxn ang="0">
                  <a:pos x="158" y="555"/>
                </a:cxn>
                <a:cxn ang="0">
                  <a:pos x="142" y="565"/>
                </a:cxn>
                <a:cxn ang="0">
                  <a:pos x="153" y="595"/>
                </a:cxn>
                <a:cxn ang="0">
                  <a:pos x="166" y="627"/>
                </a:cxn>
                <a:cxn ang="0">
                  <a:pos x="80" y="626"/>
                </a:cxn>
                <a:cxn ang="0">
                  <a:pos x="100" y="661"/>
                </a:cxn>
                <a:cxn ang="0">
                  <a:pos x="116" y="691"/>
                </a:cxn>
                <a:cxn ang="0">
                  <a:pos x="29" y="663"/>
                </a:cxn>
                <a:cxn ang="0">
                  <a:pos x="53" y="696"/>
                </a:cxn>
                <a:cxn ang="0">
                  <a:pos x="88" y="730"/>
                </a:cxn>
                <a:cxn ang="0">
                  <a:pos x="93" y="770"/>
                </a:cxn>
              </a:cxnLst>
              <a:rect l="0" t="0" r="r" b="b"/>
              <a:pathLst>
                <a:path w="846" h="770">
                  <a:moveTo>
                    <a:pt x="93" y="770"/>
                  </a:moveTo>
                  <a:lnTo>
                    <a:pt x="89" y="766"/>
                  </a:lnTo>
                  <a:lnTo>
                    <a:pt x="85" y="762"/>
                  </a:lnTo>
                  <a:lnTo>
                    <a:pt x="77" y="756"/>
                  </a:lnTo>
                  <a:lnTo>
                    <a:pt x="71" y="749"/>
                  </a:lnTo>
                  <a:lnTo>
                    <a:pt x="63" y="741"/>
                  </a:lnTo>
                  <a:lnTo>
                    <a:pt x="53" y="731"/>
                  </a:lnTo>
                  <a:lnTo>
                    <a:pt x="44" y="723"/>
                  </a:lnTo>
                  <a:lnTo>
                    <a:pt x="36" y="713"/>
                  </a:lnTo>
                  <a:lnTo>
                    <a:pt x="27" y="703"/>
                  </a:lnTo>
                  <a:lnTo>
                    <a:pt x="17" y="694"/>
                  </a:lnTo>
                  <a:lnTo>
                    <a:pt x="9" y="685"/>
                  </a:lnTo>
                  <a:lnTo>
                    <a:pt x="3" y="679"/>
                  </a:lnTo>
                  <a:lnTo>
                    <a:pt x="0" y="670"/>
                  </a:lnTo>
                  <a:lnTo>
                    <a:pt x="0" y="665"/>
                  </a:lnTo>
                  <a:lnTo>
                    <a:pt x="0" y="661"/>
                  </a:lnTo>
                  <a:lnTo>
                    <a:pt x="0" y="658"/>
                  </a:lnTo>
                  <a:lnTo>
                    <a:pt x="657" y="17"/>
                  </a:lnTo>
                  <a:lnTo>
                    <a:pt x="661" y="20"/>
                  </a:lnTo>
                  <a:lnTo>
                    <a:pt x="665" y="24"/>
                  </a:lnTo>
                  <a:lnTo>
                    <a:pt x="669" y="28"/>
                  </a:lnTo>
                  <a:lnTo>
                    <a:pt x="675" y="32"/>
                  </a:lnTo>
                  <a:lnTo>
                    <a:pt x="679" y="38"/>
                  </a:lnTo>
                  <a:lnTo>
                    <a:pt x="684" y="43"/>
                  </a:lnTo>
                  <a:lnTo>
                    <a:pt x="689" y="49"/>
                  </a:lnTo>
                  <a:lnTo>
                    <a:pt x="695" y="54"/>
                  </a:lnTo>
                  <a:lnTo>
                    <a:pt x="700" y="60"/>
                  </a:lnTo>
                  <a:lnTo>
                    <a:pt x="705" y="65"/>
                  </a:lnTo>
                  <a:lnTo>
                    <a:pt x="711" y="70"/>
                  </a:lnTo>
                  <a:lnTo>
                    <a:pt x="717" y="75"/>
                  </a:lnTo>
                  <a:lnTo>
                    <a:pt x="721" y="78"/>
                  </a:lnTo>
                  <a:lnTo>
                    <a:pt x="726" y="82"/>
                  </a:lnTo>
                  <a:lnTo>
                    <a:pt x="732" y="86"/>
                  </a:lnTo>
                  <a:lnTo>
                    <a:pt x="737" y="89"/>
                  </a:lnTo>
                  <a:lnTo>
                    <a:pt x="818" y="0"/>
                  </a:lnTo>
                  <a:lnTo>
                    <a:pt x="846" y="22"/>
                  </a:lnTo>
                  <a:lnTo>
                    <a:pt x="770" y="112"/>
                  </a:lnTo>
                  <a:lnTo>
                    <a:pt x="766" y="114"/>
                  </a:lnTo>
                  <a:lnTo>
                    <a:pt x="762" y="114"/>
                  </a:lnTo>
                  <a:lnTo>
                    <a:pt x="760" y="115"/>
                  </a:lnTo>
                  <a:lnTo>
                    <a:pt x="757" y="117"/>
                  </a:lnTo>
                  <a:lnTo>
                    <a:pt x="752" y="119"/>
                  </a:lnTo>
                  <a:lnTo>
                    <a:pt x="746" y="123"/>
                  </a:lnTo>
                  <a:lnTo>
                    <a:pt x="742" y="128"/>
                  </a:lnTo>
                  <a:lnTo>
                    <a:pt x="738" y="132"/>
                  </a:lnTo>
                  <a:lnTo>
                    <a:pt x="734" y="136"/>
                  </a:lnTo>
                  <a:lnTo>
                    <a:pt x="732" y="141"/>
                  </a:lnTo>
                  <a:lnTo>
                    <a:pt x="725" y="137"/>
                  </a:lnTo>
                  <a:lnTo>
                    <a:pt x="721" y="132"/>
                  </a:lnTo>
                  <a:lnTo>
                    <a:pt x="716" y="126"/>
                  </a:lnTo>
                  <a:lnTo>
                    <a:pt x="711" y="122"/>
                  </a:lnTo>
                  <a:lnTo>
                    <a:pt x="707" y="115"/>
                  </a:lnTo>
                  <a:lnTo>
                    <a:pt x="701" y="111"/>
                  </a:lnTo>
                  <a:lnTo>
                    <a:pt x="696" y="106"/>
                  </a:lnTo>
                  <a:lnTo>
                    <a:pt x="691" y="103"/>
                  </a:lnTo>
                  <a:lnTo>
                    <a:pt x="688" y="103"/>
                  </a:lnTo>
                  <a:lnTo>
                    <a:pt x="688" y="106"/>
                  </a:lnTo>
                  <a:lnTo>
                    <a:pt x="688" y="110"/>
                  </a:lnTo>
                  <a:lnTo>
                    <a:pt x="688" y="114"/>
                  </a:lnTo>
                  <a:lnTo>
                    <a:pt x="689" y="117"/>
                  </a:lnTo>
                  <a:lnTo>
                    <a:pt x="691" y="122"/>
                  </a:lnTo>
                  <a:lnTo>
                    <a:pt x="692" y="126"/>
                  </a:lnTo>
                  <a:lnTo>
                    <a:pt x="695" y="133"/>
                  </a:lnTo>
                  <a:lnTo>
                    <a:pt x="696" y="137"/>
                  </a:lnTo>
                  <a:lnTo>
                    <a:pt x="697" y="143"/>
                  </a:lnTo>
                  <a:lnTo>
                    <a:pt x="697" y="148"/>
                  </a:lnTo>
                  <a:lnTo>
                    <a:pt x="699" y="153"/>
                  </a:lnTo>
                  <a:lnTo>
                    <a:pt x="699" y="157"/>
                  </a:lnTo>
                  <a:lnTo>
                    <a:pt x="699" y="161"/>
                  </a:lnTo>
                  <a:lnTo>
                    <a:pt x="697" y="165"/>
                  </a:lnTo>
                  <a:lnTo>
                    <a:pt x="696" y="168"/>
                  </a:lnTo>
                  <a:lnTo>
                    <a:pt x="692" y="165"/>
                  </a:lnTo>
                  <a:lnTo>
                    <a:pt x="688" y="162"/>
                  </a:lnTo>
                  <a:lnTo>
                    <a:pt x="683" y="158"/>
                  </a:lnTo>
                  <a:lnTo>
                    <a:pt x="679" y="155"/>
                  </a:lnTo>
                  <a:lnTo>
                    <a:pt x="675" y="150"/>
                  </a:lnTo>
                  <a:lnTo>
                    <a:pt x="669" y="146"/>
                  </a:lnTo>
                  <a:lnTo>
                    <a:pt x="665" y="141"/>
                  </a:lnTo>
                  <a:lnTo>
                    <a:pt x="661" y="137"/>
                  </a:lnTo>
                  <a:lnTo>
                    <a:pt x="656" y="132"/>
                  </a:lnTo>
                  <a:lnTo>
                    <a:pt x="652" y="126"/>
                  </a:lnTo>
                  <a:lnTo>
                    <a:pt x="647" y="121"/>
                  </a:lnTo>
                  <a:lnTo>
                    <a:pt x="643" y="117"/>
                  </a:lnTo>
                  <a:lnTo>
                    <a:pt x="637" y="112"/>
                  </a:lnTo>
                  <a:lnTo>
                    <a:pt x="632" y="108"/>
                  </a:lnTo>
                  <a:lnTo>
                    <a:pt x="628" y="104"/>
                  </a:lnTo>
                  <a:lnTo>
                    <a:pt x="624" y="103"/>
                  </a:lnTo>
                  <a:lnTo>
                    <a:pt x="623" y="104"/>
                  </a:lnTo>
                  <a:lnTo>
                    <a:pt x="620" y="106"/>
                  </a:lnTo>
                  <a:lnTo>
                    <a:pt x="616" y="108"/>
                  </a:lnTo>
                  <a:lnTo>
                    <a:pt x="615" y="112"/>
                  </a:lnTo>
                  <a:lnTo>
                    <a:pt x="653" y="205"/>
                  </a:lnTo>
                  <a:lnTo>
                    <a:pt x="563" y="168"/>
                  </a:lnTo>
                  <a:lnTo>
                    <a:pt x="551" y="168"/>
                  </a:lnTo>
                  <a:lnTo>
                    <a:pt x="544" y="168"/>
                  </a:lnTo>
                  <a:lnTo>
                    <a:pt x="542" y="171"/>
                  </a:lnTo>
                  <a:lnTo>
                    <a:pt x="540" y="173"/>
                  </a:lnTo>
                  <a:lnTo>
                    <a:pt x="540" y="179"/>
                  </a:lnTo>
                  <a:lnTo>
                    <a:pt x="540" y="184"/>
                  </a:lnTo>
                  <a:lnTo>
                    <a:pt x="542" y="191"/>
                  </a:lnTo>
                  <a:lnTo>
                    <a:pt x="544" y="197"/>
                  </a:lnTo>
                  <a:lnTo>
                    <a:pt x="548" y="205"/>
                  </a:lnTo>
                  <a:lnTo>
                    <a:pt x="551" y="212"/>
                  </a:lnTo>
                  <a:lnTo>
                    <a:pt x="555" y="219"/>
                  </a:lnTo>
                  <a:lnTo>
                    <a:pt x="559" y="226"/>
                  </a:lnTo>
                  <a:lnTo>
                    <a:pt x="563" y="233"/>
                  </a:lnTo>
                  <a:lnTo>
                    <a:pt x="565" y="238"/>
                  </a:lnTo>
                  <a:lnTo>
                    <a:pt x="568" y="244"/>
                  </a:lnTo>
                  <a:lnTo>
                    <a:pt x="571" y="247"/>
                  </a:lnTo>
                  <a:lnTo>
                    <a:pt x="573" y="251"/>
                  </a:lnTo>
                  <a:lnTo>
                    <a:pt x="510" y="205"/>
                  </a:lnTo>
                  <a:lnTo>
                    <a:pt x="508" y="208"/>
                  </a:lnTo>
                  <a:lnTo>
                    <a:pt x="508" y="211"/>
                  </a:lnTo>
                  <a:lnTo>
                    <a:pt x="508" y="215"/>
                  </a:lnTo>
                  <a:lnTo>
                    <a:pt x="510" y="219"/>
                  </a:lnTo>
                  <a:lnTo>
                    <a:pt x="563" y="267"/>
                  </a:lnTo>
                  <a:lnTo>
                    <a:pt x="557" y="267"/>
                  </a:lnTo>
                  <a:lnTo>
                    <a:pt x="554" y="266"/>
                  </a:lnTo>
                  <a:lnTo>
                    <a:pt x="547" y="265"/>
                  </a:lnTo>
                  <a:lnTo>
                    <a:pt x="542" y="263"/>
                  </a:lnTo>
                  <a:lnTo>
                    <a:pt x="534" y="261"/>
                  </a:lnTo>
                  <a:lnTo>
                    <a:pt x="527" y="258"/>
                  </a:lnTo>
                  <a:lnTo>
                    <a:pt x="519" y="255"/>
                  </a:lnTo>
                  <a:lnTo>
                    <a:pt x="512" y="252"/>
                  </a:lnTo>
                  <a:lnTo>
                    <a:pt x="504" y="248"/>
                  </a:lnTo>
                  <a:lnTo>
                    <a:pt x="498" y="244"/>
                  </a:lnTo>
                  <a:lnTo>
                    <a:pt x="491" y="241"/>
                  </a:lnTo>
                  <a:lnTo>
                    <a:pt x="486" y="240"/>
                  </a:lnTo>
                  <a:lnTo>
                    <a:pt x="480" y="237"/>
                  </a:lnTo>
                  <a:lnTo>
                    <a:pt x="476" y="236"/>
                  </a:lnTo>
                  <a:lnTo>
                    <a:pt x="472" y="234"/>
                  </a:lnTo>
                  <a:lnTo>
                    <a:pt x="471" y="234"/>
                  </a:lnTo>
                  <a:lnTo>
                    <a:pt x="470" y="237"/>
                  </a:lnTo>
                  <a:lnTo>
                    <a:pt x="470" y="241"/>
                  </a:lnTo>
                  <a:lnTo>
                    <a:pt x="471" y="244"/>
                  </a:lnTo>
                  <a:lnTo>
                    <a:pt x="472" y="251"/>
                  </a:lnTo>
                  <a:lnTo>
                    <a:pt x="475" y="256"/>
                  </a:lnTo>
                  <a:lnTo>
                    <a:pt x="478" y="262"/>
                  </a:lnTo>
                  <a:lnTo>
                    <a:pt x="482" y="269"/>
                  </a:lnTo>
                  <a:lnTo>
                    <a:pt x="486" y="276"/>
                  </a:lnTo>
                  <a:lnTo>
                    <a:pt x="490" y="281"/>
                  </a:lnTo>
                  <a:lnTo>
                    <a:pt x="494" y="288"/>
                  </a:lnTo>
                  <a:lnTo>
                    <a:pt x="498" y="294"/>
                  </a:lnTo>
                  <a:lnTo>
                    <a:pt x="502" y="301"/>
                  </a:lnTo>
                  <a:lnTo>
                    <a:pt x="506" y="306"/>
                  </a:lnTo>
                  <a:lnTo>
                    <a:pt x="510" y="310"/>
                  </a:lnTo>
                  <a:lnTo>
                    <a:pt x="511" y="314"/>
                  </a:lnTo>
                  <a:lnTo>
                    <a:pt x="515" y="317"/>
                  </a:lnTo>
                  <a:lnTo>
                    <a:pt x="511" y="316"/>
                  </a:lnTo>
                  <a:lnTo>
                    <a:pt x="507" y="316"/>
                  </a:lnTo>
                  <a:lnTo>
                    <a:pt x="500" y="314"/>
                  </a:lnTo>
                  <a:lnTo>
                    <a:pt x="495" y="313"/>
                  </a:lnTo>
                  <a:lnTo>
                    <a:pt x="487" y="310"/>
                  </a:lnTo>
                  <a:lnTo>
                    <a:pt x="479" y="308"/>
                  </a:lnTo>
                  <a:lnTo>
                    <a:pt x="471" y="305"/>
                  </a:lnTo>
                  <a:lnTo>
                    <a:pt x="463" y="303"/>
                  </a:lnTo>
                  <a:lnTo>
                    <a:pt x="454" y="301"/>
                  </a:lnTo>
                  <a:lnTo>
                    <a:pt x="446" y="298"/>
                  </a:lnTo>
                  <a:lnTo>
                    <a:pt x="438" y="295"/>
                  </a:lnTo>
                  <a:lnTo>
                    <a:pt x="432" y="294"/>
                  </a:lnTo>
                  <a:lnTo>
                    <a:pt x="426" y="292"/>
                  </a:lnTo>
                  <a:lnTo>
                    <a:pt x="422" y="290"/>
                  </a:lnTo>
                  <a:lnTo>
                    <a:pt x="419" y="288"/>
                  </a:lnTo>
                  <a:lnTo>
                    <a:pt x="418" y="288"/>
                  </a:lnTo>
                  <a:lnTo>
                    <a:pt x="414" y="288"/>
                  </a:lnTo>
                  <a:lnTo>
                    <a:pt x="411" y="291"/>
                  </a:lnTo>
                  <a:lnTo>
                    <a:pt x="410" y="292"/>
                  </a:lnTo>
                  <a:lnTo>
                    <a:pt x="410" y="297"/>
                  </a:lnTo>
                  <a:lnTo>
                    <a:pt x="411" y="298"/>
                  </a:lnTo>
                  <a:lnTo>
                    <a:pt x="414" y="302"/>
                  </a:lnTo>
                  <a:lnTo>
                    <a:pt x="415" y="305"/>
                  </a:lnTo>
                  <a:lnTo>
                    <a:pt x="419" y="310"/>
                  </a:lnTo>
                  <a:lnTo>
                    <a:pt x="422" y="314"/>
                  </a:lnTo>
                  <a:lnTo>
                    <a:pt x="426" y="320"/>
                  </a:lnTo>
                  <a:lnTo>
                    <a:pt x="430" y="327"/>
                  </a:lnTo>
                  <a:lnTo>
                    <a:pt x="432" y="332"/>
                  </a:lnTo>
                  <a:lnTo>
                    <a:pt x="436" y="338"/>
                  </a:lnTo>
                  <a:lnTo>
                    <a:pt x="439" y="344"/>
                  </a:lnTo>
                  <a:lnTo>
                    <a:pt x="443" y="349"/>
                  </a:lnTo>
                  <a:lnTo>
                    <a:pt x="446" y="355"/>
                  </a:lnTo>
                  <a:lnTo>
                    <a:pt x="447" y="359"/>
                  </a:lnTo>
                  <a:lnTo>
                    <a:pt x="450" y="363"/>
                  </a:lnTo>
                  <a:lnTo>
                    <a:pt x="452" y="367"/>
                  </a:lnTo>
                  <a:lnTo>
                    <a:pt x="454" y="371"/>
                  </a:lnTo>
                  <a:lnTo>
                    <a:pt x="385" y="337"/>
                  </a:lnTo>
                  <a:lnTo>
                    <a:pt x="383" y="338"/>
                  </a:lnTo>
                  <a:lnTo>
                    <a:pt x="382" y="338"/>
                  </a:lnTo>
                  <a:lnTo>
                    <a:pt x="381" y="341"/>
                  </a:lnTo>
                  <a:lnTo>
                    <a:pt x="382" y="344"/>
                  </a:lnTo>
                  <a:lnTo>
                    <a:pt x="432" y="381"/>
                  </a:lnTo>
                  <a:lnTo>
                    <a:pt x="427" y="382"/>
                  </a:lnTo>
                  <a:lnTo>
                    <a:pt x="422" y="384"/>
                  </a:lnTo>
                  <a:lnTo>
                    <a:pt x="416" y="384"/>
                  </a:lnTo>
                  <a:lnTo>
                    <a:pt x="411" y="384"/>
                  </a:lnTo>
                  <a:lnTo>
                    <a:pt x="406" y="384"/>
                  </a:lnTo>
                  <a:lnTo>
                    <a:pt x="402" y="382"/>
                  </a:lnTo>
                  <a:lnTo>
                    <a:pt x="397" y="381"/>
                  </a:lnTo>
                  <a:lnTo>
                    <a:pt x="391" y="380"/>
                  </a:lnTo>
                  <a:lnTo>
                    <a:pt x="386" y="378"/>
                  </a:lnTo>
                  <a:lnTo>
                    <a:pt x="381" y="375"/>
                  </a:lnTo>
                  <a:lnTo>
                    <a:pt x="377" y="374"/>
                  </a:lnTo>
                  <a:lnTo>
                    <a:pt x="371" y="373"/>
                  </a:lnTo>
                  <a:lnTo>
                    <a:pt x="366" y="371"/>
                  </a:lnTo>
                  <a:lnTo>
                    <a:pt x="361" y="368"/>
                  </a:lnTo>
                  <a:lnTo>
                    <a:pt x="355" y="367"/>
                  </a:lnTo>
                  <a:lnTo>
                    <a:pt x="351" y="366"/>
                  </a:lnTo>
                  <a:lnTo>
                    <a:pt x="349" y="367"/>
                  </a:lnTo>
                  <a:lnTo>
                    <a:pt x="347" y="370"/>
                  </a:lnTo>
                  <a:lnTo>
                    <a:pt x="346" y="373"/>
                  </a:lnTo>
                  <a:lnTo>
                    <a:pt x="346" y="375"/>
                  </a:lnTo>
                  <a:lnTo>
                    <a:pt x="351" y="381"/>
                  </a:lnTo>
                  <a:lnTo>
                    <a:pt x="357" y="386"/>
                  </a:lnTo>
                  <a:lnTo>
                    <a:pt x="362" y="392"/>
                  </a:lnTo>
                  <a:lnTo>
                    <a:pt x="366" y="399"/>
                  </a:lnTo>
                  <a:lnTo>
                    <a:pt x="369" y="402"/>
                  </a:lnTo>
                  <a:lnTo>
                    <a:pt x="371" y="406"/>
                  </a:lnTo>
                  <a:lnTo>
                    <a:pt x="374" y="410"/>
                  </a:lnTo>
                  <a:lnTo>
                    <a:pt x="377" y="413"/>
                  </a:lnTo>
                  <a:lnTo>
                    <a:pt x="378" y="417"/>
                  </a:lnTo>
                  <a:lnTo>
                    <a:pt x="379" y="421"/>
                  </a:lnTo>
                  <a:lnTo>
                    <a:pt x="382" y="425"/>
                  </a:lnTo>
                  <a:lnTo>
                    <a:pt x="385" y="429"/>
                  </a:lnTo>
                  <a:lnTo>
                    <a:pt x="378" y="428"/>
                  </a:lnTo>
                  <a:lnTo>
                    <a:pt x="371" y="428"/>
                  </a:lnTo>
                  <a:lnTo>
                    <a:pt x="365" y="425"/>
                  </a:lnTo>
                  <a:lnTo>
                    <a:pt x="359" y="422"/>
                  </a:lnTo>
                  <a:lnTo>
                    <a:pt x="354" y="420"/>
                  </a:lnTo>
                  <a:lnTo>
                    <a:pt x="347" y="417"/>
                  </a:lnTo>
                  <a:lnTo>
                    <a:pt x="342" y="414"/>
                  </a:lnTo>
                  <a:lnTo>
                    <a:pt x="335" y="411"/>
                  </a:lnTo>
                  <a:lnTo>
                    <a:pt x="330" y="407"/>
                  </a:lnTo>
                  <a:lnTo>
                    <a:pt x="325" y="406"/>
                  </a:lnTo>
                  <a:lnTo>
                    <a:pt x="319" y="403"/>
                  </a:lnTo>
                  <a:lnTo>
                    <a:pt x="315" y="402"/>
                  </a:lnTo>
                  <a:lnTo>
                    <a:pt x="310" y="402"/>
                  </a:lnTo>
                  <a:lnTo>
                    <a:pt x="306" y="402"/>
                  </a:lnTo>
                  <a:lnTo>
                    <a:pt x="302" y="404"/>
                  </a:lnTo>
                  <a:lnTo>
                    <a:pt x="299" y="409"/>
                  </a:lnTo>
                  <a:lnTo>
                    <a:pt x="333" y="478"/>
                  </a:lnTo>
                  <a:lnTo>
                    <a:pt x="327" y="476"/>
                  </a:lnTo>
                  <a:lnTo>
                    <a:pt x="321" y="475"/>
                  </a:lnTo>
                  <a:lnTo>
                    <a:pt x="314" y="474"/>
                  </a:lnTo>
                  <a:lnTo>
                    <a:pt x="309" y="472"/>
                  </a:lnTo>
                  <a:lnTo>
                    <a:pt x="302" y="470"/>
                  </a:lnTo>
                  <a:lnTo>
                    <a:pt x="297" y="468"/>
                  </a:lnTo>
                  <a:lnTo>
                    <a:pt x="290" y="467"/>
                  </a:lnTo>
                  <a:lnTo>
                    <a:pt x="285" y="465"/>
                  </a:lnTo>
                  <a:lnTo>
                    <a:pt x="277" y="463"/>
                  </a:lnTo>
                  <a:lnTo>
                    <a:pt x="271" y="461"/>
                  </a:lnTo>
                  <a:lnTo>
                    <a:pt x="265" y="460"/>
                  </a:lnTo>
                  <a:lnTo>
                    <a:pt x="259" y="460"/>
                  </a:lnTo>
                  <a:lnTo>
                    <a:pt x="253" y="458"/>
                  </a:lnTo>
                  <a:lnTo>
                    <a:pt x="247" y="458"/>
                  </a:lnTo>
                  <a:lnTo>
                    <a:pt x="242" y="458"/>
                  </a:lnTo>
                  <a:lnTo>
                    <a:pt x="236" y="461"/>
                  </a:lnTo>
                  <a:lnTo>
                    <a:pt x="236" y="463"/>
                  </a:lnTo>
                  <a:lnTo>
                    <a:pt x="236" y="465"/>
                  </a:lnTo>
                  <a:lnTo>
                    <a:pt x="237" y="468"/>
                  </a:lnTo>
                  <a:lnTo>
                    <a:pt x="239" y="472"/>
                  </a:lnTo>
                  <a:lnTo>
                    <a:pt x="241" y="478"/>
                  </a:lnTo>
                  <a:lnTo>
                    <a:pt x="245" y="483"/>
                  </a:lnTo>
                  <a:lnTo>
                    <a:pt x="249" y="489"/>
                  </a:lnTo>
                  <a:lnTo>
                    <a:pt x="253" y="496"/>
                  </a:lnTo>
                  <a:lnTo>
                    <a:pt x="255" y="501"/>
                  </a:lnTo>
                  <a:lnTo>
                    <a:pt x="259" y="507"/>
                  </a:lnTo>
                  <a:lnTo>
                    <a:pt x="263" y="512"/>
                  </a:lnTo>
                  <a:lnTo>
                    <a:pt x="267" y="518"/>
                  </a:lnTo>
                  <a:lnTo>
                    <a:pt x="270" y="522"/>
                  </a:lnTo>
                  <a:lnTo>
                    <a:pt x="273" y="526"/>
                  </a:lnTo>
                  <a:lnTo>
                    <a:pt x="275" y="529"/>
                  </a:lnTo>
                  <a:lnTo>
                    <a:pt x="277" y="530"/>
                  </a:lnTo>
                  <a:lnTo>
                    <a:pt x="182" y="508"/>
                  </a:lnTo>
                  <a:lnTo>
                    <a:pt x="181" y="510"/>
                  </a:lnTo>
                  <a:lnTo>
                    <a:pt x="181" y="512"/>
                  </a:lnTo>
                  <a:lnTo>
                    <a:pt x="182" y="517"/>
                  </a:lnTo>
                  <a:lnTo>
                    <a:pt x="184" y="521"/>
                  </a:lnTo>
                  <a:lnTo>
                    <a:pt x="186" y="526"/>
                  </a:lnTo>
                  <a:lnTo>
                    <a:pt x="188" y="532"/>
                  </a:lnTo>
                  <a:lnTo>
                    <a:pt x="190" y="539"/>
                  </a:lnTo>
                  <a:lnTo>
                    <a:pt x="194" y="544"/>
                  </a:lnTo>
                  <a:lnTo>
                    <a:pt x="198" y="551"/>
                  </a:lnTo>
                  <a:lnTo>
                    <a:pt x="201" y="557"/>
                  </a:lnTo>
                  <a:lnTo>
                    <a:pt x="204" y="562"/>
                  </a:lnTo>
                  <a:lnTo>
                    <a:pt x="208" y="568"/>
                  </a:lnTo>
                  <a:lnTo>
                    <a:pt x="210" y="572"/>
                  </a:lnTo>
                  <a:lnTo>
                    <a:pt x="212" y="576"/>
                  </a:lnTo>
                  <a:lnTo>
                    <a:pt x="214" y="579"/>
                  </a:lnTo>
                  <a:lnTo>
                    <a:pt x="216" y="580"/>
                  </a:lnTo>
                  <a:lnTo>
                    <a:pt x="212" y="579"/>
                  </a:lnTo>
                  <a:lnTo>
                    <a:pt x="209" y="577"/>
                  </a:lnTo>
                  <a:lnTo>
                    <a:pt x="205" y="575"/>
                  </a:lnTo>
                  <a:lnTo>
                    <a:pt x="200" y="573"/>
                  </a:lnTo>
                  <a:lnTo>
                    <a:pt x="196" y="569"/>
                  </a:lnTo>
                  <a:lnTo>
                    <a:pt x="190" y="568"/>
                  </a:lnTo>
                  <a:lnTo>
                    <a:pt x="185" y="565"/>
                  </a:lnTo>
                  <a:lnTo>
                    <a:pt x="180" y="564"/>
                  </a:lnTo>
                  <a:lnTo>
                    <a:pt x="174" y="561"/>
                  </a:lnTo>
                  <a:lnTo>
                    <a:pt x="168" y="558"/>
                  </a:lnTo>
                  <a:lnTo>
                    <a:pt x="164" y="557"/>
                  </a:lnTo>
                  <a:lnTo>
                    <a:pt x="158" y="555"/>
                  </a:lnTo>
                  <a:lnTo>
                    <a:pt x="154" y="555"/>
                  </a:lnTo>
                  <a:lnTo>
                    <a:pt x="150" y="555"/>
                  </a:lnTo>
                  <a:lnTo>
                    <a:pt x="146" y="557"/>
                  </a:lnTo>
                  <a:lnTo>
                    <a:pt x="144" y="559"/>
                  </a:lnTo>
                  <a:lnTo>
                    <a:pt x="142" y="562"/>
                  </a:lnTo>
                  <a:lnTo>
                    <a:pt x="142" y="565"/>
                  </a:lnTo>
                  <a:lnTo>
                    <a:pt x="142" y="568"/>
                  </a:lnTo>
                  <a:lnTo>
                    <a:pt x="144" y="573"/>
                  </a:lnTo>
                  <a:lnTo>
                    <a:pt x="145" y="577"/>
                  </a:lnTo>
                  <a:lnTo>
                    <a:pt x="148" y="584"/>
                  </a:lnTo>
                  <a:lnTo>
                    <a:pt x="150" y="590"/>
                  </a:lnTo>
                  <a:lnTo>
                    <a:pt x="153" y="595"/>
                  </a:lnTo>
                  <a:lnTo>
                    <a:pt x="154" y="601"/>
                  </a:lnTo>
                  <a:lnTo>
                    <a:pt x="157" y="607"/>
                  </a:lnTo>
                  <a:lnTo>
                    <a:pt x="160" y="612"/>
                  </a:lnTo>
                  <a:lnTo>
                    <a:pt x="162" y="618"/>
                  </a:lnTo>
                  <a:lnTo>
                    <a:pt x="164" y="623"/>
                  </a:lnTo>
                  <a:lnTo>
                    <a:pt x="166" y="627"/>
                  </a:lnTo>
                  <a:lnTo>
                    <a:pt x="168" y="630"/>
                  </a:lnTo>
                  <a:lnTo>
                    <a:pt x="169" y="634"/>
                  </a:lnTo>
                  <a:lnTo>
                    <a:pt x="82" y="612"/>
                  </a:lnTo>
                  <a:lnTo>
                    <a:pt x="80" y="616"/>
                  </a:lnTo>
                  <a:lnTo>
                    <a:pt x="79" y="622"/>
                  </a:lnTo>
                  <a:lnTo>
                    <a:pt x="80" y="626"/>
                  </a:lnTo>
                  <a:lnTo>
                    <a:pt x="81" y="633"/>
                  </a:lnTo>
                  <a:lnTo>
                    <a:pt x="84" y="637"/>
                  </a:lnTo>
                  <a:lnTo>
                    <a:pt x="88" y="644"/>
                  </a:lnTo>
                  <a:lnTo>
                    <a:pt x="92" y="649"/>
                  </a:lnTo>
                  <a:lnTo>
                    <a:pt x="96" y="656"/>
                  </a:lnTo>
                  <a:lnTo>
                    <a:pt x="100" y="661"/>
                  </a:lnTo>
                  <a:lnTo>
                    <a:pt x="104" y="667"/>
                  </a:lnTo>
                  <a:lnTo>
                    <a:pt x="108" y="672"/>
                  </a:lnTo>
                  <a:lnTo>
                    <a:pt x="112" y="679"/>
                  </a:lnTo>
                  <a:lnTo>
                    <a:pt x="113" y="683"/>
                  </a:lnTo>
                  <a:lnTo>
                    <a:pt x="116" y="687"/>
                  </a:lnTo>
                  <a:lnTo>
                    <a:pt x="116" y="691"/>
                  </a:lnTo>
                  <a:lnTo>
                    <a:pt x="116" y="695"/>
                  </a:lnTo>
                  <a:lnTo>
                    <a:pt x="44" y="661"/>
                  </a:lnTo>
                  <a:lnTo>
                    <a:pt x="40" y="659"/>
                  </a:lnTo>
                  <a:lnTo>
                    <a:pt x="36" y="661"/>
                  </a:lnTo>
                  <a:lnTo>
                    <a:pt x="32" y="662"/>
                  </a:lnTo>
                  <a:lnTo>
                    <a:pt x="29" y="663"/>
                  </a:lnTo>
                  <a:lnTo>
                    <a:pt x="31" y="669"/>
                  </a:lnTo>
                  <a:lnTo>
                    <a:pt x="35" y="674"/>
                  </a:lnTo>
                  <a:lnTo>
                    <a:pt x="39" y="680"/>
                  </a:lnTo>
                  <a:lnTo>
                    <a:pt x="44" y="685"/>
                  </a:lnTo>
                  <a:lnTo>
                    <a:pt x="48" y="691"/>
                  </a:lnTo>
                  <a:lnTo>
                    <a:pt x="53" y="696"/>
                  </a:lnTo>
                  <a:lnTo>
                    <a:pt x="59" y="703"/>
                  </a:lnTo>
                  <a:lnTo>
                    <a:pt x="64" y="709"/>
                  </a:lnTo>
                  <a:lnTo>
                    <a:pt x="71" y="714"/>
                  </a:lnTo>
                  <a:lnTo>
                    <a:pt x="76" y="719"/>
                  </a:lnTo>
                  <a:lnTo>
                    <a:pt x="81" y="724"/>
                  </a:lnTo>
                  <a:lnTo>
                    <a:pt x="88" y="730"/>
                  </a:lnTo>
                  <a:lnTo>
                    <a:pt x="92" y="735"/>
                  </a:lnTo>
                  <a:lnTo>
                    <a:pt x="98" y="741"/>
                  </a:lnTo>
                  <a:lnTo>
                    <a:pt x="102" y="745"/>
                  </a:lnTo>
                  <a:lnTo>
                    <a:pt x="109" y="752"/>
                  </a:lnTo>
                  <a:lnTo>
                    <a:pt x="93" y="770"/>
                  </a:lnTo>
                  <a:lnTo>
                    <a:pt x="93" y="7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7" name="Freeform 59"/>
            <p:cNvSpPr>
              <a:spLocks/>
            </p:cNvSpPr>
            <p:nvPr/>
          </p:nvSpPr>
          <p:spPr bwMode="auto">
            <a:xfrm>
              <a:off x="1182" y="2357"/>
              <a:ext cx="77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2" y="4"/>
                </a:cxn>
                <a:cxn ang="0">
                  <a:pos x="14" y="1"/>
                </a:cxn>
                <a:cxn ang="0">
                  <a:pos x="18" y="1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8" y="0"/>
                </a:cxn>
                <a:cxn ang="0">
                  <a:pos x="44" y="0"/>
                </a:cxn>
                <a:cxn ang="0">
                  <a:pos x="46" y="0"/>
                </a:cxn>
                <a:cxn ang="0">
                  <a:pos x="50" y="0"/>
                </a:cxn>
                <a:cxn ang="0">
                  <a:pos x="56" y="1"/>
                </a:cxn>
                <a:cxn ang="0">
                  <a:pos x="60" y="2"/>
                </a:cxn>
                <a:cxn ang="0">
                  <a:pos x="64" y="2"/>
                </a:cxn>
                <a:cxn ang="0">
                  <a:pos x="68" y="4"/>
                </a:cxn>
                <a:cxn ang="0">
                  <a:pos x="72" y="5"/>
                </a:cxn>
                <a:cxn ang="0">
                  <a:pos x="77" y="7"/>
                </a:cxn>
                <a:cxn ang="0">
                  <a:pos x="0" y="33"/>
                </a:cxn>
                <a:cxn ang="0">
                  <a:pos x="0" y="33"/>
                </a:cxn>
              </a:cxnLst>
              <a:rect l="0" t="0" r="r" b="b"/>
              <a:pathLst>
                <a:path w="77" h="33">
                  <a:moveTo>
                    <a:pt x="0" y="33"/>
                  </a:moveTo>
                  <a:lnTo>
                    <a:pt x="12" y="4"/>
                  </a:lnTo>
                  <a:lnTo>
                    <a:pt x="14" y="1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1"/>
                  </a:lnTo>
                  <a:lnTo>
                    <a:pt x="60" y="2"/>
                  </a:lnTo>
                  <a:lnTo>
                    <a:pt x="64" y="2"/>
                  </a:lnTo>
                  <a:lnTo>
                    <a:pt x="68" y="4"/>
                  </a:lnTo>
                  <a:lnTo>
                    <a:pt x="72" y="5"/>
                  </a:lnTo>
                  <a:lnTo>
                    <a:pt x="77" y="7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8" name="Freeform 60"/>
            <p:cNvSpPr>
              <a:spLocks/>
            </p:cNvSpPr>
            <p:nvPr/>
          </p:nvSpPr>
          <p:spPr bwMode="auto">
            <a:xfrm>
              <a:off x="1208" y="2271"/>
              <a:ext cx="75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0" y="0"/>
                </a:cxn>
                <a:cxn ang="0">
                  <a:pos x="75" y="0"/>
                </a:cxn>
                <a:cxn ang="0">
                  <a:pos x="71" y="1"/>
                </a:cxn>
                <a:cxn ang="0">
                  <a:pos x="67" y="4"/>
                </a:cxn>
                <a:cxn ang="0">
                  <a:pos x="63" y="5"/>
                </a:cxn>
                <a:cxn ang="0">
                  <a:pos x="59" y="7"/>
                </a:cxn>
                <a:cxn ang="0">
                  <a:pos x="54" y="8"/>
                </a:cxn>
                <a:cxn ang="0">
                  <a:pos x="50" y="10"/>
                </a:cxn>
                <a:cxn ang="0">
                  <a:pos x="46" y="11"/>
                </a:cxn>
                <a:cxn ang="0">
                  <a:pos x="42" y="14"/>
                </a:cxn>
                <a:cxn ang="0">
                  <a:pos x="36" y="14"/>
                </a:cxn>
                <a:cxn ang="0">
                  <a:pos x="31" y="15"/>
                </a:cxn>
                <a:cxn ang="0">
                  <a:pos x="26" y="15"/>
                </a:cxn>
                <a:cxn ang="0">
                  <a:pos x="20" y="18"/>
                </a:cxn>
                <a:cxn ang="0">
                  <a:pos x="15" y="18"/>
                </a:cxn>
                <a:cxn ang="0">
                  <a:pos x="10" y="19"/>
                </a:cxn>
                <a:cxn ang="0">
                  <a:pos x="6" y="22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75" h="23">
                  <a:moveTo>
                    <a:pt x="0" y="23"/>
                  </a:moveTo>
                  <a:lnTo>
                    <a:pt x="10" y="0"/>
                  </a:lnTo>
                  <a:lnTo>
                    <a:pt x="75" y="0"/>
                  </a:lnTo>
                  <a:lnTo>
                    <a:pt x="71" y="1"/>
                  </a:lnTo>
                  <a:lnTo>
                    <a:pt x="67" y="4"/>
                  </a:lnTo>
                  <a:lnTo>
                    <a:pt x="63" y="5"/>
                  </a:lnTo>
                  <a:lnTo>
                    <a:pt x="59" y="7"/>
                  </a:lnTo>
                  <a:lnTo>
                    <a:pt x="54" y="8"/>
                  </a:lnTo>
                  <a:lnTo>
                    <a:pt x="50" y="10"/>
                  </a:lnTo>
                  <a:lnTo>
                    <a:pt x="46" y="11"/>
                  </a:lnTo>
                  <a:lnTo>
                    <a:pt x="42" y="14"/>
                  </a:lnTo>
                  <a:lnTo>
                    <a:pt x="36" y="14"/>
                  </a:lnTo>
                  <a:lnTo>
                    <a:pt x="31" y="15"/>
                  </a:lnTo>
                  <a:lnTo>
                    <a:pt x="26" y="15"/>
                  </a:lnTo>
                  <a:lnTo>
                    <a:pt x="20" y="18"/>
                  </a:lnTo>
                  <a:lnTo>
                    <a:pt x="15" y="18"/>
                  </a:lnTo>
                  <a:lnTo>
                    <a:pt x="10" y="19"/>
                  </a:lnTo>
                  <a:lnTo>
                    <a:pt x="6" y="22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9" name="Freeform 61"/>
            <p:cNvSpPr>
              <a:spLocks/>
            </p:cNvSpPr>
            <p:nvPr/>
          </p:nvSpPr>
          <p:spPr bwMode="auto">
            <a:xfrm>
              <a:off x="1206" y="2196"/>
              <a:ext cx="81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4" y="0"/>
                </a:cxn>
                <a:cxn ang="0">
                  <a:pos x="81" y="6"/>
                </a:cxn>
                <a:cxn ang="0">
                  <a:pos x="77" y="8"/>
                </a:cxn>
                <a:cxn ang="0">
                  <a:pos x="73" y="11"/>
                </a:cxn>
                <a:cxn ang="0">
                  <a:pos x="68" y="13"/>
                </a:cxn>
                <a:cxn ang="0">
                  <a:pos x="64" y="15"/>
                </a:cxn>
                <a:cxn ang="0">
                  <a:pos x="57" y="17"/>
                </a:cxn>
                <a:cxn ang="0">
                  <a:pos x="53" y="18"/>
                </a:cxn>
                <a:cxn ang="0">
                  <a:pos x="48" y="18"/>
                </a:cxn>
                <a:cxn ang="0">
                  <a:pos x="42" y="20"/>
                </a:cxn>
                <a:cxn ang="0">
                  <a:pos x="37" y="20"/>
                </a:cxn>
                <a:cxn ang="0">
                  <a:pos x="32" y="20"/>
                </a:cxn>
                <a:cxn ang="0">
                  <a:pos x="25" y="20"/>
                </a:cxn>
                <a:cxn ang="0">
                  <a:pos x="20" y="21"/>
                </a:cxn>
                <a:cxn ang="0">
                  <a:pos x="14" y="21"/>
                </a:cxn>
                <a:cxn ang="0">
                  <a:pos x="9" y="22"/>
                </a:cxn>
                <a:cxn ang="0">
                  <a:pos x="4" y="24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81" h="26">
                  <a:moveTo>
                    <a:pt x="0" y="26"/>
                  </a:moveTo>
                  <a:lnTo>
                    <a:pt x="14" y="0"/>
                  </a:lnTo>
                  <a:lnTo>
                    <a:pt x="81" y="6"/>
                  </a:lnTo>
                  <a:lnTo>
                    <a:pt x="77" y="8"/>
                  </a:lnTo>
                  <a:lnTo>
                    <a:pt x="73" y="11"/>
                  </a:lnTo>
                  <a:lnTo>
                    <a:pt x="68" y="13"/>
                  </a:lnTo>
                  <a:lnTo>
                    <a:pt x="64" y="15"/>
                  </a:lnTo>
                  <a:lnTo>
                    <a:pt x="57" y="17"/>
                  </a:lnTo>
                  <a:lnTo>
                    <a:pt x="53" y="18"/>
                  </a:lnTo>
                  <a:lnTo>
                    <a:pt x="48" y="18"/>
                  </a:lnTo>
                  <a:lnTo>
                    <a:pt x="42" y="20"/>
                  </a:lnTo>
                  <a:lnTo>
                    <a:pt x="37" y="20"/>
                  </a:lnTo>
                  <a:lnTo>
                    <a:pt x="32" y="20"/>
                  </a:lnTo>
                  <a:lnTo>
                    <a:pt x="25" y="20"/>
                  </a:lnTo>
                  <a:lnTo>
                    <a:pt x="20" y="21"/>
                  </a:lnTo>
                  <a:lnTo>
                    <a:pt x="14" y="21"/>
                  </a:lnTo>
                  <a:lnTo>
                    <a:pt x="9" y="22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0" name="Freeform 62"/>
            <p:cNvSpPr>
              <a:spLocks/>
            </p:cNvSpPr>
            <p:nvPr/>
          </p:nvSpPr>
          <p:spPr bwMode="auto">
            <a:xfrm>
              <a:off x="1184" y="2113"/>
              <a:ext cx="66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10" y="8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3"/>
                </a:cxn>
                <a:cxn ang="0">
                  <a:pos x="20" y="4"/>
                </a:cxn>
                <a:cxn ang="0">
                  <a:pos x="24" y="8"/>
                </a:cxn>
                <a:cxn ang="0">
                  <a:pos x="66" y="18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66" h="35">
                  <a:moveTo>
                    <a:pt x="0" y="35"/>
                  </a:moveTo>
                  <a:lnTo>
                    <a:pt x="10" y="8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3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66" y="18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1" name="Freeform 63"/>
            <p:cNvSpPr>
              <a:spLocks/>
            </p:cNvSpPr>
            <p:nvPr/>
          </p:nvSpPr>
          <p:spPr bwMode="auto">
            <a:xfrm>
              <a:off x="797" y="1919"/>
              <a:ext cx="89" cy="115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2" y="106"/>
                </a:cxn>
                <a:cxn ang="0">
                  <a:pos x="6" y="96"/>
                </a:cxn>
                <a:cxn ang="0">
                  <a:pos x="9" y="88"/>
                </a:cxn>
                <a:cxn ang="0">
                  <a:pos x="15" y="81"/>
                </a:cxn>
                <a:cxn ang="0">
                  <a:pos x="19" y="72"/>
                </a:cxn>
                <a:cxn ang="0">
                  <a:pos x="25" y="65"/>
                </a:cxn>
                <a:cxn ang="0">
                  <a:pos x="31" y="58"/>
                </a:cxn>
                <a:cxn ang="0">
                  <a:pos x="37" y="52"/>
                </a:cxn>
                <a:cxn ang="0">
                  <a:pos x="43" y="45"/>
                </a:cxn>
                <a:cxn ang="0">
                  <a:pos x="51" y="38"/>
                </a:cxn>
                <a:cxn ang="0">
                  <a:pos x="56" y="32"/>
                </a:cxn>
                <a:cxn ang="0">
                  <a:pos x="63" y="25"/>
                </a:cxn>
                <a:cxn ang="0">
                  <a:pos x="69" y="20"/>
                </a:cxn>
                <a:cxn ang="0">
                  <a:pos x="76" y="13"/>
                </a:cxn>
                <a:cxn ang="0">
                  <a:pos x="83" y="7"/>
                </a:cxn>
                <a:cxn ang="0">
                  <a:pos x="89" y="0"/>
                </a:cxn>
                <a:cxn ang="0">
                  <a:pos x="89" y="6"/>
                </a:cxn>
                <a:cxn ang="0">
                  <a:pos x="89" y="13"/>
                </a:cxn>
                <a:cxn ang="0">
                  <a:pos x="87" y="20"/>
                </a:cxn>
                <a:cxn ang="0">
                  <a:pos x="84" y="27"/>
                </a:cxn>
                <a:cxn ang="0">
                  <a:pos x="80" y="32"/>
                </a:cxn>
                <a:cxn ang="0">
                  <a:pos x="76" y="39"/>
                </a:cxn>
                <a:cxn ang="0">
                  <a:pos x="73" y="45"/>
                </a:cxn>
                <a:cxn ang="0">
                  <a:pos x="69" y="50"/>
                </a:cxn>
                <a:cxn ang="0">
                  <a:pos x="65" y="56"/>
                </a:cxn>
                <a:cxn ang="0">
                  <a:pos x="61" y="60"/>
                </a:cxn>
                <a:cxn ang="0">
                  <a:pos x="57" y="64"/>
                </a:cxn>
                <a:cxn ang="0">
                  <a:pos x="55" y="70"/>
                </a:cxn>
                <a:cxn ang="0">
                  <a:pos x="51" y="74"/>
                </a:cxn>
                <a:cxn ang="0">
                  <a:pos x="47" y="79"/>
                </a:cxn>
                <a:cxn ang="0">
                  <a:pos x="43" y="83"/>
                </a:cxn>
                <a:cxn ang="0">
                  <a:pos x="40" y="89"/>
                </a:cxn>
                <a:cxn ang="0">
                  <a:pos x="35" y="92"/>
                </a:cxn>
                <a:cxn ang="0">
                  <a:pos x="31" y="96"/>
                </a:cxn>
                <a:cxn ang="0">
                  <a:pos x="27" y="100"/>
                </a:cxn>
                <a:cxn ang="0">
                  <a:pos x="21" y="104"/>
                </a:cxn>
                <a:cxn ang="0">
                  <a:pos x="16" y="107"/>
                </a:cxn>
                <a:cxn ang="0">
                  <a:pos x="11" y="108"/>
                </a:cxn>
                <a:cxn ang="0">
                  <a:pos x="6" y="111"/>
                </a:cxn>
                <a:cxn ang="0">
                  <a:pos x="0" y="115"/>
                </a:cxn>
                <a:cxn ang="0">
                  <a:pos x="0" y="115"/>
                </a:cxn>
              </a:cxnLst>
              <a:rect l="0" t="0" r="r" b="b"/>
              <a:pathLst>
                <a:path w="89" h="115">
                  <a:moveTo>
                    <a:pt x="0" y="115"/>
                  </a:moveTo>
                  <a:lnTo>
                    <a:pt x="2" y="106"/>
                  </a:lnTo>
                  <a:lnTo>
                    <a:pt x="6" y="96"/>
                  </a:lnTo>
                  <a:lnTo>
                    <a:pt x="9" y="88"/>
                  </a:lnTo>
                  <a:lnTo>
                    <a:pt x="15" y="81"/>
                  </a:lnTo>
                  <a:lnTo>
                    <a:pt x="19" y="72"/>
                  </a:lnTo>
                  <a:lnTo>
                    <a:pt x="25" y="65"/>
                  </a:lnTo>
                  <a:lnTo>
                    <a:pt x="31" y="58"/>
                  </a:lnTo>
                  <a:lnTo>
                    <a:pt x="37" y="52"/>
                  </a:lnTo>
                  <a:lnTo>
                    <a:pt x="43" y="45"/>
                  </a:lnTo>
                  <a:lnTo>
                    <a:pt x="51" y="38"/>
                  </a:lnTo>
                  <a:lnTo>
                    <a:pt x="56" y="32"/>
                  </a:lnTo>
                  <a:lnTo>
                    <a:pt x="63" y="25"/>
                  </a:lnTo>
                  <a:lnTo>
                    <a:pt x="69" y="20"/>
                  </a:lnTo>
                  <a:lnTo>
                    <a:pt x="76" y="13"/>
                  </a:lnTo>
                  <a:lnTo>
                    <a:pt x="83" y="7"/>
                  </a:lnTo>
                  <a:lnTo>
                    <a:pt x="89" y="0"/>
                  </a:lnTo>
                  <a:lnTo>
                    <a:pt x="89" y="6"/>
                  </a:lnTo>
                  <a:lnTo>
                    <a:pt x="89" y="13"/>
                  </a:lnTo>
                  <a:lnTo>
                    <a:pt x="87" y="20"/>
                  </a:lnTo>
                  <a:lnTo>
                    <a:pt x="84" y="27"/>
                  </a:lnTo>
                  <a:lnTo>
                    <a:pt x="80" y="32"/>
                  </a:lnTo>
                  <a:lnTo>
                    <a:pt x="76" y="39"/>
                  </a:lnTo>
                  <a:lnTo>
                    <a:pt x="73" y="45"/>
                  </a:lnTo>
                  <a:lnTo>
                    <a:pt x="69" y="50"/>
                  </a:lnTo>
                  <a:lnTo>
                    <a:pt x="65" y="56"/>
                  </a:lnTo>
                  <a:lnTo>
                    <a:pt x="61" y="60"/>
                  </a:lnTo>
                  <a:lnTo>
                    <a:pt x="57" y="64"/>
                  </a:lnTo>
                  <a:lnTo>
                    <a:pt x="55" y="70"/>
                  </a:lnTo>
                  <a:lnTo>
                    <a:pt x="51" y="74"/>
                  </a:lnTo>
                  <a:lnTo>
                    <a:pt x="47" y="79"/>
                  </a:lnTo>
                  <a:lnTo>
                    <a:pt x="43" y="83"/>
                  </a:lnTo>
                  <a:lnTo>
                    <a:pt x="40" y="89"/>
                  </a:lnTo>
                  <a:lnTo>
                    <a:pt x="35" y="92"/>
                  </a:lnTo>
                  <a:lnTo>
                    <a:pt x="31" y="96"/>
                  </a:lnTo>
                  <a:lnTo>
                    <a:pt x="27" y="100"/>
                  </a:lnTo>
                  <a:lnTo>
                    <a:pt x="21" y="104"/>
                  </a:lnTo>
                  <a:lnTo>
                    <a:pt x="16" y="107"/>
                  </a:lnTo>
                  <a:lnTo>
                    <a:pt x="11" y="108"/>
                  </a:lnTo>
                  <a:lnTo>
                    <a:pt x="6" y="111"/>
                  </a:lnTo>
                  <a:lnTo>
                    <a:pt x="0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2" name="Freeform 64"/>
            <p:cNvSpPr>
              <a:spLocks/>
            </p:cNvSpPr>
            <p:nvPr/>
          </p:nvSpPr>
          <p:spPr bwMode="auto">
            <a:xfrm>
              <a:off x="1602" y="1698"/>
              <a:ext cx="112" cy="279"/>
            </a:xfrm>
            <a:custGeom>
              <a:avLst/>
              <a:gdLst/>
              <a:ahLst/>
              <a:cxnLst>
                <a:cxn ang="0">
                  <a:pos x="107" y="279"/>
                </a:cxn>
                <a:cxn ang="0">
                  <a:pos x="103" y="259"/>
                </a:cxn>
                <a:cxn ang="0">
                  <a:pos x="97" y="241"/>
                </a:cxn>
                <a:cxn ang="0">
                  <a:pos x="91" y="221"/>
                </a:cxn>
                <a:cxn ang="0">
                  <a:pos x="83" y="205"/>
                </a:cxn>
                <a:cxn ang="0">
                  <a:pos x="73" y="187"/>
                </a:cxn>
                <a:cxn ang="0">
                  <a:pos x="64" y="170"/>
                </a:cxn>
                <a:cxn ang="0">
                  <a:pos x="55" y="154"/>
                </a:cxn>
                <a:cxn ang="0">
                  <a:pos x="45" y="138"/>
                </a:cxn>
                <a:cxn ang="0">
                  <a:pos x="35" y="120"/>
                </a:cxn>
                <a:cxn ang="0">
                  <a:pos x="27" y="104"/>
                </a:cxn>
                <a:cxn ang="0">
                  <a:pos x="17" y="87"/>
                </a:cxn>
                <a:cxn ang="0">
                  <a:pos x="11" y="71"/>
                </a:cxn>
                <a:cxn ang="0">
                  <a:pos x="5" y="54"/>
                </a:cxn>
                <a:cxn ang="0">
                  <a:pos x="3" y="36"/>
                </a:cxn>
                <a:cxn ang="0">
                  <a:pos x="0" y="18"/>
                </a:cxn>
                <a:cxn ang="0">
                  <a:pos x="3" y="0"/>
                </a:cxn>
                <a:cxn ang="0">
                  <a:pos x="5" y="4"/>
                </a:cxn>
                <a:cxn ang="0">
                  <a:pos x="9" y="7"/>
                </a:cxn>
                <a:cxn ang="0">
                  <a:pos x="13" y="11"/>
                </a:cxn>
                <a:cxn ang="0">
                  <a:pos x="17" y="15"/>
                </a:cxn>
                <a:cxn ang="0">
                  <a:pos x="21" y="19"/>
                </a:cxn>
                <a:cxn ang="0">
                  <a:pos x="24" y="23"/>
                </a:cxn>
                <a:cxn ang="0">
                  <a:pos x="28" y="28"/>
                </a:cxn>
                <a:cxn ang="0">
                  <a:pos x="32" y="33"/>
                </a:cxn>
                <a:cxn ang="0">
                  <a:pos x="35" y="37"/>
                </a:cxn>
                <a:cxn ang="0">
                  <a:pos x="37" y="43"/>
                </a:cxn>
                <a:cxn ang="0">
                  <a:pos x="40" y="47"/>
                </a:cxn>
                <a:cxn ang="0">
                  <a:pos x="44" y="53"/>
                </a:cxn>
                <a:cxn ang="0">
                  <a:pos x="47" y="58"/>
                </a:cxn>
                <a:cxn ang="0">
                  <a:pos x="49" y="64"/>
                </a:cxn>
                <a:cxn ang="0">
                  <a:pos x="52" y="69"/>
                </a:cxn>
                <a:cxn ang="0">
                  <a:pos x="56" y="75"/>
                </a:cxn>
                <a:cxn ang="0">
                  <a:pos x="63" y="84"/>
                </a:cxn>
                <a:cxn ang="0">
                  <a:pos x="69" y="97"/>
                </a:cxn>
                <a:cxn ang="0">
                  <a:pos x="76" y="108"/>
                </a:cxn>
                <a:cxn ang="0">
                  <a:pos x="83" y="120"/>
                </a:cxn>
                <a:cxn ang="0">
                  <a:pos x="88" y="131"/>
                </a:cxn>
                <a:cxn ang="0">
                  <a:pos x="93" y="144"/>
                </a:cxn>
                <a:cxn ang="0">
                  <a:pos x="99" y="158"/>
                </a:cxn>
                <a:cxn ang="0">
                  <a:pos x="103" y="172"/>
                </a:cxn>
                <a:cxn ang="0">
                  <a:pos x="105" y="184"/>
                </a:cxn>
                <a:cxn ang="0">
                  <a:pos x="108" y="196"/>
                </a:cxn>
                <a:cxn ang="0">
                  <a:pos x="111" y="210"/>
                </a:cxn>
                <a:cxn ang="0">
                  <a:pos x="112" y="224"/>
                </a:cxn>
                <a:cxn ang="0">
                  <a:pos x="112" y="238"/>
                </a:cxn>
                <a:cxn ang="0">
                  <a:pos x="111" y="252"/>
                </a:cxn>
                <a:cxn ang="0">
                  <a:pos x="109" y="266"/>
                </a:cxn>
                <a:cxn ang="0">
                  <a:pos x="107" y="279"/>
                </a:cxn>
                <a:cxn ang="0">
                  <a:pos x="107" y="279"/>
                </a:cxn>
              </a:cxnLst>
              <a:rect l="0" t="0" r="r" b="b"/>
              <a:pathLst>
                <a:path w="112" h="279">
                  <a:moveTo>
                    <a:pt x="107" y="279"/>
                  </a:moveTo>
                  <a:lnTo>
                    <a:pt x="103" y="259"/>
                  </a:lnTo>
                  <a:lnTo>
                    <a:pt x="97" y="241"/>
                  </a:lnTo>
                  <a:lnTo>
                    <a:pt x="91" y="221"/>
                  </a:lnTo>
                  <a:lnTo>
                    <a:pt x="83" y="205"/>
                  </a:lnTo>
                  <a:lnTo>
                    <a:pt x="73" y="187"/>
                  </a:lnTo>
                  <a:lnTo>
                    <a:pt x="64" y="170"/>
                  </a:lnTo>
                  <a:lnTo>
                    <a:pt x="55" y="154"/>
                  </a:lnTo>
                  <a:lnTo>
                    <a:pt x="45" y="138"/>
                  </a:lnTo>
                  <a:lnTo>
                    <a:pt x="35" y="120"/>
                  </a:lnTo>
                  <a:lnTo>
                    <a:pt x="27" y="104"/>
                  </a:lnTo>
                  <a:lnTo>
                    <a:pt x="17" y="87"/>
                  </a:lnTo>
                  <a:lnTo>
                    <a:pt x="11" y="71"/>
                  </a:lnTo>
                  <a:lnTo>
                    <a:pt x="5" y="54"/>
                  </a:lnTo>
                  <a:lnTo>
                    <a:pt x="3" y="36"/>
                  </a:lnTo>
                  <a:lnTo>
                    <a:pt x="0" y="18"/>
                  </a:lnTo>
                  <a:lnTo>
                    <a:pt x="3" y="0"/>
                  </a:lnTo>
                  <a:lnTo>
                    <a:pt x="5" y="4"/>
                  </a:lnTo>
                  <a:lnTo>
                    <a:pt x="9" y="7"/>
                  </a:lnTo>
                  <a:lnTo>
                    <a:pt x="13" y="11"/>
                  </a:lnTo>
                  <a:lnTo>
                    <a:pt x="17" y="15"/>
                  </a:lnTo>
                  <a:lnTo>
                    <a:pt x="21" y="19"/>
                  </a:lnTo>
                  <a:lnTo>
                    <a:pt x="24" y="23"/>
                  </a:lnTo>
                  <a:lnTo>
                    <a:pt x="28" y="28"/>
                  </a:lnTo>
                  <a:lnTo>
                    <a:pt x="32" y="33"/>
                  </a:lnTo>
                  <a:lnTo>
                    <a:pt x="35" y="37"/>
                  </a:lnTo>
                  <a:lnTo>
                    <a:pt x="37" y="43"/>
                  </a:lnTo>
                  <a:lnTo>
                    <a:pt x="40" y="47"/>
                  </a:lnTo>
                  <a:lnTo>
                    <a:pt x="44" y="53"/>
                  </a:lnTo>
                  <a:lnTo>
                    <a:pt x="47" y="58"/>
                  </a:lnTo>
                  <a:lnTo>
                    <a:pt x="49" y="64"/>
                  </a:lnTo>
                  <a:lnTo>
                    <a:pt x="52" y="69"/>
                  </a:lnTo>
                  <a:lnTo>
                    <a:pt x="56" y="75"/>
                  </a:lnTo>
                  <a:lnTo>
                    <a:pt x="63" y="84"/>
                  </a:lnTo>
                  <a:lnTo>
                    <a:pt x="69" y="97"/>
                  </a:lnTo>
                  <a:lnTo>
                    <a:pt x="76" y="108"/>
                  </a:lnTo>
                  <a:lnTo>
                    <a:pt x="83" y="120"/>
                  </a:lnTo>
                  <a:lnTo>
                    <a:pt x="88" y="131"/>
                  </a:lnTo>
                  <a:lnTo>
                    <a:pt x="93" y="144"/>
                  </a:lnTo>
                  <a:lnTo>
                    <a:pt x="99" y="158"/>
                  </a:lnTo>
                  <a:lnTo>
                    <a:pt x="103" y="172"/>
                  </a:lnTo>
                  <a:lnTo>
                    <a:pt x="105" y="184"/>
                  </a:lnTo>
                  <a:lnTo>
                    <a:pt x="108" y="196"/>
                  </a:lnTo>
                  <a:lnTo>
                    <a:pt x="111" y="210"/>
                  </a:lnTo>
                  <a:lnTo>
                    <a:pt x="112" y="224"/>
                  </a:lnTo>
                  <a:lnTo>
                    <a:pt x="112" y="238"/>
                  </a:lnTo>
                  <a:lnTo>
                    <a:pt x="111" y="252"/>
                  </a:lnTo>
                  <a:lnTo>
                    <a:pt x="109" y="266"/>
                  </a:lnTo>
                  <a:lnTo>
                    <a:pt x="107" y="279"/>
                  </a:lnTo>
                  <a:lnTo>
                    <a:pt x="107" y="2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3" name="Freeform 65"/>
            <p:cNvSpPr>
              <a:spLocks/>
            </p:cNvSpPr>
            <p:nvPr/>
          </p:nvSpPr>
          <p:spPr bwMode="auto">
            <a:xfrm>
              <a:off x="1031" y="1557"/>
              <a:ext cx="163" cy="162"/>
            </a:xfrm>
            <a:custGeom>
              <a:avLst/>
              <a:gdLst/>
              <a:ahLst/>
              <a:cxnLst>
                <a:cxn ang="0">
                  <a:pos x="6" y="77"/>
                </a:cxn>
                <a:cxn ang="0">
                  <a:pos x="18" y="66"/>
                </a:cxn>
                <a:cxn ang="0">
                  <a:pos x="28" y="55"/>
                </a:cxn>
                <a:cxn ang="0">
                  <a:pos x="39" y="44"/>
                </a:cxn>
                <a:cxn ang="0">
                  <a:pos x="51" y="33"/>
                </a:cxn>
                <a:cxn ang="0">
                  <a:pos x="62" y="23"/>
                </a:cxn>
                <a:cxn ang="0">
                  <a:pos x="72" y="14"/>
                </a:cxn>
                <a:cxn ang="0">
                  <a:pos x="86" y="4"/>
                </a:cxn>
                <a:cxn ang="0">
                  <a:pos x="96" y="5"/>
                </a:cxn>
                <a:cxn ang="0">
                  <a:pos x="105" y="14"/>
                </a:cxn>
                <a:cxn ang="0">
                  <a:pos x="115" y="23"/>
                </a:cxn>
                <a:cxn ang="0">
                  <a:pos x="123" y="33"/>
                </a:cxn>
                <a:cxn ang="0">
                  <a:pos x="132" y="43"/>
                </a:cxn>
                <a:cxn ang="0">
                  <a:pos x="140" y="52"/>
                </a:cxn>
                <a:cxn ang="0">
                  <a:pos x="149" y="62"/>
                </a:cxn>
                <a:cxn ang="0">
                  <a:pos x="157" y="73"/>
                </a:cxn>
                <a:cxn ang="0">
                  <a:pos x="156" y="84"/>
                </a:cxn>
                <a:cxn ang="0">
                  <a:pos x="147" y="95"/>
                </a:cxn>
                <a:cxn ang="0">
                  <a:pos x="137" y="106"/>
                </a:cxn>
                <a:cxn ang="0">
                  <a:pos x="128" y="117"/>
                </a:cxn>
                <a:cxn ang="0">
                  <a:pos x="119" y="128"/>
                </a:cxn>
                <a:cxn ang="0">
                  <a:pos x="108" y="138"/>
                </a:cxn>
                <a:cxn ang="0">
                  <a:pos x="99" y="149"/>
                </a:cxn>
                <a:cxn ang="0">
                  <a:pos x="88" y="158"/>
                </a:cxn>
                <a:cxn ang="0">
                  <a:pos x="79" y="162"/>
                </a:cxn>
                <a:cxn ang="0">
                  <a:pos x="70" y="156"/>
                </a:cxn>
                <a:cxn ang="0">
                  <a:pos x="58" y="146"/>
                </a:cxn>
                <a:cxn ang="0">
                  <a:pos x="43" y="133"/>
                </a:cxn>
                <a:cxn ang="0">
                  <a:pos x="30" y="119"/>
                </a:cxn>
                <a:cxn ang="0">
                  <a:pos x="16" y="104"/>
                </a:cxn>
                <a:cxn ang="0">
                  <a:pos x="6" y="92"/>
                </a:cxn>
                <a:cxn ang="0">
                  <a:pos x="0" y="84"/>
                </a:cxn>
                <a:cxn ang="0">
                  <a:pos x="0" y="83"/>
                </a:cxn>
              </a:cxnLst>
              <a:rect l="0" t="0" r="r" b="b"/>
              <a:pathLst>
                <a:path w="163" h="162">
                  <a:moveTo>
                    <a:pt x="0" y="83"/>
                  </a:moveTo>
                  <a:lnTo>
                    <a:pt x="6" y="77"/>
                  </a:lnTo>
                  <a:lnTo>
                    <a:pt x="11" y="72"/>
                  </a:lnTo>
                  <a:lnTo>
                    <a:pt x="18" y="66"/>
                  </a:lnTo>
                  <a:lnTo>
                    <a:pt x="23" y="61"/>
                  </a:lnTo>
                  <a:lnTo>
                    <a:pt x="28" y="55"/>
                  </a:lnTo>
                  <a:lnTo>
                    <a:pt x="34" y="50"/>
                  </a:lnTo>
                  <a:lnTo>
                    <a:pt x="39" y="44"/>
                  </a:lnTo>
                  <a:lnTo>
                    <a:pt x="44" y="40"/>
                  </a:lnTo>
                  <a:lnTo>
                    <a:pt x="51" y="33"/>
                  </a:lnTo>
                  <a:lnTo>
                    <a:pt x="56" y="29"/>
                  </a:lnTo>
                  <a:lnTo>
                    <a:pt x="62" y="23"/>
                  </a:lnTo>
                  <a:lnTo>
                    <a:pt x="67" y="18"/>
                  </a:lnTo>
                  <a:lnTo>
                    <a:pt x="72" y="14"/>
                  </a:lnTo>
                  <a:lnTo>
                    <a:pt x="79" y="8"/>
                  </a:lnTo>
                  <a:lnTo>
                    <a:pt x="86" y="4"/>
                  </a:lnTo>
                  <a:lnTo>
                    <a:pt x="93" y="0"/>
                  </a:lnTo>
                  <a:lnTo>
                    <a:pt x="96" y="5"/>
                  </a:lnTo>
                  <a:lnTo>
                    <a:pt x="101" y="9"/>
                  </a:lnTo>
                  <a:lnTo>
                    <a:pt x="105" y="14"/>
                  </a:lnTo>
                  <a:lnTo>
                    <a:pt x="109" y="19"/>
                  </a:lnTo>
                  <a:lnTo>
                    <a:pt x="115" y="23"/>
                  </a:lnTo>
                  <a:lnTo>
                    <a:pt x="119" y="29"/>
                  </a:lnTo>
                  <a:lnTo>
                    <a:pt x="123" y="33"/>
                  </a:lnTo>
                  <a:lnTo>
                    <a:pt x="128" y="38"/>
                  </a:lnTo>
                  <a:lnTo>
                    <a:pt x="132" y="43"/>
                  </a:lnTo>
                  <a:lnTo>
                    <a:pt x="136" y="47"/>
                  </a:lnTo>
                  <a:lnTo>
                    <a:pt x="140" y="52"/>
                  </a:lnTo>
                  <a:lnTo>
                    <a:pt x="145" y="56"/>
                  </a:lnTo>
                  <a:lnTo>
                    <a:pt x="149" y="62"/>
                  </a:lnTo>
                  <a:lnTo>
                    <a:pt x="153" y="68"/>
                  </a:lnTo>
                  <a:lnTo>
                    <a:pt x="157" y="73"/>
                  </a:lnTo>
                  <a:lnTo>
                    <a:pt x="163" y="80"/>
                  </a:lnTo>
                  <a:lnTo>
                    <a:pt x="156" y="84"/>
                  </a:lnTo>
                  <a:lnTo>
                    <a:pt x="151" y="90"/>
                  </a:lnTo>
                  <a:lnTo>
                    <a:pt x="147" y="95"/>
                  </a:lnTo>
                  <a:lnTo>
                    <a:pt x="141" y="101"/>
                  </a:lnTo>
                  <a:lnTo>
                    <a:pt x="137" y="106"/>
                  </a:lnTo>
                  <a:lnTo>
                    <a:pt x="132" y="112"/>
                  </a:lnTo>
                  <a:lnTo>
                    <a:pt x="128" y="117"/>
                  </a:lnTo>
                  <a:lnTo>
                    <a:pt x="124" y="123"/>
                  </a:lnTo>
                  <a:lnTo>
                    <a:pt x="119" y="128"/>
                  </a:lnTo>
                  <a:lnTo>
                    <a:pt x="113" y="134"/>
                  </a:lnTo>
                  <a:lnTo>
                    <a:pt x="108" y="138"/>
                  </a:lnTo>
                  <a:lnTo>
                    <a:pt x="104" y="144"/>
                  </a:lnTo>
                  <a:lnTo>
                    <a:pt x="99" y="149"/>
                  </a:lnTo>
                  <a:lnTo>
                    <a:pt x="93" y="153"/>
                  </a:lnTo>
                  <a:lnTo>
                    <a:pt x="88" y="158"/>
                  </a:lnTo>
                  <a:lnTo>
                    <a:pt x="83" y="162"/>
                  </a:lnTo>
                  <a:lnTo>
                    <a:pt x="79" y="162"/>
                  </a:lnTo>
                  <a:lnTo>
                    <a:pt x="75" y="160"/>
                  </a:lnTo>
                  <a:lnTo>
                    <a:pt x="70" y="156"/>
                  </a:lnTo>
                  <a:lnTo>
                    <a:pt x="64" y="152"/>
                  </a:lnTo>
                  <a:lnTo>
                    <a:pt x="58" y="146"/>
                  </a:lnTo>
                  <a:lnTo>
                    <a:pt x="51" y="140"/>
                  </a:lnTo>
                  <a:lnTo>
                    <a:pt x="43" y="133"/>
                  </a:lnTo>
                  <a:lnTo>
                    <a:pt x="36" y="126"/>
                  </a:lnTo>
                  <a:lnTo>
                    <a:pt x="30" y="119"/>
                  </a:lnTo>
                  <a:lnTo>
                    <a:pt x="23" y="112"/>
                  </a:lnTo>
                  <a:lnTo>
                    <a:pt x="16" y="104"/>
                  </a:lnTo>
                  <a:lnTo>
                    <a:pt x="11" y="98"/>
                  </a:lnTo>
                  <a:lnTo>
                    <a:pt x="6" y="92"/>
                  </a:lnTo>
                  <a:lnTo>
                    <a:pt x="3" y="88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4" name="Freeform 66"/>
            <p:cNvSpPr>
              <a:spLocks/>
            </p:cNvSpPr>
            <p:nvPr/>
          </p:nvSpPr>
          <p:spPr bwMode="auto">
            <a:xfrm>
              <a:off x="351" y="794"/>
              <a:ext cx="747" cy="832"/>
            </a:xfrm>
            <a:custGeom>
              <a:avLst/>
              <a:gdLst/>
              <a:ahLst/>
              <a:cxnLst>
                <a:cxn ang="0">
                  <a:pos x="602" y="696"/>
                </a:cxn>
                <a:cxn ang="0">
                  <a:pos x="652" y="617"/>
                </a:cxn>
                <a:cxn ang="0">
                  <a:pos x="622" y="644"/>
                </a:cxn>
                <a:cxn ang="0">
                  <a:pos x="589" y="670"/>
                </a:cxn>
                <a:cxn ang="0">
                  <a:pos x="583" y="658"/>
                </a:cxn>
                <a:cxn ang="0">
                  <a:pos x="607" y="620"/>
                </a:cxn>
                <a:cxn ang="0">
                  <a:pos x="627" y="581"/>
                </a:cxn>
                <a:cxn ang="0">
                  <a:pos x="593" y="581"/>
                </a:cxn>
                <a:cxn ang="0">
                  <a:pos x="546" y="602"/>
                </a:cxn>
                <a:cxn ang="0">
                  <a:pos x="511" y="613"/>
                </a:cxn>
                <a:cxn ang="0">
                  <a:pos x="541" y="573"/>
                </a:cxn>
                <a:cxn ang="0">
                  <a:pos x="570" y="527"/>
                </a:cxn>
                <a:cxn ang="0">
                  <a:pos x="558" y="522"/>
                </a:cxn>
                <a:cxn ang="0">
                  <a:pos x="518" y="543"/>
                </a:cxn>
                <a:cxn ang="0">
                  <a:pos x="481" y="555"/>
                </a:cxn>
                <a:cxn ang="0">
                  <a:pos x="490" y="534"/>
                </a:cxn>
                <a:cxn ang="0">
                  <a:pos x="511" y="503"/>
                </a:cxn>
                <a:cxn ang="0">
                  <a:pos x="518" y="479"/>
                </a:cxn>
                <a:cxn ang="0">
                  <a:pos x="486" y="485"/>
                </a:cxn>
                <a:cxn ang="0">
                  <a:pos x="444" y="498"/>
                </a:cxn>
                <a:cxn ang="0">
                  <a:pos x="452" y="428"/>
                </a:cxn>
                <a:cxn ang="0">
                  <a:pos x="412" y="443"/>
                </a:cxn>
                <a:cxn ang="0">
                  <a:pos x="376" y="455"/>
                </a:cxn>
                <a:cxn ang="0">
                  <a:pos x="409" y="389"/>
                </a:cxn>
                <a:cxn ang="0">
                  <a:pos x="386" y="410"/>
                </a:cxn>
                <a:cxn ang="0">
                  <a:pos x="368" y="428"/>
                </a:cxn>
                <a:cxn ang="0">
                  <a:pos x="377" y="402"/>
                </a:cxn>
                <a:cxn ang="0">
                  <a:pos x="390" y="375"/>
                </a:cxn>
                <a:cxn ang="0">
                  <a:pos x="381" y="360"/>
                </a:cxn>
                <a:cxn ang="0">
                  <a:pos x="349" y="374"/>
                </a:cxn>
                <a:cxn ang="0">
                  <a:pos x="321" y="389"/>
                </a:cxn>
                <a:cxn ang="0">
                  <a:pos x="272" y="327"/>
                </a:cxn>
                <a:cxn ang="0">
                  <a:pos x="287" y="289"/>
                </a:cxn>
                <a:cxn ang="0">
                  <a:pos x="297" y="255"/>
                </a:cxn>
                <a:cxn ang="0">
                  <a:pos x="280" y="253"/>
                </a:cxn>
                <a:cxn ang="0">
                  <a:pos x="244" y="262"/>
                </a:cxn>
                <a:cxn ang="0">
                  <a:pos x="211" y="274"/>
                </a:cxn>
                <a:cxn ang="0">
                  <a:pos x="233" y="194"/>
                </a:cxn>
                <a:cxn ang="0">
                  <a:pos x="207" y="206"/>
                </a:cxn>
                <a:cxn ang="0">
                  <a:pos x="175" y="224"/>
                </a:cxn>
                <a:cxn ang="0">
                  <a:pos x="189" y="154"/>
                </a:cxn>
                <a:cxn ang="0">
                  <a:pos x="153" y="165"/>
                </a:cxn>
                <a:cxn ang="0">
                  <a:pos x="116" y="180"/>
                </a:cxn>
                <a:cxn ang="0">
                  <a:pos x="119" y="162"/>
                </a:cxn>
                <a:cxn ang="0">
                  <a:pos x="132" y="130"/>
                </a:cxn>
                <a:cxn ang="0">
                  <a:pos x="139" y="98"/>
                </a:cxn>
                <a:cxn ang="0">
                  <a:pos x="118" y="94"/>
                </a:cxn>
                <a:cxn ang="0">
                  <a:pos x="96" y="122"/>
                </a:cxn>
                <a:cxn ang="0">
                  <a:pos x="67" y="143"/>
                </a:cxn>
                <a:cxn ang="0">
                  <a:pos x="19" y="130"/>
                </a:cxn>
                <a:cxn ang="0">
                  <a:pos x="0" y="107"/>
                </a:cxn>
                <a:cxn ang="0">
                  <a:pos x="172" y="71"/>
                </a:cxn>
                <a:cxn ang="0">
                  <a:pos x="342" y="244"/>
                </a:cxn>
                <a:cxn ang="0">
                  <a:pos x="445" y="348"/>
                </a:cxn>
                <a:cxn ang="0">
                  <a:pos x="554" y="449"/>
                </a:cxn>
                <a:cxn ang="0">
                  <a:pos x="659" y="558"/>
                </a:cxn>
                <a:cxn ang="0">
                  <a:pos x="704" y="622"/>
                </a:cxn>
                <a:cxn ang="0">
                  <a:pos x="675" y="659"/>
                </a:cxn>
                <a:cxn ang="0">
                  <a:pos x="650" y="698"/>
                </a:cxn>
                <a:cxn ang="0">
                  <a:pos x="678" y="731"/>
                </a:cxn>
                <a:cxn ang="0">
                  <a:pos x="718" y="772"/>
                </a:cxn>
                <a:cxn ang="0">
                  <a:pos x="743" y="806"/>
                </a:cxn>
                <a:cxn ang="0">
                  <a:pos x="718" y="828"/>
                </a:cxn>
              </a:cxnLst>
              <a:rect l="0" t="0" r="r" b="b"/>
              <a:pathLst>
                <a:path w="747" h="832">
                  <a:moveTo>
                    <a:pt x="630" y="731"/>
                  </a:moveTo>
                  <a:lnTo>
                    <a:pt x="628" y="732"/>
                  </a:lnTo>
                  <a:lnTo>
                    <a:pt x="626" y="732"/>
                  </a:lnTo>
                  <a:lnTo>
                    <a:pt x="622" y="732"/>
                  </a:lnTo>
                  <a:lnTo>
                    <a:pt x="619" y="734"/>
                  </a:lnTo>
                  <a:lnTo>
                    <a:pt x="602" y="696"/>
                  </a:lnTo>
                  <a:lnTo>
                    <a:pt x="666" y="626"/>
                  </a:lnTo>
                  <a:lnTo>
                    <a:pt x="664" y="622"/>
                  </a:lnTo>
                  <a:lnTo>
                    <a:pt x="662" y="617"/>
                  </a:lnTo>
                  <a:lnTo>
                    <a:pt x="660" y="615"/>
                  </a:lnTo>
                  <a:lnTo>
                    <a:pt x="658" y="615"/>
                  </a:lnTo>
                  <a:lnTo>
                    <a:pt x="652" y="617"/>
                  </a:lnTo>
                  <a:lnTo>
                    <a:pt x="648" y="620"/>
                  </a:lnTo>
                  <a:lnTo>
                    <a:pt x="643" y="624"/>
                  </a:lnTo>
                  <a:lnTo>
                    <a:pt x="639" y="628"/>
                  </a:lnTo>
                  <a:lnTo>
                    <a:pt x="634" y="634"/>
                  </a:lnTo>
                  <a:lnTo>
                    <a:pt x="628" y="640"/>
                  </a:lnTo>
                  <a:lnTo>
                    <a:pt x="622" y="644"/>
                  </a:lnTo>
                  <a:lnTo>
                    <a:pt x="618" y="649"/>
                  </a:lnTo>
                  <a:lnTo>
                    <a:pt x="611" y="653"/>
                  </a:lnTo>
                  <a:lnTo>
                    <a:pt x="606" y="658"/>
                  </a:lnTo>
                  <a:lnTo>
                    <a:pt x="599" y="662"/>
                  </a:lnTo>
                  <a:lnTo>
                    <a:pt x="594" y="666"/>
                  </a:lnTo>
                  <a:lnTo>
                    <a:pt x="589" y="670"/>
                  </a:lnTo>
                  <a:lnTo>
                    <a:pt x="583" y="673"/>
                  </a:lnTo>
                  <a:lnTo>
                    <a:pt x="578" y="676"/>
                  </a:lnTo>
                  <a:lnTo>
                    <a:pt x="574" y="678"/>
                  </a:lnTo>
                  <a:lnTo>
                    <a:pt x="575" y="670"/>
                  </a:lnTo>
                  <a:lnTo>
                    <a:pt x="579" y="663"/>
                  </a:lnTo>
                  <a:lnTo>
                    <a:pt x="583" y="658"/>
                  </a:lnTo>
                  <a:lnTo>
                    <a:pt x="586" y="652"/>
                  </a:lnTo>
                  <a:lnTo>
                    <a:pt x="590" y="645"/>
                  </a:lnTo>
                  <a:lnTo>
                    <a:pt x="595" y="640"/>
                  </a:lnTo>
                  <a:lnTo>
                    <a:pt x="599" y="633"/>
                  </a:lnTo>
                  <a:lnTo>
                    <a:pt x="603" y="627"/>
                  </a:lnTo>
                  <a:lnTo>
                    <a:pt x="607" y="620"/>
                  </a:lnTo>
                  <a:lnTo>
                    <a:pt x="611" y="615"/>
                  </a:lnTo>
                  <a:lnTo>
                    <a:pt x="615" y="608"/>
                  </a:lnTo>
                  <a:lnTo>
                    <a:pt x="619" y="602"/>
                  </a:lnTo>
                  <a:lnTo>
                    <a:pt x="620" y="594"/>
                  </a:lnTo>
                  <a:lnTo>
                    <a:pt x="624" y="588"/>
                  </a:lnTo>
                  <a:lnTo>
                    <a:pt x="627" y="581"/>
                  </a:lnTo>
                  <a:lnTo>
                    <a:pt x="630" y="575"/>
                  </a:lnTo>
                  <a:lnTo>
                    <a:pt x="622" y="575"/>
                  </a:lnTo>
                  <a:lnTo>
                    <a:pt x="615" y="576"/>
                  </a:lnTo>
                  <a:lnTo>
                    <a:pt x="607" y="577"/>
                  </a:lnTo>
                  <a:lnTo>
                    <a:pt x="599" y="580"/>
                  </a:lnTo>
                  <a:lnTo>
                    <a:pt x="593" y="581"/>
                  </a:lnTo>
                  <a:lnTo>
                    <a:pt x="585" y="586"/>
                  </a:lnTo>
                  <a:lnTo>
                    <a:pt x="577" y="588"/>
                  </a:lnTo>
                  <a:lnTo>
                    <a:pt x="570" y="593"/>
                  </a:lnTo>
                  <a:lnTo>
                    <a:pt x="562" y="595"/>
                  </a:lnTo>
                  <a:lnTo>
                    <a:pt x="554" y="598"/>
                  </a:lnTo>
                  <a:lnTo>
                    <a:pt x="546" y="602"/>
                  </a:lnTo>
                  <a:lnTo>
                    <a:pt x="538" y="605"/>
                  </a:lnTo>
                  <a:lnTo>
                    <a:pt x="530" y="608"/>
                  </a:lnTo>
                  <a:lnTo>
                    <a:pt x="523" y="612"/>
                  </a:lnTo>
                  <a:lnTo>
                    <a:pt x="517" y="615"/>
                  </a:lnTo>
                  <a:lnTo>
                    <a:pt x="509" y="617"/>
                  </a:lnTo>
                  <a:lnTo>
                    <a:pt x="511" y="613"/>
                  </a:lnTo>
                  <a:lnTo>
                    <a:pt x="515" y="608"/>
                  </a:lnTo>
                  <a:lnTo>
                    <a:pt x="519" y="602"/>
                  </a:lnTo>
                  <a:lnTo>
                    <a:pt x="525" y="595"/>
                  </a:lnTo>
                  <a:lnTo>
                    <a:pt x="530" y="588"/>
                  </a:lnTo>
                  <a:lnTo>
                    <a:pt x="535" y="581"/>
                  </a:lnTo>
                  <a:lnTo>
                    <a:pt x="541" y="573"/>
                  </a:lnTo>
                  <a:lnTo>
                    <a:pt x="547" y="565"/>
                  </a:lnTo>
                  <a:lnTo>
                    <a:pt x="553" y="557"/>
                  </a:lnTo>
                  <a:lnTo>
                    <a:pt x="558" y="548"/>
                  </a:lnTo>
                  <a:lnTo>
                    <a:pt x="562" y="541"/>
                  </a:lnTo>
                  <a:lnTo>
                    <a:pt x="566" y="534"/>
                  </a:lnTo>
                  <a:lnTo>
                    <a:pt x="570" y="527"/>
                  </a:lnTo>
                  <a:lnTo>
                    <a:pt x="573" y="523"/>
                  </a:lnTo>
                  <a:lnTo>
                    <a:pt x="574" y="519"/>
                  </a:lnTo>
                  <a:lnTo>
                    <a:pt x="574" y="516"/>
                  </a:lnTo>
                  <a:lnTo>
                    <a:pt x="569" y="518"/>
                  </a:lnTo>
                  <a:lnTo>
                    <a:pt x="565" y="521"/>
                  </a:lnTo>
                  <a:lnTo>
                    <a:pt x="558" y="522"/>
                  </a:lnTo>
                  <a:lnTo>
                    <a:pt x="553" y="526"/>
                  </a:lnTo>
                  <a:lnTo>
                    <a:pt x="546" y="529"/>
                  </a:lnTo>
                  <a:lnTo>
                    <a:pt x="539" y="533"/>
                  </a:lnTo>
                  <a:lnTo>
                    <a:pt x="533" y="536"/>
                  </a:lnTo>
                  <a:lnTo>
                    <a:pt x="526" y="540"/>
                  </a:lnTo>
                  <a:lnTo>
                    <a:pt x="518" y="543"/>
                  </a:lnTo>
                  <a:lnTo>
                    <a:pt x="511" y="544"/>
                  </a:lnTo>
                  <a:lnTo>
                    <a:pt x="505" y="547"/>
                  </a:lnTo>
                  <a:lnTo>
                    <a:pt x="498" y="551"/>
                  </a:lnTo>
                  <a:lnTo>
                    <a:pt x="491" y="552"/>
                  </a:lnTo>
                  <a:lnTo>
                    <a:pt x="486" y="554"/>
                  </a:lnTo>
                  <a:lnTo>
                    <a:pt x="481" y="555"/>
                  </a:lnTo>
                  <a:lnTo>
                    <a:pt x="477" y="557"/>
                  </a:lnTo>
                  <a:lnTo>
                    <a:pt x="478" y="552"/>
                  </a:lnTo>
                  <a:lnTo>
                    <a:pt x="481" y="548"/>
                  </a:lnTo>
                  <a:lnTo>
                    <a:pt x="483" y="544"/>
                  </a:lnTo>
                  <a:lnTo>
                    <a:pt x="487" y="540"/>
                  </a:lnTo>
                  <a:lnTo>
                    <a:pt x="490" y="534"/>
                  </a:lnTo>
                  <a:lnTo>
                    <a:pt x="494" y="530"/>
                  </a:lnTo>
                  <a:lnTo>
                    <a:pt x="498" y="525"/>
                  </a:lnTo>
                  <a:lnTo>
                    <a:pt x="502" y="519"/>
                  </a:lnTo>
                  <a:lnTo>
                    <a:pt x="505" y="514"/>
                  </a:lnTo>
                  <a:lnTo>
                    <a:pt x="509" y="508"/>
                  </a:lnTo>
                  <a:lnTo>
                    <a:pt x="511" y="503"/>
                  </a:lnTo>
                  <a:lnTo>
                    <a:pt x="514" y="497"/>
                  </a:lnTo>
                  <a:lnTo>
                    <a:pt x="517" y="491"/>
                  </a:lnTo>
                  <a:lnTo>
                    <a:pt x="518" y="487"/>
                  </a:lnTo>
                  <a:lnTo>
                    <a:pt x="519" y="485"/>
                  </a:lnTo>
                  <a:lnTo>
                    <a:pt x="521" y="482"/>
                  </a:lnTo>
                  <a:lnTo>
                    <a:pt x="518" y="479"/>
                  </a:lnTo>
                  <a:lnTo>
                    <a:pt x="515" y="478"/>
                  </a:lnTo>
                  <a:lnTo>
                    <a:pt x="511" y="478"/>
                  </a:lnTo>
                  <a:lnTo>
                    <a:pt x="506" y="479"/>
                  </a:lnTo>
                  <a:lnTo>
                    <a:pt x="499" y="479"/>
                  </a:lnTo>
                  <a:lnTo>
                    <a:pt x="494" y="482"/>
                  </a:lnTo>
                  <a:lnTo>
                    <a:pt x="486" y="485"/>
                  </a:lnTo>
                  <a:lnTo>
                    <a:pt x="479" y="486"/>
                  </a:lnTo>
                  <a:lnTo>
                    <a:pt x="471" y="489"/>
                  </a:lnTo>
                  <a:lnTo>
                    <a:pt x="463" y="491"/>
                  </a:lnTo>
                  <a:lnTo>
                    <a:pt x="457" y="494"/>
                  </a:lnTo>
                  <a:lnTo>
                    <a:pt x="450" y="497"/>
                  </a:lnTo>
                  <a:lnTo>
                    <a:pt x="444" y="498"/>
                  </a:lnTo>
                  <a:lnTo>
                    <a:pt x="440" y="501"/>
                  </a:lnTo>
                  <a:lnTo>
                    <a:pt x="434" y="503"/>
                  </a:lnTo>
                  <a:lnTo>
                    <a:pt x="433" y="505"/>
                  </a:lnTo>
                  <a:lnTo>
                    <a:pt x="458" y="425"/>
                  </a:lnTo>
                  <a:lnTo>
                    <a:pt x="455" y="426"/>
                  </a:lnTo>
                  <a:lnTo>
                    <a:pt x="452" y="428"/>
                  </a:lnTo>
                  <a:lnTo>
                    <a:pt x="446" y="429"/>
                  </a:lnTo>
                  <a:lnTo>
                    <a:pt x="442" y="432"/>
                  </a:lnTo>
                  <a:lnTo>
                    <a:pt x="434" y="433"/>
                  </a:lnTo>
                  <a:lnTo>
                    <a:pt x="428" y="437"/>
                  </a:lnTo>
                  <a:lnTo>
                    <a:pt x="420" y="439"/>
                  </a:lnTo>
                  <a:lnTo>
                    <a:pt x="412" y="443"/>
                  </a:lnTo>
                  <a:lnTo>
                    <a:pt x="404" y="444"/>
                  </a:lnTo>
                  <a:lnTo>
                    <a:pt x="397" y="447"/>
                  </a:lnTo>
                  <a:lnTo>
                    <a:pt x="389" y="450"/>
                  </a:lnTo>
                  <a:lnTo>
                    <a:pt x="384" y="453"/>
                  </a:lnTo>
                  <a:lnTo>
                    <a:pt x="378" y="454"/>
                  </a:lnTo>
                  <a:lnTo>
                    <a:pt x="376" y="455"/>
                  </a:lnTo>
                  <a:lnTo>
                    <a:pt x="373" y="457"/>
                  </a:lnTo>
                  <a:lnTo>
                    <a:pt x="372" y="457"/>
                  </a:lnTo>
                  <a:lnTo>
                    <a:pt x="418" y="396"/>
                  </a:lnTo>
                  <a:lnTo>
                    <a:pt x="417" y="392"/>
                  </a:lnTo>
                  <a:lnTo>
                    <a:pt x="416" y="388"/>
                  </a:lnTo>
                  <a:lnTo>
                    <a:pt x="409" y="389"/>
                  </a:lnTo>
                  <a:lnTo>
                    <a:pt x="404" y="393"/>
                  </a:lnTo>
                  <a:lnTo>
                    <a:pt x="400" y="395"/>
                  </a:lnTo>
                  <a:lnTo>
                    <a:pt x="397" y="399"/>
                  </a:lnTo>
                  <a:lnTo>
                    <a:pt x="393" y="403"/>
                  </a:lnTo>
                  <a:lnTo>
                    <a:pt x="390" y="406"/>
                  </a:lnTo>
                  <a:lnTo>
                    <a:pt x="386" y="410"/>
                  </a:lnTo>
                  <a:lnTo>
                    <a:pt x="384" y="414"/>
                  </a:lnTo>
                  <a:lnTo>
                    <a:pt x="380" y="417"/>
                  </a:lnTo>
                  <a:lnTo>
                    <a:pt x="377" y="421"/>
                  </a:lnTo>
                  <a:lnTo>
                    <a:pt x="373" y="428"/>
                  </a:lnTo>
                  <a:lnTo>
                    <a:pt x="369" y="433"/>
                  </a:lnTo>
                  <a:lnTo>
                    <a:pt x="368" y="428"/>
                  </a:lnTo>
                  <a:lnTo>
                    <a:pt x="368" y="424"/>
                  </a:lnTo>
                  <a:lnTo>
                    <a:pt x="369" y="418"/>
                  </a:lnTo>
                  <a:lnTo>
                    <a:pt x="372" y="414"/>
                  </a:lnTo>
                  <a:lnTo>
                    <a:pt x="373" y="410"/>
                  </a:lnTo>
                  <a:lnTo>
                    <a:pt x="376" y="404"/>
                  </a:lnTo>
                  <a:lnTo>
                    <a:pt x="377" y="402"/>
                  </a:lnTo>
                  <a:lnTo>
                    <a:pt x="381" y="397"/>
                  </a:lnTo>
                  <a:lnTo>
                    <a:pt x="382" y="392"/>
                  </a:lnTo>
                  <a:lnTo>
                    <a:pt x="385" y="389"/>
                  </a:lnTo>
                  <a:lnTo>
                    <a:pt x="386" y="384"/>
                  </a:lnTo>
                  <a:lnTo>
                    <a:pt x="389" y="379"/>
                  </a:lnTo>
                  <a:lnTo>
                    <a:pt x="390" y="375"/>
                  </a:lnTo>
                  <a:lnTo>
                    <a:pt x="390" y="371"/>
                  </a:lnTo>
                  <a:lnTo>
                    <a:pt x="390" y="367"/>
                  </a:lnTo>
                  <a:lnTo>
                    <a:pt x="389" y="361"/>
                  </a:lnTo>
                  <a:lnTo>
                    <a:pt x="388" y="360"/>
                  </a:lnTo>
                  <a:lnTo>
                    <a:pt x="385" y="360"/>
                  </a:lnTo>
                  <a:lnTo>
                    <a:pt x="381" y="360"/>
                  </a:lnTo>
                  <a:lnTo>
                    <a:pt x="377" y="361"/>
                  </a:lnTo>
                  <a:lnTo>
                    <a:pt x="372" y="363"/>
                  </a:lnTo>
                  <a:lnTo>
                    <a:pt x="366" y="366"/>
                  </a:lnTo>
                  <a:lnTo>
                    <a:pt x="361" y="368"/>
                  </a:lnTo>
                  <a:lnTo>
                    <a:pt x="356" y="371"/>
                  </a:lnTo>
                  <a:lnTo>
                    <a:pt x="349" y="374"/>
                  </a:lnTo>
                  <a:lnTo>
                    <a:pt x="344" y="378"/>
                  </a:lnTo>
                  <a:lnTo>
                    <a:pt x="338" y="379"/>
                  </a:lnTo>
                  <a:lnTo>
                    <a:pt x="333" y="384"/>
                  </a:lnTo>
                  <a:lnTo>
                    <a:pt x="328" y="385"/>
                  </a:lnTo>
                  <a:lnTo>
                    <a:pt x="325" y="388"/>
                  </a:lnTo>
                  <a:lnTo>
                    <a:pt x="321" y="389"/>
                  </a:lnTo>
                  <a:lnTo>
                    <a:pt x="320" y="390"/>
                  </a:lnTo>
                  <a:lnTo>
                    <a:pt x="352" y="295"/>
                  </a:lnTo>
                  <a:lnTo>
                    <a:pt x="344" y="292"/>
                  </a:lnTo>
                  <a:lnTo>
                    <a:pt x="269" y="335"/>
                  </a:lnTo>
                  <a:lnTo>
                    <a:pt x="271" y="331"/>
                  </a:lnTo>
                  <a:lnTo>
                    <a:pt x="272" y="327"/>
                  </a:lnTo>
                  <a:lnTo>
                    <a:pt x="275" y="320"/>
                  </a:lnTo>
                  <a:lnTo>
                    <a:pt x="276" y="316"/>
                  </a:lnTo>
                  <a:lnTo>
                    <a:pt x="279" y="309"/>
                  </a:lnTo>
                  <a:lnTo>
                    <a:pt x="281" y="302"/>
                  </a:lnTo>
                  <a:lnTo>
                    <a:pt x="284" y="296"/>
                  </a:lnTo>
                  <a:lnTo>
                    <a:pt x="287" y="289"/>
                  </a:lnTo>
                  <a:lnTo>
                    <a:pt x="289" y="282"/>
                  </a:lnTo>
                  <a:lnTo>
                    <a:pt x="292" y="276"/>
                  </a:lnTo>
                  <a:lnTo>
                    <a:pt x="293" y="269"/>
                  </a:lnTo>
                  <a:lnTo>
                    <a:pt x="296" y="263"/>
                  </a:lnTo>
                  <a:lnTo>
                    <a:pt x="297" y="259"/>
                  </a:lnTo>
                  <a:lnTo>
                    <a:pt x="297" y="255"/>
                  </a:lnTo>
                  <a:lnTo>
                    <a:pt x="297" y="251"/>
                  </a:lnTo>
                  <a:lnTo>
                    <a:pt x="297" y="249"/>
                  </a:lnTo>
                  <a:lnTo>
                    <a:pt x="293" y="251"/>
                  </a:lnTo>
                  <a:lnTo>
                    <a:pt x="289" y="252"/>
                  </a:lnTo>
                  <a:lnTo>
                    <a:pt x="284" y="252"/>
                  </a:lnTo>
                  <a:lnTo>
                    <a:pt x="280" y="253"/>
                  </a:lnTo>
                  <a:lnTo>
                    <a:pt x="275" y="255"/>
                  </a:lnTo>
                  <a:lnTo>
                    <a:pt x="268" y="256"/>
                  </a:lnTo>
                  <a:lnTo>
                    <a:pt x="263" y="258"/>
                  </a:lnTo>
                  <a:lnTo>
                    <a:pt x="257" y="260"/>
                  </a:lnTo>
                  <a:lnTo>
                    <a:pt x="251" y="262"/>
                  </a:lnTo>
                  <a:lnTo>
                    <a:pt x="244" y="262"/>
                  </a:lnTo>
                  <a:lnTo>
                    <a:pt x="237" y="263"/>
                  </a:lnTo>
                  <a:lnTo>
                    <a:pt x="232" y="266"/>
                  </a:lnTo>
                  <a:lnTo>
                    <a:pt x="227" y="267"/>
                  </a:lnTo>
                  <a:lnTo>
                    <a:pt x="220" y="270"/>
                  </a:lnTo>
                  <a:lnTo>
                    <a:pt x="215" y="271"/>
                  </a:lnTo>
                  <a:lnTo>
                    <a:pt x="211" y="274"/>
                  </a:lnTo>
                  <a:lnTo>
                    <a:pt x="247" y="199"/>
                  </a:lnTo>
                  <a:lnTo>
                    <a:pt x="244" y="198"/>
                  </a:lnTo>
                  <a:lnTo>
                    <a:pt x="241" y="195"/>
                  </a:lnTo>
                  <a:lnTo>
                    <a:pt x="240" y="193"/>
                  </a:lnTo>
                  <a:lnTo>
                    <a:pt x="236" y="194"/>
                  </a:lnTo>
                  <a:lnTo>
                    <a:pt x="233" y="194"/>
                  </a:lnTo>
                  <a:lnTo>
                    <a:pt x="229" y="195"/>
                  </a:lnTo>
                  <a:lnTo>
                    <a:pt x="225" y="197"/>
                  </a:lnTo>
                  <a:lnTo>
                    <a:pt x="221" y="199"/>
                  </a:lnTo>
                  <a:lnTo>
                    <a:pt x="216" y="201"/>
                  </a:lnTo>
                  <a:lnTo>
                    <a:pt x="211" y="204"/>
                  </a:lnTo>
                  <a:lnTo>
                    <a:pt x="207" y="206"/>
                  </a:lnTo>
                  <a:lnTo>
                    <a:pt x="201" y="211"/>
                  </a:lnTo>
                  <a:lnTo>
                    <a:pt x="196" y="213"/>
                  </a:lnTo>
                  <a:lnTo>
                    <a:pt x="189" y="216"/>
                  </a:lnTo>
                  <a:lnTo>
                    <a:pt x="184" y="219"/>
                  </a:lnTo>
                  <a:lnTo>
                    <a:pt x="180" y="222"/>
                  </a:lnTo>
                  <a:lnTo>
                    <a:pt x="175" y="224"/>
                  </a:lnTo>
                  <a:lnTo>
                    <a:pt x="171" y="227"/>
                  </a:lnTo>
                  <a:lnTo>
                    <a:pt x="167" y="229"/>
                  </a:lnTo>
                  <a:lnTo>
                    <a:pt x="164" y="231"/>
                  </a:lnTo>
                  <a:lnTo>
                    <a:pt x="196" y="154"/>
                  </a:lnTo>
                  <a:lnTo>
                    <a:pt x="192" y="152"/>
                  </a:lnTo>
                  <a:lnTo>
                    <a:pt x="189" y="154"/>
                  </a:lnTo>
                  <a:lnTo>
                    <a:pt x="184" y="154"/>
                  </a:lnTo>
                  <a:lnTo>
                    <a:pt x="179" y="155"/>
                  </a:lnTo>
                  <a:lnTo>
                    <a:pt x="173" y="157"/>
                  </a:lnTo>
                  <a:lnTo>
                    <a:pt x="167" y="158"/>
                  </a:lnTo>
                  <a:lnTo>
                    <a:pt x="160" y="161"/>
                  </a:lnTo>
                  <a:lnTo>
                    <a:pt x="153" y="165"/>
                  </a:lnTo>
                  <a:lnTo>
                    <a:pt x="145" y="166"/>
                  </a:lnTo>
                  <a:lnTo>
                    <a:pt x="139" y="169"/>
                  </a:lnTo>
                  <a:lnTo>
                    <a:pt x="132" y="172"/>
                  </a:lnTo>
                  <a:lnTo>
                    <a:pt x="127" y="176"/>
                  </a:lnTo>
                  <a:lnTo>
                    <a:pt x="120" y="177"/>
                  </a:lnTo>
                  <a:lnTo>
                    <a:pt x="116" y="180"/>
                  </a:lnTo>
                  <a:lnTo>
                    <a:pt x="112" y="181"/>
                  </a:lnTo>
                  <a:lnTo>
                    <a:pt x="111" y="183"/>
                  </a:lnTo>
                  <a:lnTo>
                    <a:pt x="112" y="177"/>
                  </a:lnTo>
                  <a:lnTo>
                    <a:pt x="114" y="173"/>
                  </a:lnTo>
                  <a:lnTo>
                    <a:pt x="116" y="166"/>
                  </a:lnTo>
                  <a:lnTo>
                    <a:pt x="119" y="162"/>
                  </a:lnTo>
                  <a:lnTo>
                    <a:pt x="120" y="157"/>
                  </a:lnTo>
                  <a:lnTo>
                    <a:pt x="123" y="152"/>
                  </a:lnTo>
                  <a:lnTo>
                    <a:pt x="126" y="145"/>
                  </a:lnTo>
                  <a:lnTo>
                    <a:pt x="128" y="141"/>
                  </a:lnTo>
                  <a:lnTo>
                    <a:pt x="130" y="136"/>
                  </a:lnTo>
                  <a:lnTo>
                    <a:pt x="132" y="130"/>
                  </a:lnTo>
                  <a:lnTo>
                    <a:pt x="135" y="125"/>
                  </a:lnTo>
                  <a:lnTo>
                    <a:pt x="136" y="119"/>
                  </a:lnTo>
                  <a:lnTo>
                    <a:pt x="137" y="114"/>
                  </a:lnTo>
                  <a:lnTo>
                    <a:pt x="139" y="108"/>
                  </a:lnTo>
                  <a:lnTo>
                    <a:pt x="139" y="104"/>
                  </a:lnTo>
                  <a:lnTo>
                    <a:pt x="139" y="98"/>
                  </a:lnTo>
                  <a:lnTo>
                    <a:pt x="136" y="96"/>
                  </a:lnTo>
                  <a:lnTo>
                    <a:pt x="134" y="93"/>
                  </a:lnTo>
                  <a:lnTo>
                    <a:pt x="130" y="89"/>
                  </a:lnTo>
                  <a:lnTo>
                    <a:pt x="124" y="85"/>
                  </a:lnTo>
                  <a:lnTo>
                    <a:pt x="120" y="89"/>
                  </a:lnTo>
                  <a:lnTo>
                    <a:pt x="118" y="94"/>
                  </a:lnTo>
                  <a:lnTo>
                    <a:pt x="114" y="97"/>
                  </a:lnTo>
                  <a:lnTo>
                    <a:pt x="111" y="103"/>
                  </a:lnTo>
                  <a:lnTo>
                    <a:pt x="108" y="108"/>
                  </a:lnTo>
                  <a:lnTo>
                    <a:pt x="104" y="112"/>
                  </a:lnTo>
                  <a:lnTo>
                    <a:pt x="100" y="116"/>
                  </a:lnTo>
                  <a:lnTo>
                    <a:pt x="96" y="122"/>
                  </a:lnTo>
                  <a:lnTo>
                    <a:pt x="92" y="126"/>
                  </a:lnTo>
                  <a:lnTo>
                    <a:pt x="87" y="130"/>
                  </a:lnTo>
                  <a:lnTo>
                    <a:pt x="83" y="133"/>
                  </a:lnTo>
                  <a:lnTo>
                    <a:pt x="78" y="137"/>
                  </a:lnTo>
                  <a:lnTo>
                    <a:pt x="72" y="140"/>
                  </a:lnTo>
                  <a:lnTo>
                    <a:pt x="67" y="143"/>
                  </a:lnTo>
                  <a:lnTo>
                    <a:pt x="60" y="144"/>
                  </a:lnTo>
                  <a:lnTo>
                    <a:pt x="55" y="145"/>
                  </a:lnTo>
                  <a:lnTo>
                    <a:pt x="83" y="76"/>
                  </a:lnTo>
                  <a:lnTo>
                    <a:pt x="82" y="75"/>
                  </a:lnTo>
                  <a:lnTo>
                    <a:pt x="78" y="73"/>
                  </a:lnTo>
                  <a:lnTo>
                    <a:pt x="19" y="130"/>
                  </a:lnTo>
                  <a:lnTo>
                    <a:pt x="14" y="126"/>
                  </a:lnTo>
                  <a:lnTo>
                    <a:pt x="10" y="121"/>
                  </a:lnTo>
                  <a:lnTo>
                    <a:pt x="7" y="116"/>
                  </a:lnTo>
                  <a:lnTo>
                    <a:pt x="6" y="114"/>
                  </a:lnTo>
                  <a:lnTo>
                    <a:pt x="3" y="109"/>
                  </a:lnTo>
                  <a:lnTo>
                    <a:pt x="0" y="107"/>
                  </a:lnTo>
                  <a:lnTo>
                    <a:pt x="91" y="0"/>
                  </a:lnTo>
                  <a:lnTo>
                    <a:pt x="96" y="3"/>
                  </a:lnTo>
                  <a:lnTo>
                    <a:pt x="110" y="13"/>
                  </a:lnTo>
                  <a:lnTo>
                    <a:pt x="127" y="28"/>
                  </a:lnTo>
                  <a:lnTo>
                    <a:pt x="148" y="47"/>
                  </a:lnTo>
                  <a:lnTo>
                    <a:pt x="172" y="71"/>
                  </a:lnTo>
                  <a:lnTo>
                    <a:pt x="200" y="98"/>
                  </a:lnTo>
                  <a:lnTo>
                    <a:pt x="228" y="126"/>
                  </a:lnTo>
                  <a:lnTo>
                    <a:pt x="259" y="157"/>
                  </a:lnTo>
                  <a:lnTo>
                    <a:pt x="287" y="186"/>
                  </a:lnTo>
                  <a:lnTo>
                    <a:pt x="316" y="216"/>
                  </a:lnTo>
                  <a:lnTo>
                    <a:pt x="342" y="244"/>
                  </a:lnTo>
                  <a:lnTo>
                    <a:pt x="368" y="270"/>
                  </a:lnTo>
                  <a:lnTo>
                    <a:pt x="389" y="292"/>
                  </a:lnTo>
                  <a:lnTo>
                    <a:pt x="408" y="310"/>
                  </a:lnTo>
                  <a:lnTo>
                    <a:pt x="421" y="324"/>
                  </a:lnTo>
                  <a:lnTo>
                    <a:pt x="428" y="332"/>
                  </a:lnTo>
                  <a:lnTo>
                    <a:pt x="445" y="348"/>
                  </a:lnTo>
                  <a:lnTo>
                    <a:pt x="463" y="364"/>
                  </a:lnTo>
                  <a:lnTo>
                    <a:pt x="481" y="379"/>
                  </a:lnTo>
                  <a:lnTo>
                    <a:pt x="499" y="397"/>
                  </a:lnTo>
                  <a:lnTo>
                    <a:pt x="518" y="414"/>
                  </a:lnTo>
                  <a:lnTo>
                    <a:pt x="535" y="431"/>
                  </a:lnTo>
                  <a:lnTo>
                    <a:pt x="554" y="449"/>
                  </a:lnTo>
                  <a:lnTo>
                    <a:pt x="573" y="467"/>
                  </a:lnTo>
                  <a:lnTo>
                    <a:pt x="590" y="485"/>
                  </a:lnTo>
                  <a:lnTo>
                    <a:pt x="607" y="503"/>
                  </a:lnTo>
                  <a:lnTo>
                    <a:pt x="624" y="521"/>
                  </a:lnTo>
                  <a:lnTo>
                    <a:pt x="643" y="540"/>
                  </a:lnTo>
                  <a:lnTo>
                    <a:pt x="659" y="558"/>
                  </a:lnTo>
                  <a:lnTo>
                    <a:pt x="676" y="577"/>
                  </a:lnTo>
                  <a:lnTo>
                    <a:pt x="692" y="595"/>
                  </a:lnTo>
                  <a:lnTo>
                    <a:pt x="710" y="615"/>
                  </a:lnTo>
                  <a:lnTo>
                    <a:pt x="710" y="616"/>
                  </a:lnTo>
                  <a:lnTo>
                    <a:pt x="708" y="617"/>
                  </a:lnTo>
                  <a:lnTo>
                    <a:pt x="704" y="622"/>
                  </a:lnTo>
                  <a:lnTo>
                    <a:pt x="702" y="627"/>
                  </a:lnTo>
                  <a:lnTo>
                    <a:pt x="698" y="631"/>
                  </a:lnTo>
                  <a:lnTo>
                    <a:pt x="692" y="638"/>
                  </a:lnTo>
                  <a:lnTo>
                    <a:pt x="686" y="644"/>
                  </a:lnTo>
                  <a:lnTo>
                    <a:pt x="682" y="652"/>
                  </a:lnTo>
                  <a:lnTo>
                    <a:pt x="675" y="659"/>
                  </a:lnTo>
                  <a:lnTo>
                    <a:pt x="670" y="666"/>
                  </a:lnTo>
                  <a:lnTo>
                    <a:pt x="664" y="673"/>
                  </a:lnTo>
                  <a:lnTo>
                    <a:pt x="659" y="680"/>
                  </a:lnTo>
                  <a:lnTo>
                    <a:pt x="655" y="685"/>
                  </a:lnTo>
                  <a:lnTo>
                    <a:pt x="652" y="692"/>
                  </a:lnTo>
                  <a:lnTo>
                    <a:pt x="650" y="698"/>
                  </a:lnTo>
                  <a:lnTo>
                    <a:pt x="650" y="702"/>
                  </a:lnTo>
                  <a:lnTo>
                    <a:pt x="655" y="707"/>
                  </a:lnTo>
                  <a:lnTo>
                    <a:pt x="660" y="713"/>
                  </a:lnTo>
                  <a:lnTo>
                    <a:pt x="666" y="718"/>
                  </a:lnTo>
                  <a:lnTo>
                    <a:pt x="672" y="725"/>
                  </a:lnTo>
                  <a:lnTo>
                    <a:pt x="678" y="731"/>
                  </a:lnTo>
                  <a:lnTo>
                    <a:pt x="686" y="738"/>
                  </a:lnTo>
                  <a:lnTo>
                    <a:pt x="691" y="745"/>
                  </a:lnTo>
                  <a:lnTo>
                    <a:pt x="698" y="753"/>
                  </a:lnTo>
                  <a:lnTo>
                    <a:pt x="704" y="759"/>
                  </a:lnTo>
                  <a:lnTo>
                    <a:pt x="711" y="766"/>
                  </a:lnTo>
                  <a:lnTo>
                    <a:pt x="718" y="772"/>
                  </a:lnTo>
                  <a:lnTo>
                    <a:pt x="723" y="779"/>
                  </a:lnTo>
                  <a:lnTo>
                    <a:pt x="730" y="785"/>
                  </a:lnTo>
                  <a:lnTo>
                    <a:pt x="735" y="792"/>
                  </a:lnTo>
                  <a:lnTo>
                    <a:pt x="742" y="797"/>
                  </a:lnTo>
                  <a:lnTo>
                    <a:pt x="747" y="803"/>
                  </a:lnTo>
                  <a:lnTo>
                    <a:pt x="743" y="806"/>
                  </a:lnTo>
                  <a:lnTo>
                    <a:pt x="740" y="810"/>
                  </a:lnTo>
                  <a:lnTo>
                    <a:pt x="735" y="813"/>
                  </a:lnTo>
                  <a:lnTo>
                    <a:pt x="731" y="817"/>
                  </a:lnTo>
                  <a:lnTo>
                    <a:pt x="727" y="819"/>
                  </a:lnTo>
                  <a:lnTo>
                    <a:pt x="722" y="824"/>
                  </a:lnTo>
                  <a:lnTo>
                    <a:pt x="718" y="828"/>
                  </a:lnTo>
                  <a:lnTo>
                    <a:pt x="714" y="832"/>
                  </a:lnTo>
                  <a:lnTo>
                    <a:pt x="630" y="731"/>
                  </a:lnTo>
                  <a:lnTo>
                    <a:pt x="630" y="7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5" name="Freeform 67"/>
            <p:cNvSpPr>
              <a:spLocks/>
            </p:cNvSpPr>
            <p:nvPr/>
          </p:nvSpPr>
          <p:spPr bwMode="auto">
            <a:xfrm>
              <a:off x="1139" y="815"/>
              <a:ext cx="816" cy="796"/>
            </a:xfrm>
            <a:custGeom>
              <a:avLst/>
              <a:gdLst/>
              <a:ahLst/>
              <a:cxnLst>
                <a:cxn ang="0">
                  <a:pos x="93" y="674"/>
                </a:cxn>
                <a:cxn ang="0">
                  <a:pos x="88" y="664"/>
                </a:cxn>
                <a:cxn ang="0">
                  <a:pos x="77" y="649"/>
                </a:cxn>
                <a:cxn ang="0">
                  <a:pos x="65" y="632"/>
                </a:cxn>
                <a:cxn ang="0">
                  <a:pos x="55" y="619"/>
                </a:cxn>
                <a:cxn ang="0">
                  <a:pos x="48" y="612"/>
                </a:cxn>
                <a:cxn ang="0">
                  <a:pos x="789" y="95"/>
                </a:cxn>
                <a:cxn ang="0">
                  <a:pos x="712" y="145"/>
                </a:cxn>
                <a:cxn ang="0">
                  <a:pos x="637" y="202"/>
                </a:cxn>
                <a:cxn ang="0">
                  <a:pos x="566" y="264"/>
                </a:cxn>
                <a:cxn ang="0">
                  <a:pos x="494" y="328"/>
                </a:cxn>
                <a:cxn ang="0">
                  <a:pos x="425" y="389"/>
                </a:cxn>
                <a:cxn ang="0">
                  <a:pos x="423" y="376"/>
                </a:cxn>
                <a:cxn ang="0">
                  <a:pos x="426" y="365"/>
                </a:cxn>
                <a:cxn ang="0">
                  <a:pos x="433" y="351"/>
                </a:cxn>
                <a:cxn ang="0">
                  <a:pos x="447" y="338"/>
                </a:cxn>
                <a:cxn ang="0">
                  <a:pos x="504" y="288"/>
                </a:cxn>
                <a:cxn ang="0">
                  <a:pos x="563" y="239"/>
                </a:cxn>
                <a:cxn ang="0">
                  <a:pos x="621" y="190"/>
                </a:cxn>
                <a:cxn ang="0">
                  <a:pos x="679" y="140"/>
                </a:cxn>
                <a:cxn ang="0">
                  <a:pos x="735" y="90"/>
                </a:cxn>
                <a:cxn ang="0">
                  <a:pos x="760" y="62"/>
                </a:cxn>
                <a:cxn ang="0">
                  <a:pos x="751" y="48"/>
                </a:cxn>
                <a:cxn ang="0">
                  <a:pos x="733" y="43"/>
                </a:cxn>
                <a:cxn ang="0">
                  <a:pos x="112" y="609"/>
                </a:cxn>
                <a:cxn ang="0">
                  <a:pos x="125" y="609"/>
                </a:cxn>
                <a:cxn ang="0">
                  <a:pos x="144" y="594"/>
                </a:cxn>
                <a:cxn ang="0">
                  <a:pos x="161" y="577"/>
                </a:cxn>
                <a:cxn ang="0">
                  <a:pos x="180" y="560"/>
                </a:cxn>
                <a:cxn ang="0">
                  <a:pos x="198" y="545"/>
                </a:cxn>
                <a:cxn ang="0">
                  <a:pos x="220" y="536"/>
                </a:cxn>
                <a:cxn ang="0">
                  <a:pos x="209" y="556"/>
                </a:cxn>
                <a:cxn ang="0">
                  <a:pos x="190" y="580"/>
                </a:cxn>
                <a:cxn ang="0">
                  <a:pos x="169" y="601"/>
                </a:cxn>
                <a:cxn ang="0">
                  <a:pos x="152" y="619"/>
                </a:cxn>
                <a:cxn ang="0">
                  <a:pos x="141" y="631"/>
                </a:cxn>
                <a:cxn ang="0">
                  <a:pos x="145" y="641"/>
                </a:cxn>
                <a:cxn ang="0">
                  <a:pos x="120" y="692"/>
                </a:cxn>
                <a:cxn ang="0">
                  <a:pos x="103" y="702"/>
                </a:cxn>
                <a:cxn ang="0">
                  <a:pos x="85" y="722"/>
                </a:cxn>
                <a:cxn ang="0">
                  <a:pos x="67" y="746"/>
                </a:cxn>
                <a:cxn ang="0">
                  <a:pos x="49" y="771"/>
                </a:cxn>
                <a:cxn ang="0">
                  <a:pos x="32" y="790"/>
                </a:cxn>
                <a:cxn ang="0">
                  <a:pos x="0" y="772"/>
                </a:cxn>
              </a:cxnLst>
              <a:rect l="0" t="0" r="r" b="b"/>
              <a:pathLst>
                <a:path w="816" h="796">
                  <a:moveTo>
                    <a:pt x="0" y="772"/>
                  </a:moveTo>
                  <a:lnTo>
                    <a:pt x="95" y="675"/>
                  </a:lnTo>
                  <a:lnTo>
                    <a:pt x="93" y="674"/>
                  </a:lnTo>
                  <a:lnTo>
                    <a:pt x="92" y="671"/>
                  </a:lnTo>
                  <a:lnTo>
                    <a:pt x="89" y="667"/>
                  </a:lnTo>
                  <a:lnTo>
                    <a:pt x="88" y="664"/>
                  </a:lnTo>
                  <a:lnTo>
                    <a:pt x="84" y="659"/>
                  </a:lnTo>
                  <a:lnTo>
                    <a:pt x="81" y="655"/>
                  </a:lnTo>
                  <a:lnTo>
                    <a:pt x="77" y="649"/>
                  </a:lnTo>
                  <a:lnTo>
                    <a:pt x="73" y="643"/>
                  </a:lnTo>
                  <a:lnTo>
                    <a:pt x="69" y="638"/>
                  </a:lnTo>
                  <a:lnTo>
                    <a:pt x="65" y="632"/>
                  </a:lnTo>
                  <a:lnTo>
                    <a:pt x="61" y="627"/>
                  </a:lnTo>
                  <a:lnTo>
                    <a:pt x="57" y="623"/>
                  </a:lnTo>
                  <a:lnTo>
                    <a:pt x="55" y="619"/>
                  </a:lnTo>
                  <a:lnTo>
                    <a:pt x="52" y="616"/>
                  </a:lnTo>
                  <a:lnTo>
                    <a:pt x="49" y="613"/>
                  </a:lnTo>
                  <a:lnTo>
                    <a:pt x="48" y="612"/>
                  </a:lnTo>
                  <a:lnTo>
                    <a:pt x="744" y="0"/>
                  </a:lnTo>
                  <a:lnTo>
                    <a:pt x="816" y="83"/>
                  </a:lnTo>
                  <a:lnTo>
                    <a:pt x="789" y="95"/>
                  </a:lnTo>
                  <a:lnTo>
                    <a:pt x="763" y="111"/>
                  </a:lnTo>
                  <a:lnTo>
                    <a:pt x="737" y="127"/>
                  </a:lnTo>
                  <a:lnTo>
                    <a:pt x="712" y="145"/>
                  </a:lnTo>
                  <a:lnTo>
                    <a:pt x="687" y="163"/>
                  </a:lnTo>
                  <a:lnTo>
                    <a:pt x="663" y="183"/>
                  </a:lnTo>
                  <a:lnTo>
                    <a:pt x="637" y="202"/>
                  </a:lnTo>
                  <a:lnTo>
                    <a:pt x="614" y="223"/>
                  </a:lnTo>
                  <a:lnTo>
                    <a:pt x="590" y="243"/>
                  </a:lnTo>
                  <a:lnTo>
                    <a:pt x="566" y="264"/>
                  </a:lnTo>
                  <a:lnTo>
                    <a:pt x="542" y="286"/>
                  </a:lnTo>
                  <a:lnTo>
                    <a:pt x="518" y="307"/>
                  </a:lnTo>
                  <a:lnTo>
                    <a:pt x="494" y="328"/>
                  </a:lnTo>
                  <a:lnTo>
                    <a:pt x="471" y="349"/>
                  </a:lnTo>
                  <a:lnTo>
                    <a:pt x="447" y="368"/>
                  </a:lnTo>
                  <a:lnTo>
                    <a:pt x="425" y="389"/>
                  </a:lnTo>
                  <a:lnTo>
                    <a:pt x="423" y="383"/>
                  </a:lnTo>
                  <a:lnTo>
                    <a:pt x="423" y="381"/>
                  </a:lnTo>
                  <a:lnTo>
                    <a:pt x="423" y="376"/>
                  </a:lnTo>
                  <a:lnTo>
                    <a:pt x="425" y="372"/>
                  </a:lnTo>
                  <a:lnTo>
                    <a:pt x="425" y="369"/>
                  </a:lnTo>
                  <a:lnTo>
                    <a:pt x="426" y="365"/>
                  </a:lnTo>
                  <a:lnTo>
                    <a:pt x="429" y="361"/>
                  </a:lnTo>
                  <a:lnTo>
                    <a:pt x="430" y="358"/>
                  </a:lnTo>
                  <a:lnTo>
                    <a:pt x="433" y="351"/>
                  </a:lnTo>
                  <a:lnTo>
                    <a:pt x="438" y="347"/>
                  </a:lnTo>
                  <a:lnTo>
                    <a:pt x="442" y="342"/>
                  </a:lnTo>
                  <a:lnTo>
                    <a:pt x="447" y="338"/>
                  </a:lnTo>
                  <a:lnTo>
                    <a:pt x="466" y="321"/>
                  </a:lnTo>
                  <a:lnTo>
                    <a:pt x="484" y="304"/>
                  </a:lnTo>
                  <a:lnTo>
                    <a:pt x="504" y="288"/>
                  </a:lnTo>
                  <a:lnTo>
                    <a:pt x="524" y="271"/>
                  </a:lnTo>
                  <a:lnTo>
                    <a:pt x="543" y="255"/>
                  </a:lnTo>
                  <a:lnTo>
                    <a:pt x="563" y="239"/>
                  </a:lnTo>
                  <a:lnTo>
                    <a:pt x="582" y="221"/>
                  </a:lnTo>
                  <a:lnTo>
                    <a:pt x="602" y="206"/>
                  </a:lnTo>
                  <a:lnTo>
                    <a:pt x="621" y="190"/>
                  </a:lnTo>
                  <a:lnTo>
                    <a:pt x="640" y="173"/>
                  </a:lnTo>
                  <a:lnTo>
                    <a:pt x="659" y="156"/>
                  </a:lnTo>
                  <a:lnTo>
                    <a:pt x="679" y="140"/>
                  </a:lnTo>
                  <a:lnTo>
                    <a:pt x="697" y="123"/>
                  </a:lnTo>
                  <a:lnTo>
                    <a:pt x="716" y="108"/>
                  </a:lnTo>
                  <a:lnTo>
                    <a:pt x="735" y="90"/>
                  </a:lnTo>
                  <a:lnTo>
                    <a:pt x="755" y="75"/>
                  </a:lnTo>
                  <a:lnTo>
                    <a:pt x="759" y="68"/>
                  </a:lnTo>
                  <a:lnTo>
                    <a:pt x="760" y="62"/>
                  </a:lnTo>
                  <a:lnTo>
                    <a:pt x="759" y="57"/>
                  </a:lnTo>
                  <a:lnTo>
                    <a:pt x="756" y="52"/>
                  </a:lnTo>
                  <a:lnTo>
                    <a:pt x="751" y="48"/>
                  </a:lnTo>
                  <a:lnTo>
                    <a:pt x="745" y="46"/>
                  </a:lnTo>
                  <a:lnTo>
                    <a:pt x="739" y="43"/>
                  </a:lnTo>
                  <a:lnTo>
                    <a:pt x="733" y="43"/>
                  </a:lnTo>
                  <a:lnTo>
                    <a:pt x="108" y="605"/>
                  </a:lnTo>
                  <a:lnTo>
                    <a:pt x="109" y="606"/>
                  </a:lnTo>
                  <a:lnTo>
                    <a:pt x="112" y="609"/>
                  </a:lnTo>
                  <a:lnTo>
                    <a:pt x="116" y="612"/>
                  </a:lnTo>
                  <a:lnTo>
                    <a:pt x="120" y="614"/>
                  </a:lnTo>
                  <a:lnTo>
                    <a:pt x="125" y="609"/>
                  </a:lnTo>
                  <a:lnTo>
                    <a:pt x="132" y="605"/>
                  </a:lnTo>
                  <a:lnTo>
                    <a:pt x="137" y="599"/>
                  </a:lnTo>
                  <a:lnTo>
                    <a:pt x="144" y="594"/>
                  </a:lnTo>
                  <a:lnTo>
                    <a:pt x="149" y="588"/>
                  </a:lnTo>
                  <a:lnTo>
                    <a:pt x="156" y="583"/>
                  </a:lnTo>
                  <a:lnTo>
                    <a:pt x="161" y="577"/>
                  </a:lnTo>
                  <a:lnTo>
                    <a:pt x="168" y="572"/>
                  </a:lnTo>
                  <a:lnTo>
                    <a:pt x="173" y="566"/>
                  </a:lnTo>
                  <a:lnTo>
                    <a:pt x="180" y="560"/>
                  </a:lnTo>
                  <a:lnTo>
                    <a:pt x="186" y="555"/>
                  </a:lnTo>
                  <a:lnTo>
                    <a:pt x="192" y="549"/>
                  </a:lnTo>
                  <a:lnTo>
                    <a:pt x="198" y="545"/>
                  </a:lnTo>
                  <a:lnTo>
                    <a:pt x="205" y="541"/>
                  </a:lnTo>
                  <a:lnTo>
                    <a:pt x="212" y="537"/>
                  </a:lnTo>
                  <a:lnTo>
                    <a:pt x="220" y="536"/>
                  </a:lnTo>
                  <a:lnTo>
                    <a:pt x="217" y="541"/>
                  </a:lnTo>
                  <a:lnTo>
                    <a:pt x="213" y="548"/>
                  </a:lnTo>
                  <a:lnTo>
                    <a:pt x="209" y="556"/>
                  </a:lnTo>
                  <a:lnTo>
                    <a:pt x="204" y="565"/>
                  </a:lnTo>
                  <a:lnTo>
                    <a:pt x="197" y="572"/>
                  </a:lnTo>
                  <a:lnTo>
                    <a:pt x="190" y="580"/>
                  </a:lnTo>
                  <a:lnTo>
                    <a:pt x="184" y="587"/>
                  </a:lnTo>
                  <a:lnTo>
                    <a:pt x="177" y="595"/>
                  </a:lnTo>
                  <a:lnTo>
                    <a:pt x="169" y="601"/>
                  </a:lnTo>
                  <a:lnTo>
                    <a:pt x="164" y="607"/>
                  </a:lnTo>
                  <a:lnTo>
                    <a:pt x="156" y="613"/>
                  </a:lnTo>
                  <a:lnTo>
                    <a:pt x="152" y="619"/>
                  </a:lnTo>
                  <a:lnTo>
                    <a:pt x="146" y="623"/>
                  </a:lnTo>
                  <a:lnTo>
                    <a:pt x="144" y="628"/>
                  </a:lnTo>
                  <a:lnTo>
                    <a:pt x="141" y="631"/>
                  </a:lnTo>
                  <a:lnTo>
                    <a:pt x="141" y="632"/>
                  </a:lnTo>
                  <a:lnTo>
                    <a:pt x="143" y="637"/>
                  </a:lnTo>
                  <a:lnTo>
                    <a:pt x="145" y="641"/>
                  </a:lnTo>
                  <a:lnTo>
                    <a:pt x="149" y="645"/>
                  </a:lnTo>
                  <a:lnTo>
                    <a:pt x="153" y="649"/>
                  </a:lnTo>
                  <a:lnTo>
                    <a:pt x="120" y="692"/>
                  </a:lnTo>
                  <a:lnTo>
                    <a:pt x="115" y="693"/>
                  </a:lnTo>
                  <a:lnTo>
                    <a:pt x="109" y="697"/>
                  </a:lnTo>
                  <a:lnTo>
                    <a:pt x="103" y="702"/>
                  </a:lnTo>
                  <a:lnTo>
                    <a:pt x="97" y="709"/>
                  </a:lnTo>
                  <a:lnTo>
                    <a:pt x="91" y="714"/>
                  </a:lnTo>
                  <a:lnTo>
                    <a:pt x="85" y="722"/>
                  </a:lnTo>
                  <a:lnTo>
                    <a:pt x="79" y="729"/>
                  </a:lnTo>
                  <a:lnTo>
                    <a:pt x="73" y="738"/>
                  </a:lnTo>
                  <a:lnTo>
                    <a:pt x="67" y="746"/>
                  </a:lnTo>
                  <a:lnTo>
                    <a:pt x="60" y="754"/>
                  </a:lnTo>
                  <a:lnTo>
                    <a:pt x="55" y="763"/>
                  </a:lnTo>
                  <a:lnTo>
                    <a:pt x="49" y="771"/>
                  </a:lnTo>
                  <a:lnTo>
                    <a:pt x="43" y="776"/>
                  </a:lnTo>
                  <a:lnTo>
                    <a:pt x="37" y="785"/>
                  </a:lnTo>
                  <a:lnTo>
                    <a:pt x="32" y="790"/>
                  </a:lnTo>
                  <a:lnTo>
                    <a:pt x="28" y="796"/>
                  </a:lnTo>
                  <a:lnTo>
                    <a:pt x="0" y="772"/>
                  </a:lnTo>
                  <a:lnTo>
                    <a:pt x="0" y="7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6" name="Freeform 68"/>
            <p:cNvSpPr>
              <a:spLocks/>
            </p:cNvSpPr>
            <p:nvPr/>
          </p:nvSpPr>
          <p:spPr bwMode="auto">
            <a:xfrm>
              <a:off x="293" y="890"/>
              <a:ext cx="690" cy="710"/>
            </a:xfrm>
            <a:custGeom>
              <a:avLst/>
              <a:gdLst/>
              <a:ahLst/>
              <a:cxnLst>
                <a:cxn ang="0">
                  <a:pos x="528" y="636"/>
                </a:cxn>
                <a:cxn ang="0">
                  <a:pos x="428" y="535"/>
                </a:cxn>
                <a:cxn ang="0">
                  <a:pos x="329" y="433"/>
                </a:cxn>
                <a:cxn ang="0">
                  <a:pos x="227" y="330"/>
                </a:cxn>
                <a:cxn ang="0">
                  <a:pos x="165" y="264"/>
                </a:cxn>
                <a:cxn ang="0">
                  <a:pos x="113" y="209"/>
                </a:cxn>
                <a:cxn ang="0">
                  <a:pos x="61" y="150"/>
                </a:cxn>
                <a:cxn ang="0">
                  <a:pos x="12" y="94"/>
                </a:cxn>
                <a:cxn ang="0">
                  <a:pos x="13" y="63"/>
                </a:cxn>
                <a:cxn ang="0">
                  <a:pos x="31" y="44"/>
                </a:cxn>
                <a:cxn ang="0">
                  <a:pos x="46" y="22"/>
                </a:cxn>
                <a:cxn ang="0">
                  <a:pos x="65" y="4"/>
                </a:cxn>
                <a:cxn ang="0">
                  <a:pos x="89" y="23"/>
                </a:cxn>
                <a:cxn ang="0">
                  <a:pos x="76" y="36"/>
                </a:cxn>
                <a:cxn ang="0">
                  <a:pos x="86" y="58"/>
                </a:cxn>
                <a:cxn ang="0">
                  <a:pos x="121" y="94"/>
                </a:cxn>
                <a:cxn ang="0">
                  <a:pos x="157" y="128"/>
                </a:cxn>
                <a:cxn ang="0">
                  <a:pos x="193" y="163"/>
                </a:cxn>
                <a:cxn ang="0">
                  <a:pos x="233" y="213"/>
                </a:cxn>
                <a:cxn ang="0">
                  <a:pos x="190" y="180"/>
                </a:cxn>
                <a:cxn ang="0">
                  <a:pos x="133" y="131"/>
                </a:cxn>
                <a:cxn ang="0">
                  <a:pos x="85" y="92"/>
                </a:cxn>
                <a:cxn ang="0">
                  <a:pos x="64" y="91"/>
                </a:cxn>
                <a:cxn ang="0">
                  <a:pos x="100" y="141"/>
                </a:cxn>
                <a:cxn ang="0">
                  <a:pos x="169" y="217"/>
                </a:cxn>
                <a:cxn ang="0">
                  <a:pos x="234" y="286"/>
                </a:cxn>
                <a:cxn ang="0">
                  <a:pos x="266" y="314"/>
                </a:cxn>
                <a:cxn ang="0">
                  <a:pos x="294" y="319"/>
                </a:cxn>
                <a:cxn ang="0">
                  <a:pos x="323" y="332"/>
                </a:cxn>
                <a:cxn ang="0">
                  <a:pos x="349" y="347"/>
                </a:cxn>
                <a:cxn ang="0">
                  <a:pos x="356" y="365"/>
                </a:cxn>
                <a:cxn ang="0">
                  <a:pos x="343" y="365"/>
                </a:cxn>
                <a:cxn ang="0">
                  <a:pos x="299" y="343"/>
                </a:cxn>
                <a:cxn ang="0">
                  <a:pos x="335" y="397"/>
                </a:cxn>
                <a:cxn ang="0">
                  <a:pos x="416" y="485"/>
                </a:cxn>
                <a:cxn ang="0">
                  <a:pos x="507" y="574"/>
                </a:cxn>
                <a:cxn ang="0">
                  <a:pos x="592" y="640"/>
                </a:cxn>
                <a:cxn ang="0">
                  <a:pos x="613" y="657"/>
                </a:cxn>
                <a:cxn ang="0">
                  <a:pos x="621" y="652"/>
                </a:cxn>
                <a:cxn ang="0">
                  <a:pos x="628" y="638"/>
                </a:cxn>
                <a:cxn ang="0">
                  <a:pos x="595" y="609"/>
                </a:cxn>
                <a:cxn ang="0">
                  <a:pos x="551" y="567"/>
                </a:cxn>
                <a:cxn ang="0">
                  <a:pos x="508" y="521"/>
                </a:cxn>
                <a:cxn ang="0">
                  <a:pos x="471" y="476"/>
                </a:cxn>
                <a:cxn ang="0">
                  <a:pos x="455" y="448"/>
                </a:cxn>
                <a:cxn ang="0">
                  <a:pos x="484" y="472"/>
                </a:cxn>
                <a:cxn ang="0">
                  <a:pos x="528" y="510"/>
                </a:cxn>
                <a:cxn ang="0">
                  <a:pos x="571" y="550"/>
                </a:cxn>
                <a:cxn ang="0">
                  <a:pos x="612" y="591"/>
                </a:cxn>
                <a:cxn ang="0">
                  <a:pos x="633" y="614"/>
                </a:cxn>
                <a:cxn ang="0">
                  <a:pos x="645" y="616"/>
                </a:cxn>
                <a:cxn ang="0">
                  <a:pos x="659" y="599"/>
                </a:cxn>
                <a:cxn ang="0">
                  <a:pos x="671" y="595"/>
                </a:cxn>
                <a:cxn ang="0">
                  <a:pos x="688" y="611"/>
                </a:cxn>
                <a:cxn ang="0">
                  <a:pos x="609" y="710"/>
                </a:cxn>
              </a:cxnLst>
              <a:rect l="0" t="0" r="r" b="b"/>
              <a:pathLst>
                <a:path w="690" h="710">
                  <a:moveTo>
                    <a:pt x="609" y="710"/>
                  </a:moveTo>
                  <a:lnTo>
                    <a:pt x="581" y="685"/>
                  </a:lnTo>
                  <a:lnTo>
                    <a:pt x="555" y="661"/>
                  </a:lnTo>
                  <a:lnTo>
                    <a:pt x="528" y="636"/>
                  </a:lnTo>
                  <a:lnTo>
                    <a:pt x="503" y="611"/>
                  </a:lnTo>
                  <a:lnTo>
                    <a:pt x="478" y="586"/>
                  </a:lnTo>
                  <a:lnTo>
                    <a:pt x="452" y="560"/>
                  </a:lnTo>
                  <a:lnTo>
                    <a:pt x="428" y="535"/>
                  </a:lnTo>
                  <a:lnTo>
                    <a:pt x="403" y="510"/>
                  </a:lnTo>
                  <a:lnTo>
                    <a:pt x="378" y="484"/>
                  </a:lnTo>
                  <a:lnTo>
                    <a:pt x="354" y="458"/>
                  </a:lnTo>
                  <a:lnTo>
                    <a:pt x="329" y="433"/>
                  </a:lnTo>
                  <a:lnTo>
                    <a:pt x="305" y="407"/>
                  </a:lnTo>
                  <a:lnTo>
                    <a:pt x="278" y="380"/>
                  </a:lnTo>
                  <a:lnTo>
                    <a:pt x="254" y="355"/>
                  </a:lnTo>
                  <a:lnTo>
                    <a:pt x="227" y="330"/>
                  </a:lnTo>
                  <a:lnTo>
                    <a:pt x="202" y="306"/>
                  </a:lnTo>
                  <a:lnTo>
                    <a:pt x="189" y="292"/>
                  </a:lnTo>
                  <a:lnTo>
                    <a:pt x="177" y="278"/>
                  </a:lnTo>
                  <a:lnTo>
                    <a:pt x="165" y="264"/>
                  </a:lnTo>
                  <a:lnTo>
                    <a:pt x="152" y="250"/>
                  </a:lnTo>
                  <a:lnTo>
                    <a:pt x="138" y="236"/>
                  </a:lnTo>
                  <a:lnTo>
                    <a:pt x="126" y="222"/>
                  </a:lnTo>
                  <a:lnTo>
                    <a:pt x="113" y="209"/>
                  </a:lnTo>
                  <a:lnTo>
                    <a:pt x="100" y="195"/>
                  </a:lnTo>
                  <a:lnTo>
                    <a:pt x="88" y="180"/>
                  </a:lnTo>
                  <a:lnTo>
                    <a:pt x="74" y="166"/>
                  </a:lnTo>
                  <a:lnTo>
                    <a:pt x="61" y="150"/>
                  </a:lnTo>
                  <a:lnTo>
                    <a:pt x="49" y="137"/>
                  </a:lnTo>
                  <a:lnTo>
                    <a:pt x="36" y="121"/>
                  </a:lnTo>
                  <a:lnTo>
                    <a:pt x="24" y="108"/>
                  </a:lnTo>
                  <a:lnTo>
                    <a:pt x="12" y="94"/>
                  </a:lnTo>
                  <a:lnTo>
                    <a:pt x="0" y="80"/>
                  </a:lnTo>
                  <a:lnTo>
                    <a:pt x="4" y="74"/>
                  </a:lnTo>
                  <a:lnTo>
                    <a:pt x="9" y="69"/>
                  </a:lnTo>
                  <a:lnTo>
                    <a:pt x="13" y="63"/>
                  </a:lnTo>
                  <a:lnTo>
                    <a:pt x="17" y="59"/>
                  </a:lnTo>
                  <a:lnTo>
                    <a:pt x="21" y="54"/>
                  </a:lnTo>
                  <a:lnTo>
                    <a:pt x="25" y="48"/>
                  </a:lnTo>
                  <a:lnTo>
                    <a:pt x="31" y="44"/>
                  </a:lnTo>
                  <a:lnTo>
                    <a:pt x="35" y="38"/>
                  </a:lnTo>
                  <a:lnTo>
                    <a:pt x="38" y="33"/>
                  </a:lnTo>
                  <a:lnTo>
                    <a:pt x="42" y="27"/>
                  </a:lnTo>
                  <a:lnTo>
                    <a:pt x="46" y="22"/>
                  </a:lnTo>
                  <a:lnTo>
                    <a:pt x="52" y="18"/>
                  </a:lnTo>
                  <a:lnTo>
                    <a:pt x="56" y="12"/>
                  </a:lnTo>
                  <a:lnTo>
                    <a:pt x="60" y="8"/>
                  </a:lnTo>
                  <a:lnTo>
                    <a:pt x="65" y="4"/>
                  </a:lnTo>
                  <a:lnTo>
                    <a:pt x="69" y="0"/>
                  </a:lnTo>
                  <a:lnTo>
                    <a:pt x="92" y="20"/>
                  </a:lnTo>
                  <a:lnTo>
                    <a:pt x="90" y="20"/>
                  </a:lnTo>
                  <a:lnTo>
                    <a:pt x="89" y="23"/>
                  </a:lnTo>
                  <a:lnTo>
                    <a:pt x="85" y="25"/>
                  </a:lnTo>
                  <a:lnTo>
                    <a:pt x="82" y="29"/>
                  </a:lnTo>
                  <a:lnTo>
                    <a:pt x="78" y="33"/>
                  </a:lnTo>
                  <a:lnTo>
                    <a:pt x="76" y="36"/>
                  </a:lnTo>
                  <a:lnTo>
                    <a:pt x="73" y="38"/>
                  </a:lnTo>
                  <a:lnTo>
                    <a:pt x="72" y="43"/>
                  </a:lnTo>
                  <a:lnTo>
                    <a:pt x="78" y="49"/>
                  </a:lnTo>
                  <a:lnTo>
                    <a:pt x="86" y="58"/>
                  </a:lnTo>
                  <a:lnTo>
                    <a:pt x="94" y="67"/>
                  </a:lnTo>
                  <a:lnTo>
                    <a:pt x="104" y="76"/>
                  </a:lnTo>
                  <a:lnTo>
                    <a:pt x="112" y="84"/>
                  </a:lnTo>
                  <a:lnTo>
                    <a:pt x="121" y="94"/>
                  </a:lnTo>
                  <a:lnTo>
                    <a:pt x="129" y="102"/>
                  </a:lnTo>
                  <a:lnTo>
                    <a:pt x="138" y="110"/>
                  </a:lnTo>
                  <a:lnTo>
                    <a:pt x="148" y="119"/>
                  </a:lnTo>
                  <a:lnTo>
                    <a:pt x="157" y="128"/>
                  </a:lnTo>
                  <a:lnTo>
                    <a:pt x="166" y="137"/>
                  </a:lnTo>
                  <a:lnTo>
                    <a:pt x="176" y="145"/>
                  </a:lnTo>
                  <a:lnTo>
                    <a:pt x="184" y="153"/>
                  </a:lnTo>
                  <a:lnTo>
                    <a:pt x="193" y="163"/>
                  </a:lnTo>
                  <a:lnTo>
                    <a:pt x="201" y="171"/>
                  </a:lnTo>
                  <a:lnTo>
                    <a:pt x="210" y="180"/>
                  </a:lnTo>
                  <a:lnTo>
                    <a:pt x="241" y="217"/>
                  </a:lnTo>
                  <a:lnTo>
                    <a:pt x="233" y="213"/>
                  </a:lnTo>
                  <a:lnTo>
                    <a:pt x="225" y="209"/>
                  </a:lnTo>
                  <a:lnTo>
                    <a:pt x="214" y="200"/>
                  </a:lnTo>
                  <a:lnTo>
                    <a:pt x="203" y="191"/>
                  </a:lnTo>
                  <a:lnTo>
                    <a:pt x="190" y="180"/>
                  </a:lnTo>
                  <a:lnTo>
                    <a:pt x="177" y="168"/>
                  </a:lnTo>
                  <a:lnTo>
                    <a:pt x="162" y="156"/>
                  </a:lnTo>
                  <a:lnTo>
                    <a:pt x="149" y="144"/>
                  </a:lnTo>
                  <a:lnTo>
                    <a:pt x="133" y="131"/>
                  </a:lnTo>
                  <a:lnTo>
                    <a:pt x="120" y="120"/>
                  </a:lnTo>
                  <a:lnTo>
                    <a:pt x="106" y="109"/>
                  </a:lnTo>
                  <a:lnTo>
                    <a:pt x="96" y="101"/>
                  </a:lnTo>
                  <a:lnTo>
                    <a:pt x="85" y="92"/>
                  </a:lnTo>
                  <a:lnTo>
                    <a:pt x="76" y="88"/>
                  </a:lnTo>
                  <a:lnTo>
                    <a:pt x="68" y="85"/>
                  </a:lnTo>
                  <a:lnTo>
                    <a:pt x="65" y="87"/>
                  </a:lnTo>
                  <a:lnTo>
                    <a:pt x="64" y="91"/>
                  </a:lnTo>
                  <a:lnTo>
                    <a:pt x="68" y="99"/>
                  </a:lnTo>
                  <a:lnTo>
                    <a:pt x="76" y="110"/>
                  </a:lnTo>
                  <a:lnTo>
                    <a:pt x="86" y="126"/>
                  </a:lnTo>
                  <a:lnTo>
                    <a:pt x="100" y="141"/>
                  </a:lnTo>
                  <a:lnTo>
                    <a:pt x="116" y="159"/>
                  </a:lnTo>
                  <a:lnTo>
                    <a:pt x="133" y="178"/>
                  </a:lnTo>
                  <a:lnTo>
                    <a:pt x="152" y="198"/>
                  </a:lnTo>
                  <a:lnTo>
                    <a:pt x="169" y="217"/>
                  </a:lnTo>
                  <a:lnTo>
                    <a:pt x="188" y="236"/>
                  </a:lnTo>
                  <a:lnTo>
                    <a:pt x="203" y="254"/>
                  </a:lnTo>
                  <a:lnTo>
                    <a:pt x="221" y="272"/>
                  </a:lnTo>
                  <a:lnTo>
                    <a:pt x="234" y="286"/>
                  </a:lnTo>
                  <a:lnTo>
                    <a:pt x="246" y="299"/>
                  </a:lnTo>
                  <a:lnTo>
                    <a:pt x="255" y="307"/>
                  </a:lnTo>
                  <a:lnTo>
                    <a:pt x="261" y="314"/>
                  </a:lnTo>
                  <a:lnTo>
                    <a:pt x="266" y="314"/>
                  </a:lnTo>
                  <a:lnTo>
                    <a:pt x="273" y="315"/>
                  </a:lnTo>
                  <a:lnTo>
                    <a:pt x="278" y="317"/>
                  </a:lnTo>
                  <a:lnTo>
                    <a:pt x="286" y="318"/>
                  </a:lnTo>
                  <a:lnTo>
                    <a:pt x="294" y="319"/>
                  </a:lnTo>
                  <a:lnTo>
                    <a:pt x="301" y="322"/>
                  </a:lnTo>
                  <a:lnTo>
                    <a:pt x="309" y="325"/>
                  </a:lnTo>
                  <a:lnTo>
                    <a:pt x="317" y="329"/>
                  </a:lnTo>
                  <a:lnTo>
                    <a:pt x="323" y="332"/>
                  </a:lnTo>
                  <a:lnTo>
                    <a:pt x="331" y="335"/>
                  </a:lnTo>
                  <a:lnTo>
                    <a:pt x="337" y="339"/>
                  </a:lnTo>
                  <a:lnTo>
                    <a:pt x="343" y="343"/>
                  </a:lnTo>
                  <a:lnTo>
                    <a:pt x="349" y="347"/>
                  </a:lnTo>
                  <a:lnTo>
                    <a:pt x="354" y="353"/>
                  </a:lnTo>
                  <a:lnTo>
                    <a:pt x="356" y="358"/>
                  </a:lnTo>
                  <a:lnTo>
                    <a:pt x="360" y="364"/>
                  </a:lnTo>
                  <a:lnTo>
                    <a:pt x="356" y="365"/>
                  </a:lnTo>
                  <a:lnTo>
                    <a:pt x="354" y="366"/>
                  </a:lnTo>
                  <a:lnTo>
                    <a:pt x="350" y="366"/>
                  </a:lnTo>
                  <a:lnTo>
                    <a:pt x="346" y="366"/>
                  </a:lnTo>
                  <a:lnTo>
                    <a:pt x="343" y="365"/>
                  </a:lnTo>
                  <a:lnTo>
                    <a:pt x="339" y="365"/>
                  </a:lnTo>
                  <a:lnTo>
                    <a:pt x="335" y="362"/>
                  </a:lnTo>
                  <a:lnTo>
                    <a:pt x="333" y="361"/>
                  </a:lnTo>
                  <a:lnTo>
                    <a:pt x="299" y="343"/>
                  </a:lnTo>
                  <a:lnTo>
                    <a:pt x="294" y="348"/>
                  </a:lnTo>
                  <a:lnTo>
                    <a:pt x="306" y="362"/>
                  </a:lnTo>
                  <a:lnTo>
                    <a:pt x="319" y="379"/>
                  </a:lnTo>
                  <a:lnTo>
                    <a:pt x="335" y="397"/>
                  </a:lnTo>
                  <a:lnTo>
                    <a:pt x="354" y="418"/>
                  </a:lnTo>
                  <a:lnTo>
                    <a:pt x="372" y="438"/>
                  </a:lnTo>
                  <a:lnTo>
                    <a:pt x="394" y="462"/>
                  </a:lnTo>
                  <a:lnTo>
                    <a:pt x="416" y="485"/>
                  </a:lnTo>
                  <a:lnTo>
                    <a:pt x="439" y="509"/>
                  </a:lnTo>
                  <a:lnTo>
                    <a:pt x="462" y="531"/>
                  </a:lnTo>
                  <a:lnTo>
                    <a:pt x="484" y="553"/>
                  </a:lnTo>
                  <a:lnTo>
                    <a:pt x="507" y="574"/>
                  </a:lnTo>
                  <a:lnTo>
                    <a:pt x="531" y="595"/>
                  </a:lnTo>
                  <a:lnTo>
                    <a:pt x="552" y="613"/>
                  </a:lnTo>
                  <a:lnTo>
                    <a:pt x="573" y="628"/>
                  </a:lnTo>
                  <a:lnTo>
                    <a:pt x="592" y="640"/>
                  </a:lnTo>
                  <a:lnTo>
                    <a:pt x="611" y="652"/>
                  </a:lnTo>
                  <a:lnTo>
                    <a:pt x="611" y="652"/>
                  </a:lnTo>
                  <a:lnTo>
                    <a:pt x="612" y="654"/>
                  </a:lnTo>
                  <a:lnTo>
                    <a:pt x="613" y="657"/>
                  </a:lnTo>
                  <a:lnTo>
                    <a:pt x="616" y="660"/>
                  </a:lnTo>
                  <a:lnTo>
                    <a:pt x="617" y="657"/>
                  </a:lnTo>
                  <a:lnTo>
                    <a:pt x="620" y="656"/>
                  </a:lnTo>
                  <a:lnTo>
                    <a:pt x="621" y="652"/>
                  </a:lnTo>
                  <a:lnTo>
                    <a:pt x="623" y="649"/>
                  </a:lnTo>
                  <a:lnTo>
                    <a:pt x="624" y="645"/>
                  </a:lnTo>
                  <a:lnTo>
                    <a:pt x="627" y="642"/>
                  </a:lnTo>
                  <a:lnTo>
                    <a:pt x="628" y="638"/>
                  </a:lnTo>
                  <a:lnTo>
                    <a:pt x="629" y="635"/>
                  </a:lnTo>
                  <a:lnTo>
                    <a:pt x="617" y="627"/>
                  </a:lnTo>
                  <a:lnTo>
                    <a:pt x="607" y="618"/>
                  </a:lnTo>
                  <a:lnTo>
                    <a:pt x="595" y="609"/>
                  </a:lnTo>
                  <a:lnTo>
                    <a:pt x="584" y="599"/>
                  </a:lnTo>
                  <a:lnTo>
                    <a:pt x="572" y="589"/>
                  </a:lnTo>
                  <a:lnTo>
                    <a:pt x="561" y="578"/>
                  </a:lnTo>
                  <a:lnTo>
                    <a:pt x="551" y="567"/>
                  </a:lnTo>
                  <a:lnTo>
                    <a:pt x="540" y="556"/>
                  </a:lnTo>
                  <a:lnTo>
                    <a:pt x="529" y="545"/>
                  </a:lnTo>
                  <a:lnTo>
                    <a:pt x="519" y="532"/>
                  </a:lnTo>
                  <a:lnTo>
                    <a:pt x="508" y="521"/>
                  </a:lnTo>
                  <a:lnTo>
                    <a:pt x="499" y="510"/>
                  </a:lnTo>
                  <a:lnTo>
                    <a:pt x="488" y="498"/>
                  </a:lnTo>
                  <a:lnTo>
                    <a:pt x="480" y="487"/>
                  </a:lnTo>
                  <a:lnTo>
                    <a:pt x="471" y="476"/>
                  </a:lnTo>
                  <a:lnTo>
                    <a:pt x="463" y="465"/>
                  </a:lnTo>
                  <a:lnTo>
                    <a:pt x="460" y="459"/>
                  </a:lnTo>
                  <a:lnTo>
                    <a:pt x="458" y="454"/>
                  </a:lnTo>
                  <a:lnTo>
                    <a:pt x="455" y="448"/>
                  </a:lnTo>
                  <a:lnTo>
                    <a:pt x="452" y="444"/>
                  </a:lnTo>
                  <a:lnTo>
                    <a:pt x="463" y="452"/>
                  </a:lnTo>
                  <a:lnTo>
                    <a:pt x="474" y="462"/>
                  </a:lnTo>
                  <a:lnTo>
                    <a:pt x="484" y="472"/>
                  </a:lnTo>
                  <a:lnTo>
                    <a:pt x="496" y="481"/>
                  </a:lnTo>
                  <a:lnTo>
                    <a:pt x="507" y="491"/>
                  </a:lnTo>
                  <a:lnTo>
                    <a:pt x="517" y="501"/>
                  </a:lnTo>
                  <a:lnTo>
                    <a:pt x="528" y="510"/>
                  </a:lnTo>
                  <a:lnTo>
                    <a:pt x="539" y="521"/>
                  </a:lnTo>
                  <a:lnTo>
                    <a:pt x="549" y="531"/>
                  </a:lnTo>
                  <a:lnTo>
                    <a:pt x="560" y="541"/>
                  </a:lnTo>
                  <a:lnTo>
                    <a:pt x="571" y="550"/>
                  </a:lnTo>
                  <a:lnTo>
                    <a:pt x="581" y="560"/>
                  </a:lnTo>
                  <a:lnTo>
                    <a:pt x="591" y="570"/>
                  </a:lnTo>
                  <a:lnTo>
                    <a:pt x="603" y="580"/>
                  </a:lnTo>
                  <a:lnTo>
                    <a:pt x="612" y="591"/>
                  </a:lnTo>
                  <a:lnTo>
                    <a:pt x="624" y="600"/>
                  </a:lnTo>
                  <a:lnTo>
                    <a:pt x="628" y="606"/>
                  </a:lnTo>
                  <a:lnTo>
                    <a:pt x="632" y="613"/>
                  </a:lnTo>
                  <a:lnTo>
                    <a:pt x="633" y="614"/>
                  </a:lnTo>
                  <a:lnTo>
                    <a:pt x="636" y="617"/>
                  </a:lnTo>
                  <a:lnTo>
                    <a:pt x="640" y="618"/>
                  </a:lnTo>
                  <a:lnTo>
                    <a:pt x="644" y="620"/>
                  </a:lnTo>
                  <a:lnTo>
                    <a:pt x="645" y="616"/>
                  </a:lnTo>
                  <a:lnTo>
                    <a:pt x="648" y="613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59" y="599"/>
                  </a:lnTo>
                  <a:lnTo>
                    <a:pt x="663" y="596"/>
                  </a:lnTo>
                  <a:lnTo>
                    <a:pt x="665" y="593"/>
                  </a:lnTo>
                  <a:lnTo>
                    <a:pt x="667" y="592"/>
                  </a:lnTo>
                  <a:lnTo>
                    <a:pt x="671" y="595"/>
                  </a:lnTo>
                  <a:lnTo>
                    <a:pt x="676" y="599"/>
                  </a:lnTo>
                  <a:lnTo>
                    <a:pt x="680" y="603"/>
                  </a:lnTo>
                  <a:lnTo>
                    <a:pt x="684" y="607"/>
                  </a:lnTo>
                  <a:lnTo>
                    <a:pt x="688" y="611"/>
                  </a:lnTo>
                  <a:lnTo>
                    <a:pt x="689" y="617"/>
                  </a:lnTo>
                  <a:lnTo>
                    <a:pt x="690" y="622"/>
                  </a:lnTo>
                  <a:lnTo>
                    <a:pt x="690" y="627"/>
                  </a:lnTo>
                  <a:lnTo>
                    <a:pt x="609" y="710"/>
                  </a:lnTo>
                  <a:lnTo>
                    <a:pt x="609" y="7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7" name="Freeform 69"/>
            <p:cNvSpPr>
              <a:spLocks/>
            </p:cNvSpPr>
            <p:nvPr/>
          </p:nvSpPr>
          <p:spPr bwMode="auto">
            <a:xfrm>
              <a:off x="567" y="1371"/>
              <a:ext cx="239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1"/>
                </a:cxn>
                <a:cxn ang="0">
                  <a:pos x="44" y="22"/>
                </a:cxn>
                <a:cxn ang="0">
                  <a:pos x="61" y="34"/>
                </a:cxn>
                <a:cxn ang="0">
                  <a:pos x="79" y="45"/>
                </a:cxn>
                <a:cxn ang="0">
                  <a:pos x="93" y="54"/>
                </a:cxn>
                <a:cxn ang="0">
                  <a:pos x="106" y="64"/>
                </a:cxn>
                <a:cxn ang="0">
                  <a:pos x="120" y="75"/>
                </a:cxn>
                <a:cxn ang="0">
                  <a:pos x="132" y="86"/>
                </a:cxn>
                <a:cxn ang="0">
                  <a:pos x="142" y="97"/>
                </a:cxn>
                <a:cxn ang="0">
                  <a:pos x="154" y="110"/>
                </a:cxn>
                <a:cxn ang="0">
                  <a:pos x="166" y="121"/>
                </a:cxn>
                <a:cxn ang="0">
                  <a:pos x="178" y="135"/>
                </a:cxn>
                <a:cxn ang="0">
                  <a:pos x="192" y="147"/>
                </a:cxn>
                <a:cxn ang="0">
                  <a:pos x="206" y="162"/>
                </a:cxn>
                <a:cxn ang="0">
                  <a:pos x="222" y="177"/>
                </a:cxn>
                <a:cxn ang="0">
                  <a:pos x="239" y="194"/>
                </a:cxn>
                <a:cxn ang="0">
                  <a:pos x="234" y="194"/>
                </a:cxn>
                <a:cxn ang="0">
                  <a:pos x="225" y="190"/>
                </a:cxn>
                <a:cxn ang="0">
                  <a:pos x="212" y="182"/>
                </a:cxn>
                <a:cxn ang="0">
                  <a:pos x="196" y="173"/>
                </a:cxn>
                <a:cxn ang="0">
                  <a:pos x="178" y="161"/>
                </a:cxn>
                <a:cxn ang="0">
                  <a:pos x="158" y="147"/>
                </a:cxn>
                <a:cxn ang="0">
                  <a:pos x="137" y="132"/>
                </a:cxn>
                <a:cxn ang="0">
                  <a:pos x="117" y="115"/>
                </a:cxn>
                <a:cxn ang="0">
                  <a:pos x="96" y="99"/>
                </a:cxn>
                <a:cxn ang="0">
                  <a:pos x="75" y="81"/>
                </a:cxn>
                <a:cxn ang="0">
                  <a:pos x="56" y="64"/>
                </a:cxn>
                <a:cxn ang="0">
                  <a:pos x="39" y="49"/>
                </a:cxn>
                <a:cxn ang="0">
                  <a:pos x="24" y="32"/>
                </a:cxn>
                <a:cxn ang="0">
                  <a:pos x="12" y="20"/>
                </a:cxn>
                <a:cxn ang="0">
                  <a:pos x="4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9" h="194">
                  <a:moveTo>
                    <a:pt x="0" y="0"/>
                  </a:moveTo>
                  <a:lnTo>
                    <a:pt x="23" y="11"/>
                  </a:lnTo>
                  <a:lnTo>
                    <a:pt x="44" y="22"/>
                  </a:lnTo>
                  <a:lnTo>
                    <a:pt x="61" y="34"/>
                  </a:lnTo>
                  <a:lnTo>
                    <a:pt x="79" y="45"/>
                  </a:lnTo>
                  <a:lnTo>
                    <a:pt x="93" y="54"/>
                  </a:lnTo>
                  <a:lnTo>
                    <a:pt x="106" y="64"/>
                  </a:lnTo>
                  <a:lnTo>
                    <a:pt x="120" y="75"/>
                  </a:lnTo>
                  <a:lnTo>
                    <a:pt x="132" y="86"/>
                  </a:lnTo>
                  <a:lnTo>
                    <a:pt x="142" y="97"/>
                  </a:lnTo>
                  <a:lnTo>
                    <a:pt x="154" y="110"/>
                  </a:lnTo>
                  <a:lnTo>
                    <a:pt x="166" y="121"/>
                  </a:lnTo>
                  <a:lnTo>
                    <a:pt x="178" y="135"/>
                  </a:lnTo>
                  <a:lnTo>
                    <a:pt x="192" y="147"/>
                  </a:lnTo>
                  <a:lnTo>
                    <a:pt x="206" y="162"/>
                  </a:lnTo>
                  <a:lnTo>
                    <a:pt x="222" y="177"/>
                  </a:lnTo>
                  <a:lnTo>
                    <a:pt x="239" y="194"/>
                  </a:lnTo>
                  <a:lnTo>
                    <a:pt x="234" y="194"/>
                  </a:lnTo>
                  <a:lnTo>
                    <a:pt x="225" y="190"/>
                  </a:lnTo>
                  <a:lnTo>
                    <a:pt x="212" y="182"/>
                  </a:lnTo>
                  <a:lnTo>
                    <a:pt x="196" y="173"/>
                  </a:lnTo>
                  <a:lnTo>
                    <a:pt x="178" y="161"/>
                  </a:lnTo>
                  <a:lnTo>
                    <a:pt x="158" y="147"/>
                  </a:lnTo>
                  <a:lnTo>
                    <a:pt x="137" y="132"/>
                  </a:lnTo>
                  <a:lnTo>
                    <a:pt x="117" y="115"/>
                  </a:lnTo>
                  <a:lnTo>
                    <a:pt x="96" y="99"/>
                  </a:lnTo>
                  <a:lnTo>
                    <a:pt x="75" y="81"/>
                  </a:lnTo>
                  <a:lnTo>
                    <a:pt x="56" y="64"/>
                  </a:lnTo>
                  <a:lnTo>
                    <a:pt x="39" y="49"/>
                  </a:lnTo>
                  <a:lnTo>
                    <a:pt x="24" y="32"/>
                  </a:lnTo>
                  <a:lnTo>
                    <a:pt x="12" y="20"/>
                  </a:lnTo>
                  <a:lnTo>
                    <a:pt x="4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8" name="Freeform 70"/>
            <p:cNvSpPr>
              <a:spLocks/>
            </p:cNvSpPr>
            <p:nvPr/>
          </p:nvSpPr>
          <p:spPr bwMode="auto">
            <a:xfrm>
              <a:off x="351" y="1326"/>
              <a:ext cx="136" cy="236"/>
            </a:xfrm>
            <a:custGeom>
              <a:avLst/>
              <a:gdLst/>
              <a:ahLst/>
              <a:cxnLst>
                <a:cxn ang="0">
                  <a:pos x="11" y="231"/>
                </a:cxn>
                <a:cxn ang="0">
                  <a:pos x="18" y="220"/>
                </a:cxn>
                <a:cxn ang="0">
                  <a:pos x="24" y="209"/>
                </a:cxn>
                <a:cxn ang="0">
                  <a:pos x="30" y="198"/>
                </a:cxn>
                <a:cxn ang="0">
                  <a:pos x="36" y="186"/>
                </a:cxn>
                <a:cxn ang="0">
                  <a:pos x="40" y="174"/>
                </a:cxn>
                <a:cxn ang="0">
                  <a:pos x="47" y="162"/>
                </a:cxn>
                <a:cxn ang="0">
                  <a:pos x="52" y="149"/>
                </a:cxn>
                <a:cxn ang="0">
                  <a:pos x="52" y="141"/>
                </a:cxn>
                <a:cxn ang="0">
                  <a:pos x="50" y="137"/>
                </a:cxn>
                <a:cxn ang="0">
                  <a:pos x="44" y="139"/>
                </a:cxn>
                <a:cxn ang="0">
                  <a:pos x="40" y="146"/>
                </a:cxn>
                <a:cxn ang="0">
                  <a:pos x="35" y="156"/>
                </a:cxn>
                <a:cxn ang="0">
                  <a:pos x="30" y="166"/>
                </a:cxn>
                <a:cxn ang="0">
                  <a:pos x="23" y="177"/>
                </a:cxn>
                <a:cxn ang="0">
                  <a:pos x="16" y="185"/>
                </a:cxn>
                <a:cxn ang="0">
                  <a:pos x="10" y="193"/>
                </a:cxn>
                <a:cxn ang="0">
                  <a:pos x="4" y="202"/>
                </a:cxn>
                <a:cxn ang="0">
                  <a:pos x="27" y="144"/>
                </a:cxn>
                <a:cxn ang="0">
                  <a:pos x="32" y="128"/>
                </a:cxn>
                <a:cxn ang="0">
                  <a:pos x="39" y="114"/>
                </a:cxn>
                <a:cxn ang="0">
                  <a:pos x="46" y="101"/>
                </a:cxn>
                <a:cxn ang="0">
                  <a:pos x="54" y="88"/>
                </a:cxn>
                <a:cxn ang="0">
                  <a:pos x="62" y="74"/>
                </a:cxn>
                <a:cxn ang="0">
                  <a:pos x="71" y="62"/>
                </a:cxn>
                <a:cxn ang="0">
                  <a:pos x="79" y="49"/>
                </a:cxn>
                <a:cxn ang="0">
                  <a:pos x="88" y="37"/>
                </a:cxn>
                <a:cxn ang="0">
                  <a:pos x="135" y="4"/>
                </a:cxn>
                <a:cxn ang="0">
                  <a:pos x="134" y="12"/>
                </a:cxn>
                <a:cxn ang="0">
                  <a:pos x="132" y="22"/>
                </a:cxn>
                <a:cxn ang="0">
                  <a:pos x="130" y="31"/>
                </a:cxn>
                <a:cxn ang="0">
                  <a:pos x="126" y="40"/>
                </a:cxn>
                <a:cxn ang="0">
                  <a:pos x="122" y="49"/>
                </a:cxn>
                <a:cxn ang="0">
                  <a:pos x="116" y="58"/>
                </a:cxn>
                <a:cxn ang="0">
                  <a:pos x="111" y="65"/>
                </a:cxn>
                <a:cxn ang="0">
                  <a:pos x="102" y="80"/>
                </a:cxn>
                <a:cxn ang="0">
                  <a:pos x="90" y="101"/>
                </a:cxn>
                <a:cxn ang="0">
                  <a:pos x="78" y="121"/>
                </a:cxn>
                <a:cxn ang="0">
                  <a:pos x="66" y="142"/>
                </a:cxn>
                <a:cxn ang="0">
                  <a:pos x="54" y="163"/>
                </a:cxn>
                <a:cxn ang="0">
                  <a:pos x="40" y="184"/>
                </a:cxn>
                <a:cxn ang="0">
                  <a:pos x="28" y="204"/>
                </a:cxn>
                <a:cxn ang="0">
                  <a:pos x="15" y="225"/>
                </a:cxn>
                <a:cxn ang="0">
                  <a:pos x="8" y="236"/>
                </a:cxn>
              </a:cxnLst>
              <a:rect l="0" t="0" r="r" b="b"/>
              <a:pathLst>
                <a:path w="136" h="236">
                  <a:moveTo>
                    <a:pt x="8" y="236"/>
                  </a:moveTo>
                  <a:lnTo>
                    <a:pt x="11" y="231"/>
                  </a:lnTo>
                  <a:lnTo>
                    <a:pt x="15" y="225"/>
                  </a:lnTo>
                  <a:lnTo>
                    <a:pt x="18" y="220"/>
                  </a:lnTo>
                  <a:lnTo>
                    <a:pt x="22" y="214"/>
                  </a:lnTo>
                  <a:lnTo>
                    <a:pt x="24" y="209"/>
                  </a:lnTo>
                  <a:lnTo>
                    <a:pt x="27" y="203"/>
                  </a:lnTo>
                  <a:lnTo>
                    <a:pt x="30" y="198"/>
                  </a:lnTo>
                  <a:lnTo>
                    <a:pt x="34" y="192"/>
                  </a:lnTo>
                  <a:lnTo>
                    <a:pt x="36" y="186"/>
                  </a:lnTo>
                  <a:lnTo>
                    <a:pt x="39" y="180"/>
                  </a:lnTo>
                  <a:lnTo>
                    <a:pt x="40" y="174"/>
                  </a:lnTo>
                  <a:lnTo>
                    <a:pt x="44" y="168"/>
                  </a:lnTo>
                  <a:lnTo>
                    <a:pt x="47" y="162"/>
                  </a:lnTo>
                  <a:lnTo>
                    <a:pt x="50" y="156"/>
                  </a:lnTo>
                  <a:lnTo>
                    <a:pt x="52" y="149"/>
                  </a:lnTo>
                  <a:lnTo>
                    <a:pt x="55" y="144"/>
                  </a:lnTo>
                  <a:lnTo>
                    <a:pt x="52" y="141"/>
                  </a:lnTo>
                  <a:lnTo>
                    <a:pt x="52" y="138"/>
                  </a:lnTo>
                  <a:lnTo>
                    <a:pt x="50" y="137"/>
                  </a:lnTo>
                  <a:lnTo>
                    <a:pt x="47" y="135"/>
                  </a:lnTo>
                  <a:lnTo>
                    <a:pt x="44" y="139"/>
                  </a:lnTo>
                  <a:lnTo>
                    <a:pt x="42" y="144"/>
                  </a:lnTo>
                  <a:lnTo>
                    <a:pt x="40" y="146"/>
                  </a:lnTo>
                  <a:lnTo>
                    <a:pt x="38" y="152"/>
                  </a:lnTo>
                  <a:lnTo>
                    <a:pt x="35" y="156"/>
                  </a:lnTo>
                  <a:lnTo>
                    <a:pt x="32" y="162"/>
                  </a:lnTo>
                  <a:lnTo>
                    <a:pt x="30" y="166"/>
                  </a:lnTo>
                  <a:lnTo>
                    <a:pt x="27" y="171"/>
                  </a:lnTo>
                  <a:lnTo>
                    <a:pt x="23" y="177"/>
                  </a:lnTo>
                  <a:lnTo>
                    <a:pt x="19" y="181"/>
                  </a:lnTo>
                  <a:lnTo>
                    <a:pt x="16" y="185"/>
                  </a:lnTo>
                  <a:lnTo>
                    <a:pt x="14" y="191"/>
                  </a:lnTo>
                  <a:lnTo>
                    <a:pt x="10" y="193"/>
                  </a:lnTo>
                  <a:lnTo>
                    <a:pt x="7" y="198"/>
                  </a:lnTo>
                  <a:lnTo>
                    <a:pt x="4" y="202"/>
                  </a:lnTo>
                  <a:lnTo>
                    <a:pt x="0" y="204"/>
                  </a:lnTo>
                  <a:lnTo>
                    <a:pt x="27" y="144"/>
                  </a:lnTo>
                  <a:lnTo>
                    <a:pt x="30" y="135"/>
                  </a:lnTo>
                  <a:lnTo>
                    <a:pt x="32" y="128"/>
                  </a:lnTo>
                  <a:lnTo>
                    <a:pt x="35" y="121"/>
                  </a:lnTo>
                  <a:lnTo>
                    <a:pt x="39" y="114"/>
                  </a:lnTo>
                  <a:lnTo>
                    <a:pt x="42" y="108"/>
                  </a:lnTo>
                  <a:lnTo>
                    <a:pt x="46" y="101"/>
                  </a:lnTo>
                  <a:lnTo>
                    <a:pt x="50" y="94"/>
                  </a:lnTo>
                  <a:lnTo>
                    <a:pt x="54" y="88"/>
                  </a:lnTo>
                  <a:lnTo>
                    <a:pt x="58" y="81"/>
                  </a:lnTo>
                  <a:lnTo>
                    <a:pt x="62" y="74"/>
                  </a:lnTo>
                  <a:lnTo>
                    <a:pt x="66" y="69"/>
                  </a:lnTo>
                  <a:lnTo>
                    <a:pt x="71" y="62"/>
                  </a:lnTo>
                  <a:lnTo>
                    <a:pt x="75" y="56"/>
                  </a:lnTo>
                  <a:lnTo>
                    <a:pt x="79" y="49"/>
                  </a:lnTo>
                  <a:lnTo>
                    <a:pt x="83" y="43"/>
                  </a:lnTo>
                  <a:lnTo>
                    <a:pt x="88" y="37"/>
                  </a:lnTo>
                  <a:lnTo>
                    <a:pt x="136" y="0"/>
                  </a:lnTo>
                  <a:lnTo>
                    <a:pt x="135" y="4"/>
                  </a:lnTo>
                  <a:lnTo>
                    <a:pt x="135" y="8"/>
                  </a:lnTo>
                  <a:lnTo>
                    <a:pt x="134" y="12"/>
                  </a:lnTo>
                  <a:lnTo>
                    <a:pt x="134" y="16"/>
                  </a:lnTo>
                  <a:lnTo>
                    <a:pt x="132" y="22"/>
                  </a:lnTo>
                  <a:lnTo>
                    <a:pt x="131" y="26"/>
                  </a:lnTo>
                  <a:lnTo>
                    <a:pt x="130" y="31"/>
                  </a:lnTo>
                  <a:lnTo>
                    <a:pt x="128" y="37"/>
                  </a:lnTo>
                  <a:lnTo>
                    <a:pt x="126" y="40"/>
                  </a:lnTo>
                  <a:lnTo>
                    <a:pt x="123" y="45"/>
                  </a:lnTo>
                  <a:lnTo>
                    <a:pt x="122" y="49"/>
                  </a:lnTo>
                  <a:lnTo>
                    <a:pt x="120" y="54"/>
                  </a:lnTo>
                  <a:lnTo>
                    <a:pt x="116" y="58"/>
                  </a:lnTo>
                  <a:lnTo>
                    <a:pt x="114" y="61"/>
                  </a:lnTo>
                  <a:lnTo>
                    <a:pt x="111" y="65"/>
                  </a:lnTo>
                  <a:lnTo>
                    <a:pt x="108" y="69"/>
                  </a:lnTo>
                  <a:lnTo>
                    <a:pt x="102" y="80"/>
                  </a:lnTo>
                  <a:lnTo>
                    <a:pt x="96" y="90"/>
                  </a:lnTo>
                  <a:lnTo>
                    <a:pt x="90" y="101"/>
                  </a:lnTo>
                  <a:lnTo>
                    <a:pt x="84" y="112"/>
                  </a:lnTo>
                  <a:lnTo>
                    <a:pt x="78" y="121"/>
                  </a:lnTo>
                  <a:lnTo>
                    <a:pt x="72" y="132"/>
                  </a:lnTo>
                  <a:lnTo>
                    <a:pt x="66" y="142"/>
                  </a:lnTo>
                  <a:lnTo>
                    <a:pt x="60" y="153"/>
                  </a:lnTo>
                  <a:lnTo>
                    <a:pt x="54" y="163"/>
                  </a:lnTo>
                  <a:lnTo>
                    <a:pt x="47" y="174"/>
                  </a:lnTo>
                  <a:lnTo>
                    <a:pt x="40" y="184"/>
                  </a:lnTo>
                  <a:lnTo>
                    <a:pt x="35" y="195"/>
                  </a:lnTo>
                  <a:lnTo>
                    <a:pt x="28" y="204"/>
                  </a:lnTo>
                  <a:lnTo>
                    <a:pt x="22" y="214"/>
                  </a:lnTo>
                  <a:lnTo>
                    <a:pt x="15" y="225"/>
                  </a:lnTo>
                  <a:lnTo>
                    <a:pt x="8" y="236"/>
                  </a:lnTo>
                  <a:lnTo>
                    <a:pt x="8" y="2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9" name="Freeform 71"/>
            <p:cNvSpPr>
              <a:spLocks/>
            </p:cNvSpPr>
            <p:nvPr/>
          </p:nvSpPr>
          <p:spPr bwMode="auto">
            <a:xfrm>
              <a:off x="1170" y="1161"/>
              <a:ext cx="166" cy="196"/>
            </a:xfrm>
            <a:custGeom>
              <a:avLst/>
              <a:gdLst/>
              <a:ahLst/>
              <a:cxnLst>
                <a:cxn ang="0">
                  <a:pos x="8" y="149"/>
                </a:cxn>
                <a:cxn ang="0">
                  <a:pos x="9" y="144"/>
                </a:cxn>
                <a:cxn ang="0">
                  <a:pos x="13" y="137"/>
                </a:cxn>
                <a:cxn ang="0">
                  <a:pos x="20" y="129"/>
                </a:cxn>
                <a:cxn ang="0">
                  <a:pos x="29" y="119"/>
                </a:cxn>
                <a:cxn ang="0">
                  <a:pos x="40" y="106"/>
                </a:cxn>
                <a:cxn ang="0">
                  <a:pos x="52" y="94"/>
                </a:cxn>
                <a:cxn ang="0">
                  <a:pos x="64" y="82"/>
                </a:cxn>
                <a:cxn ang="0">
                  <a:pos x="78" y="68"/>
                </a:cxn>
                <a:cxn ang="0">
                  <a:pos x="90" y="54"/>
                </a:cxn>
                <a:cxn ang="0">
                  <a:pos x="105" y="41"/>
                </a:cxn>
                <a:cxn ang="0">
                  <a:pos x="117" y="30"/>
                </a:cxn>
                <a:cxn ang="0">
                  <a:pos x="130" y="21"/>
                </a:cxn>
                <a:cxn ang="0">
                  <a:pos x="141" y="11"/>
                </a:cxn>
                <a:cxn ang="0">
                  <a:pos x="151" y="5"/>
                </a:cxn>
                <a:cxn ang="0">
                  <a:pos x="159" y="1"/>
                </a:cxn>
                <a:cxn ang="0">
                  <a:pos x="166" y="0"/>
                </a:cxn>
                <a:cxn ang="0">
                  <a:pos x="159" y="8"/>
                </a:cxn>
                <a:cxn ang="0">
                  <a:pos x="153" y="15"/>
                </a:cxn>
                <a:cxn ang="0">
                  <a:pos x="146" y="23"/>
                </a:cxn>
                <a:cxn ang="0">
                  <a:pos x="141" y="32"/>
                </a:cxn>
                <a:cxn ang="0">
                  <a:pos x="134" y="40"/>
                </a:cxn>
                <a:cxn ang="0">
                  <a:pos x="127" y="48"/>
                </a:cxn>
                <a:cxn ang="0">
                  <a:pos x="121" y="57"/>
                </a:cxn>
                <a:cxn ang="0">
                  <a:pos x="114" y="65"/>
                </a:cxn>
                <a:cxn ang="0">
                  <a:pos x="108" y="73"/>
                </a:cxn>
                <a:cxn ang="0">
                  <a:pos x="101" y="82"/>
                </a:cxn>
                <a:cxn ang="0">
                  <a:pos x="94" y="90"/>
                </a:cxn>
                <a:cxn ang="0">
                  <a:pos x="89" y="98"/>
                </a:cxn>
                <a:cxn ang="0">
                  <a:pos x="82" y="106"/>
                </a:cxn>
                <a:cxn ang="0">
                  <a:pos x="76" y="115"/>
                </a:cxn>
                <a:cxn ang="0">
                  <a:pos x="69" y="123"/>
                </a:cxn>
                <a:cxn ang="0">
                  <a:pos x="64" y="133"/>
                </a:cxn>
                <a:cxn ang="0">
                  <a:pos x="60" y="137"/>
                </a:cxn>
                <a:cxn ang="0">
                  <a:pos x="57" y="141"/>
                </a:cxn>
                <a:cxn ang="0">
                  <a:pos x="54" y="145"/>
                </a:cxn>
                <a:cxn ang="0">
                  <a:pos x="52" y="149"/>
                </a:cxn>
                <a:cxn ang="0">
                  <a:pos x="48" y="154"/>
                </a:cxn>
                <a:cxn ang="0">
                  <a:pos x="45" y="158"/>
                </a:cxn>
                <a:cxn ang="0">
                  <a:pos x="41" y="163"/>
                </a:cxn>
                <a:cxn ang="0">
                  <a:pos x="37" y="167"/>
                </a:cxn>
                <a:cxn ang="0">
                  <a:pos x="33" y="172"/>
                </a:cxn>
                <a:cxn ang="0">
                  <a:pos x="29" y="176"/>
                </a:cxn>
                <a:cxn ang="0">
                  <a:pos x="24" y="178"/>
                </a:cxn>
                <a:cxn ang="0">
                  <a:pos x="20" y="183"/>
                </a:cxn>
                <a:cxn ang="0">
                  <a:pos x="14" y="187"/>
                </a:cxn>
                <a:cxn ang="0">
                  <a:pos x="10" y="190"/>
                </a:cxn>
                <a:cxn ang="0">
                  <a:pos x="5" y="192"/>
                </a:cxn>
                <a:cxn ang="0">
                  <a:pos x="0" y="196"/>
                </a:cxn>
                <a:cxn ang="0">
                  <a:pos x="8" y="149"/>
                </a:cxn>
                <a:cxn ang="0">
                  <a:pos x="8" y="149"/>
                </a:cxn>
              </a:cxnLst>
              <a:rect l="0" t="0" r="r" b="b"/>
              <a:pathLst>
                <a:path w="166" h="196">
                  <a:moveTo>
                    <a:pt x="8" y="149"/>
                  </a:moveTo>
                  <a:lnTo>
                    <a:pt x="9" y="144"/>
                  </a:lnTo>
                  <a:lnTo>
                    <a:pt x="13" y="137"/>
                  </a:lnTo>
                  <a:lnTo>
                    <a:pt x="20" y="129"/>
                  </a:lnTo>
                  <a:lnTo>
                    <a:pt x="29" y="119"/>
                  </a:lnTo>
                  <a:lnTo>
                    <a:pt x="40" y="106"/>
                  </a:lnTo>
                  <a:lnTo>
                    <a:pt x="52" y="94"/>
                  </a:lnTo>
                  <a:lnTo>
                    <a:pt x="64" y="82"/>
                  </a:lnTo>
                  <a:lnTo>
                    <a:pt x="78" y="68"/>
                  </a:lnTo>
                  <a:lnTo>
                    <a:pt x="90" y="54"/>
                  </a:lnTo>
                  <a:lnTo>
                    <a:pt x="105" y="41"/>
                  </a:lnTo>
                  <a:lnTo>
                    <a:pt x="117" y="30"/>
                  </a:lnTo>
                  <a:lnTo>
                    <a:pt x="130" y="21"/>
                  </a:lnTo>
                  <a:lnTo>
                    <a:pt x="141" y="11"/>
                  </a:lnTo>
                  <a:lnTo>
                    <a:pt x="151" y="5"/>
                  </a:lnTo>
                  <a:lnTo>
                    <a:pt x="159" y="1"/>
                  </a:lnTo>
                  <a:lnTo>
                    <a:pt x="166" y="0"/>
                  </a:lnTo>
                  <a:lnTo>
                    <a:pt x="159" y="8"/>
                  </a:lnTo>
                  <a:lnTo>
                    <a:pt x="153" y="15"/>
                  </a:lnTo>
                  <a:lnTo>
                    <a:pt x="146" y="23"/>
                  </a:lnTo>
                  <a:lnTo>
                    <a:pt x="141" y="32"/>
                  </a:lnTo>
                  <a:lnTo>
                    <a:pt x="134" y="40"/>
                  </a:lnTo>
                  <a:lnTo>
                    <a:pt x="127" y="48"/>
                  </a:lnTo>
                  <a:lnTo>
                    <a:pt x="121" y="57"/>
                  </a:lnTo>
                  <a:lnTo>
                    <a:pt x="114" y="65"/>
                  </a:lnTo>
                  <a:lnTo>
                    <a:pt x="108" y="73"/>
                  </a:lnTo>
                  <a:lnTo>
                    <a:pt x="101" y="82"/>
                  </a:lnTo>
                  <a:lnTo>
                    <a:pt x="94" y="90"/>
                  </a:lnTo>
                  <a:lnTo>
                    <a:pt x="89" y="98"/>
                  </a:lnTo>
                  <a:lnTo>
                    <a:pt x="82" y="106"/>
                  </a:lnTo>
                  <a:lnTo>
                    <a:pt x="76" y="115"/>
                  </a:lnTo>
                  <a:lnTo>
                    <a:pt x="69" y="123"/>
                  </a:lnTo>
                  <a:lnTo>
                    <a:pt x="64" y="133"/>
                  </a:lnTo>
                  <a:lnTo>
                    <a:pt x="60" y="137"/>
                  </a:lnTo>
                  <a:lnTo>
                    <a:pt x="57" y="141"/>
                  </a:lnTo>
                  <a:lnTo>
                    <a:pt x="54" y="145"/>
                  </a:lnTo>
                  <a:lnTo>
                    <a:pt x="52" y="149"/>
                  </a:lnTo>
                  <a:lnTo>
                    <a:pt x="48" y="154"/>
                  </a:lnTo>
                  <a:lnTo>
                    <a:pt x="45" y="158"/>
                  </a:lnTo>
                  <a:lnTo>
                    <a:pt x="41" y="163"/>
                  </a:lnTo>
                  <a:lnTo>
                    <a:pt x="37" y="167"/>
                  </a:lnTo>
                  <a:lnTo>
                    <a:pt x="33" y="172"/>
                  </a:lnTo>
                  <a:lnTo>
                    <a:pt x="29" y="176"/>
                  </a:lnTo>
                  <a:lnTo>
                    <a:pt x="24" y="178"/>
                  </a:lnTo>
                  <a:lnTo>
                    <a:pt x="20" y="183"/>
                  </a:lnTo>
                  <a:lnTo>
                    <a:pt x="14" y="187"/>
                  </a:lnTo>
                  <a:lnTo>
                    <a:pt x="10" y="190"/>
                  </a:lnTo>
                  <a:lnTo>
                    <a:pt x="5" y="192"/>
                  </a:lnTo>
                  <a:lnTo>
                    <a:pt x="0" y="196"/>
                  </a:lnTo>
                  <a:lnTo>
                    <a:pt x="8" y="149"/>
                  </a:lnTo>
                  <a:lnTo>
                    <a:pt x="8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0" name="Freeform 72"/>
            <p:cNvSpPr>
              <a:spLocks/>
            </p:cNvSpPr>
            <p:nvPr/>
          </p:nvSpPr>
          <p:spPr bwMode="auto">
            <a:xfrm>
              <a:off x="1250" y="1161"/>
              <a:ext cx="117" cy="138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6" y="131"/>
                </a:cxn>
                <a:cxn ang="0">
                  <a:pos x="14" y="123"/>
                </a:cxn>
                <a:cxn ang="0">
                  <a:pos x="21" y="116"/>
                </a:cxn>
                <a:cxn ang="0">
                  <a:pos x="29" y="108"/>
                </a:cxn>
                <a:cxn ang="0">
                  <a:pos x="37" y="98"/>
                </a:cxn>
                <a:cxn ang="0">
                  <a:pos x="45" y="90"/>
                </a:cxn>
                <a:cxn ang="0">
                  <a:pos x="51" y="82"/>
                </a:cxn>
                <a:cxn ang="0">
                  <a:pos x="59" y="72"/>
                </a:cxn>
                <a:cxn ang="0">
                  <a:pos x="66" y="62"/>
                </a:cxn>
                <a:cxn ang="0">
                  <a:pos x="73" y="54"/>
                </a:cxn>
                <a:cxn ang="0">
                  <a:pos x="79" y="44"/>
                </a:cxn>
                <a:cxn ang="0">
                  <a:pos x="87" y="36"/>
                </a:cxn>
                <a:cxn ang="0">
                  <a:pos x="94" y="25"/>
                </a:cxn>
                <a:cxn ang="0">
                  <a:pos x="101" y="17"/>
                </a:cxn>
                <a:cxn ang="0">
                  <a:pos x="107" y="8"/>
                </a:cxn>
                <a:cxn ang="0">
                  <a:pos x="114" y="0"/>
                </a:cxn>
                <a:cxn ang="0">
                  <a:pos x="114" y="4"/>
                </a:cxn>
                <a:cxn ang="0">
                  <a:pos x="115" y="11"/>
                </a:cxn>
                <a:cxn ang="0">
                  <a:pos x="115" y="17"/>
                </a:cxn>
                <a:cxn ang="0">
                  <a:pos x="117" y="22"/>
                </a:cxn>
                <a:cxn ang="0">
                  <a:pos x="117" y="28"/>
                </a:cxn>
                <a:cxn ang="0">
                  <a:pos x="117" y="35"/>
                </a:cxn>
                <a:cxn ang="0">
                  <a:pos x="114" y="39"/>
                </a:cxn>
                <a:cxn ang="0">
                  <a:pos x="111" y="46"/>
                </a:cxn>
                <a:cxn ang="0">
                  <a:pos x="0" y="138"/>
                </a:cxn>
                <a:cxn ang="0">
                  <a:pos x="0" y="138"/>
                </a:cxn>
              </a:cxnLst>
              <a:rect l="0" t="0" r="r" b="b"/>
              <a:pathLst>
                <a:path w="117" h="138">
                  <a:moveTo>
                    <a:pt x="0" y="138"/>
                  </a:moveTo>
                  <a:lnTo>
                    <a:pt x="6" y="131"/>
                  </a:lnTo>
                  <a:lnTo>
                    <a:pt x="14" y="123"/>
                  </a:lnTo>
                  <a:lnTo>
                    <a:pt x="21" y="116"/>
                  </a:lnTo>
                  <a:lnTo>
                    <a:pt x="29" y="108"/>
                  </a:lnTo>
                  <a:lnTo>
                    <a:pt x="37" y="98"/>
                  </a:lnTo>
                  <a:lnTo>
                    <a:pt x="45" y="90"/>
                  </a:lnTo>
                  <a:lnTo>
                    <a:pt x="51" y="82"/>
                  </a:lnTo>
                  <a:lnTo>
                    <a:pt x="59" y="72"/>
                  </a:lnTo>
                  <a:lnTo>
                    <a:pt x="66" y="62"/>
                  </a:lnTo>
                  <a:lnTo>
                    <a:pt x="73" y="54"/>
                  </a:lnTo>
                  <a:lnTo>
                    <a:pt x="79" y="44"/>
                  </a:lnTo>
                  <a:lnTo>
                    <a:pt x="87" y="36"/>
                  </a:lnTo>
                  <a:lnTo>
                    <a:pt x="94" y="25"/>
                  </a:lnTo>
                  <a:lnTo>
                    <a:pt x="101" y="17"/>
                  </a:lnTo>
                  <a:lnTo>
                    <a:pt x="107" y="8"/>
                  </a:lnTo>
                  <a:lnTo>
                    <a:pt x="114" y="0"/>
                  </a:lnTo>
                  <a:lnTo>
                    <a:pt x="114" y="4"/>
                  </a:lnTo>
                  <a:lnTo>
                    <a:pt x="115" y="11"/>
                  </a:lnTo>
                  <a:lnTo>
                    <a:pt x="115" y="17"/>
                  </a:lnTo>
                  <a:lnTo>
                    <a:pt x="117" y="22"/>
                  </a:lnTo>
                  <a:lnTo>
                    <a:pt x="117" y="28"/>
                  </a:lnTo>
                  <a:lnTo>
                    <a:pt x="117" y="35"/>
                  </a:lnTo>
                  <a:lnTo>
                    <a:pt x="114" y="39"/>
                  </a:lnTo>
                  <a:lnTo>
                    <a:pt x="111" y="46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1" name="Freeform 73"/>
            <p:cNvSpPr>
              <a:spLocks/>
            </p:cNvSpPr>
            <p:nvPr/>
          </p:nvSpPr>
          <p:spPr bwMode="auto">
            <a:xfrm>
              <a:off x="1969" y="1038"/>
              <a:ext cx="161" cy="155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3" y="145"/>
                </a:cxn>
                <a:cxn ang="0">
                  <a:pos x="8" y="135"/>
                </a:cxn>
                <a:cxn ang="0">
                  <a:pos x="14" y="127"/>
                </a:cxn>
                <a:cxn ang="0">
                  <a:pos x="19" y="119"/>
                </a:cxn>
                <a:cxn ang="0">
                  <a:pos x="26" y="110"/>
                </a:cxn>
                <a:cxn ang="0">
                  <a:pos x="32" y="102"/>
                </a:cxn>
                <a:cxn ang="0">
                  <a:pos x="40" y="95"/>
                </a:cxn>
                <a:cxn ang="0">
                  <a:pos x="48" y="88"/>
                </a:cxn>
                <a:cxn ang="0">
                  <a:pos x="56" y="80"/>
                </a:cxn>
                <a:cxn ang="0">
                  <a:pos x="64" y="73"/>
                </a:cxn>
                <a:cxn ang="0">
                  <a:pos x="72" y="66"/>
                </a:cxn>
                <a:cxn ang="0">
                  <a:pos x="82" y="59"/>
                </a:cxn>
                <a:cxn ang="0">
                  <a:pos x="90" y="52"/>
                </a:cxn>
                <a:cxn ang="0">
                  <a:pos x="98" y="45"/>
                </a:cxn>
                <a:cxn ang="0">
                  <a:pos x="107" y="38"/>
                </a:cxn>
                <a:cxn ang="0">
                  <a:pos x="116" y="32"/>
                </a:cxn>
                <a:cxn ang="0">
                  <a:pos x="153" y="0"/>
                </a:cxn>
                <a:cxn ang="0">
                  <a:pos x="159" y="0"/>
                </a:cxn>
                <a:cxn ang="0">
                  <a:pos x="161" y="4"/>
                </a:cxn>
                <a:cxn ang="0">
                  <a:pos x="156" y="16"/>
                </a:cxn>
                <a:cxn ang="0">
                  <a:pos x="149" y="30"/>
                </a:cxn>
                <a:cxn ang="0">
                  <a:pos x="141" y="41"/>
                </a:cxn>
                <a:cxn ang="0">
                  <a:pos x="135" y="52"/>
                </a:cxn>
                <a:cxn ang="0">
                  <a:pos x="125" y="63"/>
                </a:cxn>
                <a:cxn ang="0">
                  <a:pos x="116" y="73"/>
                </a:cxn>
                <a:cxn ang="0">
                  <a:pos x="106" y="81"/>
                </a:cxn>
                <a:cxn ang="0">
                  <a:pos x="95" y="91"/>
                </a:cxn>
                <a:cxn ang="0">
                  <a:pos x="84" y="99"/>
                </a:cxn>
                <a:cxn ang="0">
                  <a:pos x="72" y="106"/>
                </a:cxn>
                <a:cxn ang="0">
                  <a:pos x="60" y="115"/>
                </a:cxn>
                <a:cxn ang="0">
                  <a:pos x="48" y="123"/>
                </a:cxn>
                <a:cxn ang="0">
                  <a:pos x="36" y="130"/>
                </a:cxn>
                <a:cxn ang="0">
                  <a:pos x="24" y="138"/>
                </a:cxn>
                <a:cxn ang="0">
                  <a:pos x="12" y="146"/>
                </a:cxn>
                <a:cxn ang="0">
                  <a:pos x="0" y="155"/>
                </a:cxn>
                <a:cxn ang="0">
                  <a:pos x="0" y="155"/>
                </a:cxn>
              </a:cxnLst>
              <a:rect l="0" t="0" r="r" b="b"/>
              <a:pathLst>
                <a:path w="161" h="155">
                  <a:moveTo>
                    <a:pt x="0" y="155"/>
                  </a:moveTo>
                  <a:lnTo>
                    <a:pt x="3" y="145"/>
                  </a:lnTo>
                  <a:lnTo>
                    <a:pt x="8" y="135"/>
                  </a:lnTo>
                  <a:lnTo>
                    <a:pt x="14" y="127"/>
                  </a:lnTo>
                  <a:lnTo>
                    <a:pt x="19" y="119"/>
                  </a:lnTo>
                  <a:lnTo>
                    <a:pt x="26" y="110"/>
                  </a:lnTo>
                  <a:lnTo>
                    <a:pt x="32" y="102"/>
                  </a:lnTo>
                  <a:lnTo>
                    <a:pt x="40" y="95"/>
                  </a:lnTo>
                  <a:lnTo>
                    <a:pt x="48" y="88"/>
                  </a:lnTo>
                  <a:lnTo>
                    <a:pt x="56" y="80"/>
                  </a:lnTo>
                  <a:lnTo>
                    <a:pt x="64" y="73"/>
                  </a:lnTo>
                  <a:lnTo>
                    <a:pt x="72" y="66"/>
                  </a:lnTo>
                  <a:lnTo>
                    <a:pt x="82" y="59"/>
                  </a:lnTo>
                  <a:lnTo>
                    <a:pt x="90" y="52"/>
                  </a:lnTo>
                  <a:lnTo>
                    <a:pt x="98" y="45"/>
                  </a:lnTo>
                  <a:lnTo>
                    <a:pt x="107" y="38"/>
                  </a:lnTo>
                  <a:lnTo>
                    <a:pt x="116" y="32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1" y="4"/>
                  </a:lnTo>
                  <a:lnTo>
                    <a:pt x="156" y="16"/>
                  </a:lnTo>
                  <a:lnTo>
                    <a:pt x="149" y="30"/>
                  </a:lnTo>
                  <a:lnTo>
                    <a:pt x="141" y="41"/>
                  </a:lnTo>
                  <a:lnTo>
                    <a:pt x="135" y="52"/>
                  </a:lnTo>
                  <a:lnTo>
                    <a:pt x="125" y="63"/>
                  </a:lnTo>
                  <a:lnTo>
                    <a:pt x="116" y="73"/>
                  </a:lnTo>
                  <a:lnTo>
                    <a:pt x="106" y="81"/>
                  </a:lnTo>
                  <a:lnTo>
                    <a:pt x="95" y="91"/>
                  </a:lnTo>
                  <a:lnTo>
                    <a:pt x="84" y="99"/>
                  </a:lnTo>
                  <a:lnTo>
                    <a:pt x="72" y="106"/>
                  </a:lnTo>
                  <a:lnTo>
                    <a:pt x="60" y="115"/>
                  </a:lnTo>
                  <a:lnTo>
                    <a:pt x="48" y="123"/>
                  </a:lnTo>
                  <a:lnTo>
                    <a:pt x="36" y="130"/>
                  </a:lnTo>
                  <a:lnTo>
                    <a:pt x="24" y="138"/>
                  </a:lnTo>
                  <a:lnTo>
                    <a:pt x="12" y="146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2" name="Freeform 74"/>
            <p:cNvSpPr>
              <a:spLocks/>
            </p:cNvSpPr>
            <p:nvPr/>
          </p:nvSpPr>
          <p:spPr bwMode="auto">
            <a:xfrm>
              <a:off x="580" y="782"/>
              <a:ext cx="253" cy="54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31" y="36"/>
                </a:cxn>
                <a:cxn ang="0">
                  <a:pos x="40" y="27"/>
                </a:cxn>
                <a:cxn ang="0">
                  <a:pos x="51" y="22"/>
                </a:cxn>
                <a:cxn ang="0">
                  <a:pos x="63" y="16"/>
                </a:cxn>
                <a:cxn ang="0">
                  <a:pos x="73" y="12"/>
                </a:cxn>
                <a:cxn ang="0">
                  <a:pos x="85" y="8"/>
                </a:cxn>
                <a:cxn ang="0">
                  <a:pos x="96" y="5"/>
                </a:cxn>
                <a:cxn ang="0">
                  <a:pos x="108" y="2"/>
                </a:cxn>
                <a:cxn ang="0">
                  <a:pos x="120" y="1"/>
                </a:cxn>
                <a:cxn ang="0">
                  <a:pos x="132" y="0"/>
                </a:cxn>
                <a:cxn ang="0">
                  <a:pos x="144" y="0"/>
                </a:cxn>
                <a:cxn ang="0">
                  <a:pos x="156" y="0"/>
                </a:cxn>
                <a:cxn ang="0">
                  <a:pos x="168" y="1"/>
                </a:cxn>
                <a:cxn ang="0">
                  <a:pos x="180" y="1"/>
                </a:cxn>
                <a:cxn ang="0">
                  <a:pos x="192" y="2"/>
                </a:cxn>
                <a:cxn ang="0">
                  <a:pos x="204" y="4"/>
                </a:cxn>
                <a:cxn ang="0">
                  <a:pos x="217" y="7"/>
                </a:cxn>
                <a:cxn ang="0">
                  <a:pos x="253" y="22"/>
                </a:cxn>
                <a:cxn ang="0">
                  <a:pos x="236" y="22"/>
                </a:cxn>
                <a:cxn ang="0">
                  <a:pos x="220" y="23"/>
                </a:cxn>
                <a:cxn ang="0">
                  <a:pos x="204" y="23"/>
                </a:cxn>
                <a:cxn ang="0">
                  <a:pos x="189" y="25"/>
                </a:cxn>
                <a:cxn ang="0">
                  <a:pos x="173" y="26"/>
                </a:cxn>
                <a:cxn ang="0">
                  <a:pos x="157" y="29"/>
                </a:cxn>
                <a:cxn ang="0">
                  <a:pos x="143" y="32"/>
                </a:cxn>
                <a:cxn ang="0">
                  <a:pos x="127" y="34"/>
                </a:cxn>
                <a:cxn ang="0">
                  <a:pos x="112" y="36"/>
                </a:cxn>
                <a:cxn ang="0">
                  <a:pos x="96" y="38"/>
                </a:cxn>
                <a:cxn ang="0">
                  <a:pos x="80" y="41"/>
                </a:cxn>
                <a:cxn ang="0">
                  <a:pos x="66" y="44"/>
                </a:cxn>
                <a:cxn ang="0">
                  <a:pos x="50" y="47"/>
                </a:cxn>
                <a:cxn ang="0">
                  <a:pos x="34" y="50"/>
                </a:cxn>
                <a:cxn ang="0">
                  <a:pos x="18" y="51"/>
                </a:cxn>
                <a:cxn ang="0">
                  <a:pos x="2" y="54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253" h="54">
                  <a:moveTo>
                    <a:pt x="0" y="54"/>
                  </a:moveTo>
                  <a:lnTo>
                    <a:pt x="31" y="36"/>
                  </a:lnTo>
                  <a:lnTo>
                    <a:pt x="40" y="27"/>
                  </a:lnTo>
                  <a:lnTo>
                    <a:pt x="51" y="22"/>
                  </a:lnTo>
                  <a:lnTo>
                    <a:pt x="63" y="16"/>
                  </a:lnTo>
                  <a:lnTo>
                    <a:pt x="73" y="12"/>
                  </a:lnTo>
                  <a:lnTo>
                    <a:pt x="85" y="8"/>
                  </a:lnTo>
                  <a:lnTo>
                    <a:pt x="96" y="5"/>
                  </a:lnTo>
                  <a:lnTo>
                    <a:pt x="108" y="2"/>
                  </a:lnTo>
                  <a:lnTo>
                    <a:pt x="120" y="1"/>
                  </a:lnTo>
                  <a:lnTo>
                    <a:pt x="132" y="0"/>
                  </a:lnTo>
                  <a:lnTo>
                    <a:pt x="144" y="0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80" y="1"/>
                  </a:lnTo>
                  <a:lnTo>
                    <a:pt x="192" y="2"/>
                  </a:lnTo>
                  <a:lnTo>
                    <a:pt x="204" y="4"/>
                  </a:lnTo>
                  <a:lnTo>
                    <a:pt x="217" y="7"/>
                  </a:lnTo>
                  <a:lnTo>
                    <a:pt x="253" y="22"/>
                  </a:lnTo>
                  <a:lnTo>
                    <a:pt x="236" y="22"/>
                  </a:lnTo>
                  <a:lnTo>
                    <a:pt x="220" y="23"/>
                  </a:lnTo>
                  <a:lnTo>
                    <a:pt x="204" y="23"/>
                  </a:lnTo>
                  <a:lnTo>
                    <a:pt x="189" y="25"/>
                  </a:lnTo>
                  <a:lnTo>
                    <a:pt x="173" y="26"/>
                  </a:lnTo>
                  <a:lnTo>
                    <a:pt x="157" y="29"/>
                  </a:lnTo>
                  <a:lnTo>
                    <a:pt x="143" y="32"/>
                  </a:lnTo>
                  <a:lnTo>
                    <a:pt x="127" y="34"/>
                  </a:lnTo>
                  <a:lnTo>
                    <a:pt x="112" y="36"/>
                  </a:lnTo>
                  <a:lnTo>
                    <a:pt x="96" y="38"/>
                  </a:lnTo>
                  <a:lnTo>
                    <a:pt x="80" y="41"/>
                  </a:lnTo>
                  <a:lnTo>
                    <a:pt x="66" y="44"/>
                  </a:lnTo>
                  <a:lnTo>
                    <a:pt x="50" y="47"/>
                  </a:lnTo>
                  <a:lnTo>
                    <a:pt x="34" y="50"/>
                  </a:lnTo>
                  <a:lnTo>
                    <a:pt x="18" y="51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3" name="Freeform 75"/>
            <p:cNvSpPr>
              <a:spLocks/>
            </p:cNvSpPr>
            <p:nvPr/>
          </p:nvSpPr>
          <p:spPr bwMode="auto">
            <a:xfrm>
              <a:off x="1635" y="2047"/>
              <a:ext cx="51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98"/>
                </a:cxn>
                <a:cxn ang="0">
                  <a:pos x="51" y="104"/>
                </a:cxn>
                <a:cxn ang="0">
                  <a:pos x="31" y="1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1" h="104">
                  <a:moveTo>
                    <a:pt x="0" y="0"/>
                  </a:moveTo>
                  <a:lnTo>
                    <a:pt x="15" y="98"/>
                  </a:lnTo>
                  <a:lnTo>
                    <a:pt x="51" y="104"/>
                  </a:lnTo>
                  <a:lnTo>
                    <a:pt x="31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4" name="Freeform 76"/>
            <p:cNvSpPr>
              <a:spLocks/>
            </p:cNvSpPr>
            <p:nvPr/>
          </p:nvSpPr>
          <p:spPr bwMode="auto">
            <a:xfrm>
              <a:off x="1151" y="2312"/>
              <a:ext cx="574" cy="701"/>
            </a:xfrm>
            <a:custGeom>
              <a:avLst/>
              <a:gdLst/>
              <a:ahLst/>
              <a:cxnLst>
                <a:cxn ang="0">
                  <a:pos x="146" y="672"/>
                </a:cxn>
                <a:cxn ang="0">
                  <a:pos x="269" y="640"/>
                </a:cxn>
                <a:cxn ang="0">
                  <a:pos x="244" y="611"/>
                </a:cxn>
                <a:cxn ang="0">
                  <a:pos x="0" y="605"/>
                </a:cxn>
                <a:cxn ang="0">
                  <a:pos x="146" y="576"/>
                </a:cxn>
                <a:cxn ang="0">
                  <a:pos x="318" y="576"/>
                </a:cxn>
                <a:cxn ang="0">
                  <a:pos x="302" y="288"/>
                </a:cxn>
                <a:cxn ang="0">
                  <a:pos x="277" y="0"/>
                </a:cxn>
                <a:cxn ang="0">
                  <a:pos x="491" y="277"/>
                </a:cxn>
                <a:cxn ang="0">
                  <a:pos x="455" y="288"/>
                </a:cxn>
                <a:cxn ang="0">
                  <a:pos x="515" y="341"/>
                </a:cxn>
                <a:cxn ang="0">
                  <a:pos x="454" y="378"/>
                </a:cxn>
                <a:cxn ang="0">
                  <a:pos x="535" y="406"/>
                </a:cxn>
                <a:cxn ang="0">
                  <a:pos x="468" y="446"/>
                </a:cxn>
                <a:cxn ang="0">
                  <a:pos x="554" y="482"/>
                </a:cxn>
                <a:cxn ang="0">
                  <a:pos x="484" y="507"/>
                </a:cxn>
                <a:cxn ang="0">
                  <a:pos x="568" y="553"/>
                </a:cxn>
                <a:cxn ang="0">
                  <a:pos x="488" y="576"/>
                </a:cxn>
                <a:cxn ang="0">
                  <a:pos x="574" y="618"/>
                </a:cxn>
                <a:cxn ang="0">
                  <a:pos x="476" y="640"/>
                </a:cxn>
                <a:cxn ang="0">
                  <a:pos x="568" y="680"/>
                </a:cxn>
                <a:cxn ang="0">
                  <a:pos x="474" y="695"/>
                </a:cxn>
                <a:cxn ang="0">
                  <a:pos x="422" y="701"/>
                </a:cxn>
                <a:cxn ang="0">
                  <a:pos x="193" y="701"/>
                </a:cxn>
                <a:cxn ang="0">
                  <a:pos x="218" y="683"/>
                </a:cxn>
                <a:cxn ang="0">
                  <a:pos x="146" y="672"/>
                </a:cxn>
                <a:cxn ang="0">
                  <a:pos x="146" y="672"/>
                </a:cxn>
              </a:cxnLst>
              <a:rect l="0" t="0" r="r" b="b"/>
              <a:pathLst>
                <a:path w="574" h="701">
                  <a:moveTo>
                    <a:pt x="146" y="672"/>
                  </a:moveTo>
                  <a:lnTo>
                    <a:pt x="269" y="640"/>
                  </a:lnTo>
                  <a:lnTo>
                    <a:pt x="244" y="611"/>
                  </a:lnTo>
                  <a:lnTo>
                    <a:pt x="0" y="605"/>
                  </a:lnTo>
                  <a:lnTo>
                    <a:pt x="146" y="576"/>
                  </a:lnTo>
                  <a:lnTo>
                    <a:pt x="318" y="576"/>
                  </a:lnTo>
                  <a:lnTo>
                    <a:pt x="302" y="288"/>
                  </a:lnTo>
                  <a:lnTo>
                    <a:pt x="277" y="0"/>
                  </a:lnTo>
                  <a:lnTo>
                    <a:pt x="491" y="277"/>
                  </a:lnTo>
                  <a:lnTo>
                    <a:pt x="455" y="288"/>
                  </a:lnTo>
                  <a:lnTo>
                    <a:pt x="515" y="341"/>
                  </a:lnTo>
                  <a:lnTo>
                    <a:pt x="454" y="378"/>
                  </a:lnTo>
                  <a:lnTo>
                    <a:pt x="535" y="406"/>
                  </a:lnTo>
                  <a:lnTo>
                    <a:pt x="468" y="446"/>
                  </a:lnTo>
                  <a:lnTo>
                    <a:pt x="554" y="482"/>
                  </a:lnTo>
                  <a:lnTo>
                    <a:pt x="484" y="507"/>
                  </a:lnTo>
                  <a:lnTo>
                    <a:pt x="568" y="553"/>
                  </a:lnTo>
                  <a:lnTo>
                    <a:pt x="488" y="576"/>
                  </a:lnTo>
                  <a:lnTo>
                    <a:pt x="574" y="618"/>
                  </a:lnTo>
                  <a:lnTo>
                    <a:pt x="476" y="640"/>
                  </a:lnTo>
                  <a:lnTo>
                    <a:pt x="568" y="680"/>
                  </a:lnTo>
                  <a:lnTo>
                    <a:pt x="474" y="695"/>
                  </a:lnTo>
                  <a:lnTo>
                    <a:pt x="422" y="701"/>
                  </a:lnTo>
                  <a:lnTo>
                    <a:pt x="193" y="701"/>
                  </a:lnTo>
                  <a:lnTo>
                    <a:pt x="218" y="683"/>
                  </a:lnTo>
                  <a:lnTo>
                    <a:pt x="146" y="672"/>
                  </a:lnTo>
                  <a:lnTo>
                    <a:pt x="146" y="672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5" name="Freeform 77"/>
            <p:cNvSpPr>
              <a:spLocks/>
            </p:cNvSpPr>
            <p:nvPr/>
          </p:nvSpPr>
          <p:spPr bwMode="auto">
            <a:xfrm>
              <a:off x="1147" y="2029"/>
              <a:ext cx="269" cy="27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7" y="5"/>
                </a:cxn>
                <a:cxn ang="0">
                  <a:pos x="269" y="265"/>
                </a:cxn>
                <a:cxn ang="0">
                  <a:pos x="136" y="271"/>
                </a:cxn>
                <a:cxn ang="0">
                  <a:pos x="150" y="225"/>
                </a:cxn>
                <a:cxn ang="0">
                  <a:pos x="17" y="220"/>
                </a:cxn>
                <a:cxn ang="0">
                  <a:pos x="169" y="177"/>
                </a:cxn>
                <a:cxn ang="0">
                  <a:pos x="156" y="156"/>
                </a:cxn>
                <a:cxn ang="0">
                  <a:pos x="17" y="145"/>
                </a:cxn>
                <a:cxn ang="0">
                  <a:pos x="123" y="108"/>
                </a:cxn>
                <a:cxn ang="0">
                  <a:pos x="84" y="77"/>
                </a:cxn>
                <a:cxn ang="0">
                  <a:pos x="0" y="72"/>
                </a:cxn>
                <a:cxn ang="0">
                  <a:pos x="84" y="37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69" h="271">
                  <a:moveTo>
                    <a:pt x="4" y="0"/>
                  </a:moveTo>
                  <a:lnTo>
                    <a:pt x="67" y="5"/>
                  </a:lnTo>
                  <a:lnTo>
                    <a:pt x="269" y="265"/>
                  </a:lnTo>
                  <a:lnTo>
                    <a:pt x="136" y="271"/>
                  </a:lnTo>
                  <a:lnTo>
                    <a:pt x="150" y="225"/>
                  </a:lnTo>
                  <a:lnTo>
                    <a:pt x="17" y="220"/>
                  </a:lnTo>
                  <a:lnTo>
                    <a:pt x="169" y="177"/>
                  </a:lnTo>
                  <a:lnTo>
                    <a:pt x="156" y="156"/>
                  </a:lnTo>
                  <a:lnTo>
                    <a:pt x="17" y="145"/>
                  </a:lnTo>
                  <a:lnTo>
                    <a:pt x="123" y="108"/>
                  </a:lnTo>
                  <a:lnTo>
                    <a:pt x="84" y="77"/>
                  </a:lnTo>
                  <a:lnTo>
                    <a:pt x="0" y="72"/>
                  </a:lnTo>
                  <a:lnTo>
                    <a:pt x="84" y="3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6" name="Freeform 78"/>
            <p:cNvSpPr>
              <a:spLocks/>
            </p:cNvSpPr>
            <p:nvPr/>
          </p:nvSpPr>
          <p:spPr bwMode="auto">
            <a:xfrm>
              <a:off x="1158" y="2531"/>
              <a:ext cx="308" cy="152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255" y="32"/>
                </a:cxn>
                <a:cxn ang="0">
                  <a:pos x="17" y="40"/>
                </a:cxn>
                <a:cxn ang="0">
                  <a:pos x="159" y="67"/>
                </a:cxn>
                <a:cxn ang="0">
                  <a:pos x="0" y="125"/>
                </a:cxn>
                <a:cxn ang="0">
                  <a:pos x="125" y="152"/>
                </a:cxn>
                <a:cxn ang="0">
                  <a:pos x="131" y="90"/>
                </a:cxn>
                <a:cxn ang="0">
                  <a:pos x="308" y="83"/>
                </a:cxn>
                <a:cxn ang="0">
                  <a:pos x="300" y="0"/>
                </a:cxn>
                <a:cxn ang="0">
                  <a:pos x="300" y="0"/>
                </a:cxn>
              </a:cxnLst>
              <a:rect l="0" t="0" r="r" b="b"/>
              <a:pathLst>
                <a:path w="308" h="152">
                  <a:moveTo>
                    <a:pt x="300" y="0"/>
                  </a:moveTo>
                  <a:lnTo>
                    <a:pt x="255" y="32"/>
                  </a:lnTo>
                  <a:lnTo>
                    <a:pt x="17" y="40"/>
                  </a:lnTo>
                  <a:lnTo>
                    <a:pt x="159" y="67"/>
                  </a:lnTo>
                  <a:lnTo>
                    <a:pt x="0" y="125"/>
                  </a:lnTo>
                  <a:lnTo>
                    <a:pt x="125" y="152"/>
                  </a:lnTo>
                  <a:lnTo>
                    <a:pt x="131" y="90"/>
                  </a:lnTo>
                  <a:lnTo>
                    <a:pt x="308" y="83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7" name="Freeform 79"/>
            <p:cNvSpPr>
              <a:spLocks/>
            </p:cNvSpPr>
            <p:nvPr/>
          </p:nvSpPr>
          <p:spPr bwMode="auto">
            <a:xfrm>
              <a:off x="1106" y="2704"/>
              <a:ext cx="207" cy="186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8" y="37"/>
                </a:cxn>
                <a:cxn ang="0">
                  <a:pos x="174" y="72"/>
                </a:cxn>
                <a:cxn ang="0">
                  <a:pos x="172" y="96"/>
                </a:cxn>
                <a:cxn ang="0">
                  <a:pos x="0" y="127"/>
                </a:cxn>
                <a:cxn ang="0">
                  <a:pos x="174" y="141"/>
                </a:cxn>
                <a:cxn ang="0">
                  <a:pos x="191" y="186"/>
                </a:cxn>
                <a:cxn ang="0">
                  <a:pos x="207" y="186"/>
                </a:cxn>
                <a:cxn ang="0">
                  <a:pos x="186" y="115"/>
                </a:cxn>
                <a:cxn ang="0">
                  <a:pos x="177" y="0"/>
                </a:cxn>
                <a:cxn ang="0">
                  <a:pos x="177" y="0"/>
                </a:cxn>
              </a:cxnLst>
              <a:rect l="0" t="0" r="r" b="b"/>
              <a:pathLst>
                <a:path w="207" h="186">
                  <a:moveTo>
                    <a:pt x="177" y="0"/>
                  </a:moveTo>
                  <a:lnTo>
                    <a:pt x="18" y="37"/>
                  </a:lnTo>
                  <a:lnTo>
                    <a:pt x="174" y="72"/>
                  </a:lnTo>
                  <a:lnTo>
                    <a:pt x="172" y="96"/>
                  </a:lnTo>
                  <a:lnTo>
                    <a:pt x="0" y="127"/>
                  </a:lnTo>
                  <a:lnTo>
                    <a:pt x="174" y="141"/>
                  </a:lnTo>
                  <a:lnTo>
                    <a:pt x="191" y="186"/>
                  </a:lnTo>
                  <a:lnTo>
                    <a:pt x="207" y="186"/>
                  </a:lnTo>
                  <a:lnTo>
                    <a:pt x="186" y="115"/>
                  </a:lnTo>
                  <a:lnTo>
                    <a:pt x="17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8" name="Freeform 80"/>
            <p:cNvSpPr>
              <a:spLocks/>
            </p:cNvSpPr>
            <p:nvPr/>
          </p:nvSpPr>
          <p:spPr bwMode="auto">
            <a:xfrm>
              <a:off x="1124" y="2294"/>
              <a:ext cx="143" cy="56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0" y="46"/>
                </a:cxn>
                <a:cxn ang="0">
                  <a:pos x="140" y="56"/>
                </a:cxn>
                <a:cxn ang="0">
                  <a:pos x="143" y="0"/>
                </a:cxn>
                <a:cxn ang="0">
                  <a:pos x="143" y="0"/>
                </a:cxn>
              </a:cxnLst>
              <a:rect l="0" t="0" r="r" b="b"/>
              <a:pathLst>
                <a:path w="143" h="56">
                  <a:moveTo>
                    <a:pt x="143" y="0"/>
                  </a:moveTo>
                  <a:lnTo>
                    <a:pt x="0" y="46"/>
                  </a:lnTo>
                  <a:lnTo>
                    <a:pt x="140" y="56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9" name="Freeform 81"/>
            <p:cNvSpPr>
              <a:spLocks/>
            </p:cNvSpPr>
            <p:nvPr/>
          </p:nvSpPr>
          <p:spPr bwMode="auto">
            <a:xfrm>
              <a:off x="1136" y="2375"/>
              <a:ext cx="134" cy="47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0" y="47"/>
                </a:cxn>
                <a:cxn ang="0">
                  <a:pos x="134" y="47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34" h="47">
                  <a:moveTo>
                    <a:pt x="131" y="0"/>
                  </a:moveTo>
                  <a:lnTo>
                    <a:pt x="0" y="47"/>
                  </a:lnTo>
                  <a:lnTo>
                    <a:pt x="134" y="47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0" name="Freeform 82"/>
            <p:cNvSpPr>
              <a:spLocks/>
            </p:cNvSpPr>
            <p:nvPr/>
          </p:nvSpPr>
          <p:spPr bwMode="auto">
            <a:xfrm>
              <a:off x="1128" y="2456"/>
              <a:ext cx="147" cy="67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46"/>
                </a:cxn>
                <a:cxn ang="0">
                  <a:pos x="147" y="67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7" h="67">
                  <a:moveTo>
                    <a:pt x="144" y="0"/>
                  </a:moveTo>
                  <a:lnTo>
                    <a:pt x="0" y="46"/>
                  </a:lnTo>
                  <a:lnTo>
                    <a:pt x="147" y="67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1" name="Freeform 83"/>
            <p:cNvSpPr>
              <a:spLocks/>
            </p:cNvSpPr>
            <p:nvPr/>
          </p:nvSpPr>
          <p:spPr bwMode="auto">
            <a:xfrm>
              <a:off x="1581" y="1997"/>
              <a:ext cx="49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7"/>
                </a:cxn>
                <a:cxn ang="0">
                  <a:pos x="49" y="7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9" h="75">
                  <a:moveTo>
                    <a:pt x="0" y="0"/>
                  </a:moveTo>
                  <a:lnTo>
                    <a:pt x="33" y="7"/>
                  </a:lnTo>
                  <a:lnTo>
                    <a:pt x="49" y="7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2" name="Freeform 84"/>
            <p:cNvSpPr>
              <a:spLocks/>
            </p:cNvSpPr>
            <p:nvPr/>
          </p:nvSpPr>
          <p:spPr bwMode="auto">
            <a:xfrm>
              <a:off x="1034" y="3243"/>
              <a:ext cx="760" cy="382"/>
            </a:xfrm>
            <a:custGeom>
              <a:avLst/>
              <a:gdLst/>
              <a:ahLst/>
              <a:cxnLst>
                <a:cxn ang="0">
                  <a:pos x="200" y="15"/>
                </a:cxn>
                <a:cxn ang="0">
                  <a:pos x="330" y="0"/>
                </a:cxn>
                <a:cxn ang="0">
                  <a:pos x="468" y="2"/>
                </a:cxn>
                <a:cxn ang="0">
                  <a:pos x="635" y="24"/>
                </a:cxn>
                <a:cxn ang="0">
                  <a:pos x="741" y="49"/>
                </a:cxn>
                <a:cxn ang="0">
                  <a:pos x="680" y="52"/>
                </a:cxn>
                <a:cxn ang="0">
                  <a:pos x="757" y="102"/>
                </a:cxn>
                <a:cxn ang="0">
                  <a:pos x="683" y="105"/>
                </a:cxn>
                <a:cxn ang="0">
                  <a:pos x="760" y="171"/>
                </a:cxn>
                <a:cxn ang="0">
                  <a:pos x="668" y="182"/>
                </a:cxn>
                <a:cxn ang="0">
                  <a:pos x="741" y="236"/>
                </a:cxn>
                <a:cxn ang="0">
                  <a:pos x="680" y="251"/>
                </a:cxn>
                <a:cxn ang="0">
                  <a:pos x="752" y="303"/>
                </a:cxn>
                <a:cxn ang="0">
                  <a:pos x="680" y="305"/>
                </a:cxn>
                <a:cxn ang="0">
                  <a:pos x="738" y="347"/>
                </a:cxn>
                <a:cxn ang="0">
                  <a:pos x="621" y="346"/>
                </a:cxn>
                <a:cxn ang="0">
                  <a:pos x="491" y="346"/>
                </a:cxn>
                <a:cxn ang="0">
                  <a:pos x="491" y="168"/>
                </a:cxn>
                <a:cxn ang="0">
                  <a:pos x="475" y="65"/>
                </a:cxn>
                <a:cxn ang="0">
                  <a:pos x="435" y="58"/>
                </a:cxn>
                <a:cxn ang="0">
                  <a:pos x="249" y="60"/>
                </a:cxn>
                <a:cxn ang="0">
                  <a:pos x="244" y="222"/>
                </a:cxn>
                <a:cxn ang="0">
                  <a:pos x="253" y="355"/>
                </a:cxn>
                <a:cxn ang="0">
                  <a:pos x="0" y="382"/>
                </a:cxn>
                <a:cxn ang="0">
                  <a:pos x="146" y="321"/>
                </a:cxn>
                <a:cxn ang="0">
                  <a:pos x="136" y="310"/>
                </a:cxn>
                <a:cxn ang="0">
                  <a:pos x="27" y="305"/>
                </a:cxn>
                <a:cxn ang="0">
                  <a:pos x="144" y="274"/>
                </a:cxn>
                <a:cxn ang="0">
                  <a:pos x="128" y="260"/>
                </a:cxn>
                <a:cxn ang="0">
                  <a:pos x="27" y="249"/>
                </a:cxn>
                <a:cxn ang="0">
                  <a:pos x="172" y="209"/>
                </a:cxn>
                <a:cxn ang="0">
                  <a:pos x="172" y="188"/>
                </a:cxn>
                <a:cxn ang="0">
                  <a:pos x="27" y="193"/>
                </a:cxn>
                <a:cxn ang="0">
                  <a:pos x="184" y="145"/>
                </a:cxn>
                <a:cxn ang="0">
                  <a:pos x="180" y="121"/>
                </a:cxn>
                <a:cxn ang="0">
                  <a:pos x="67" y="121"/>
                </a:cxn>
                <a:cxn ang="0">
                  <a:pos x="222" y="73"/>
                </a:cxn>
                <a:cxn ang="0">
                  <a:pos x="228" y="44"/>
                </a:cxn>
                <a:cxn ang="0">
                  <a:pos x="144" y="41"/>
                </a:cxn>
                <a:cxn ang="0">
                  <a:pos x="49" y="47"/>
                </a:cxn>
                <a:cxn ang="0">
                  <a:pos x="200" y="15"/>
                </a:cxn>
                <a:cxn ang="0">
                  <a:pos x="200" y="15"/>
                </a:cxn>
              </a:cxnLst>
              <a:rect l="0" t="0" r="r" b="b"/>
              <a:pathLst>
                <a:path w="760" h="382">
                  <a:moveTo>
                    <a:pt x="200" y="15"/>
                  </a:moveTo>
                  <a:lnTo>
                    <a:pt x="330" y="0"/>
                  </a:lnTo>
                  <a:lnTo>
                    <a:pt x="468" y="2"/>
                  </a:lnTo>
                  <a:lnTo>
                    <a:pt x="635" y="24"/>
                  </a:lnTo>
                  <a:lnTo>
                    <a:pt x="741" y="49"/>
                  </a:lnTo>
                  <a:lnTo>
                    <a:pt x="680" y="52"/>
                  </a:lnTo>
                  <a:lnTo>
                    <a:pt x="757" y="102"/>
                  </a:lnTo>
                  <a:lnTo>
                    <a:pt x="683" y="105"/>
                  </a:lnTo>
                  <a:lnTo>
                    <a:pt x="760" y="171"/>
                  </a:lnTo>
                  <a:lnTo>
                    <a:pt x="668" y="182"/>
                  </a:lnTo>
                  <a:lnTo>
                    <a:pt x="741" y="236"/>
                  </a:lnTo>
                  <a:lnTo>
                    <a:pt x="680" y="251"/>
                  </a:lnTo>
                  <a:lnTo>
                    <a:pt x="752" y="303"/>
                  </a:lnTo>
                  <a:lnTo>
                    <a:pt x="680" y="305"/>
                  </a:lnTo>
                  <a:lnTo>
                    <a:pt x="738" y="347"/>
                  </a:lnTo>
                  <a:lnTo>
                    <a:pt x="621" y="346"/>
                  </a:lnTo>
                  <a:lnTo>
                    <a:pt x="491" y="346"/>
                  </a:lnTo>
                  <a:lnTo>
                    <a:pt x="491" y="168"/>
                  </a:lnTo>
                  <a:lnTo>
                    <a:pt x="475" y="65"/>
                  </a:lnTo>
                  <a:lnTo>
                    <a:pt x="435" y="58"/>
                  </a:lnTo>
                  <a:lnTo>
                    <a:pt x="249" y="60"/>
                  </a:lnTo>
                  <a:lnTo>
                    <a:pt x="244" y="222"/>
                  </a:lnTo>
                  <a:lnTo>
                    <a:pt x="253" y="355"/>
                  </a:lnTo>
                  <a:lnTo>
                    <a:pt x="0" y="382"/>
                  </a:lnTo>
                  <a:lnTo>
                    <a:pt x="146" y="321"/>
                  </a:lnTo>
                  <a:lnTo>
                    <a:pt x="136" y="310"/>
                  </a:lnTo>
                  <a:lnTo>
                    <a:pt x="27" y="305"/>
                  </a:lnTo>
                  <a:lnTo>
                    <a:pt x="144" y="274"/>
                  </a:lnTo>
                  <a:lnTo>
                    <a:pt x="128" y="260"/>
                  </a:lnTo>
                  <a:lnTo>
                    <a:pt x="27" y="249"/>
                  </a:lnTo>
                  <a:lnTo>
                    <a:pt x="172" y="209"/>
                  </a:lnTo>
                  <a:lnTo>
                    <a:pt x="172" y="188"/>
                  </a:lnTo>
                  <a:lnTo>
                    <a:pt x="27" y="193"/>
                  </a:lnTo>
                  <a:lnTo>
                    <a:pt x="184" y="145"/>
                  </a:lnTo>
                  <a:lnTo>
                    <a:pt x="180" y="121"/>
                  </a:lnTo>
                  <a:lnTo>
                    <a:pt x="67" y="121"/>
                  </a:lnTo>
                  <a:lnTo>
                    <a:pt x="222" y="73"/>
                  </a:lnTo>
                  <a:lnTo>
                    <a:pt x="228" y="44"/>
                  </a:lnTo>
                  <a:lnTo>
                    <a:pt x="144" y="41"/>
                  </a:lnTo>
                  <a:lnTo>
                    <a:pt x="49" y="47"/>
                  </a:lnTo>
                  <a:lnTo>
                    <a:pt x="200" y="15"/>
                  </a:lnTo>
                  <a:lnTo>
                    <a:pt x="200" y="15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3" name="Freeform 85"/>
            <p:cNvSpPr>
              <a:spLocks/>
            </p:cNvSpPr>
            <p:nvPr/>
          </p:nvSpPr>
          <p:spPr bwMode="auto">
            <a:xfrm>
              <a:off x="1431" y="3266"/>
              <a:ext cx="291" cy="30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211" y="14"/>
                </a:cxn>
                <a:cxn ang="0">
                  <a:pos x="291" y="53"/>
                </a:cxn>
                <a:cxn ang="0">
                  <a:pos x="232" y="72"/>
                </a:cxn>
                <a:cxn ang="0">
                  <a:pos x="283" y="116"/>
                </a:cxn>
                <a:cxn ang="0">
                  <a:pos x="224" y="162"/>
                </a:cxn>
                <a:cxn ang="0">
                  <a:pos x="278" y="191"/>
                </a:cxn>
                <a:cxn ang="0">
                  <a:pos x="242" y="237"/>
                </a:cxn>
                <a:cxn ang="0">
                  <a:pos x="288" y="263"/>
                </a:cxn>
                <a:cxn ang="0">
                  <a:pos x="242" y="289"/>
                </a:cxn>
                <a:cxn ang="0">
                  <a:pos x="267" y="300"/>
                </a:cxn>
                <a:cxn ang="0">
                  <a:pos x="133" y="309"/>
                </a:cxn>
                <a:cxn ang="0">
                  <a:pos x="111" y="239"/>
                </a:cxn>
                <a:cxn ang="0">
                  <a:pos x="141" y="122"/>
                </a:cxn>
                <a:cxn ang="0">
                  <a:pos x="102" y="53"/>
                </a:cxn>
                <a:cxn ang="0">
                  <a:pos x="63" y="21"/>
                </a:cxn>
                <a:cxn ang="0">
                  <a:pos x="0" y="15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291" h="309">
                  <a:moveTo>
                    <a:pt x="66" y="0"/>
                  </a:moveTo>
                  <a:lnTo>
                    <a:pt x="211" y="14"/>
                  </a:lnTo>
                  <a:lnTo>
                    <a:pt x="291" y="53"/>
                  </a:lnTo>
                  <a:lnTo>
                    <a:pt x="232" y="72"/>
                  </a:lnTo>
                  <a:lnTo>
                    <a:pt x="283" y="116"/>
                  </a:lnTo>
                  <a:lnTo>
                    <a:pt x="224" y="162"/>
                  </a:lnTo>
                  <a:lnTo>
                    <a:pt x="278" y="191"/>
                  </a:lnTo>
                  <a:lnTo>
                    <a:pt x="242" y="237"/>
                  </a:lnTo>
                  <a:lnTo>
                    <a:pt x="288" y="263"/>
                  </a:lnTo>
                  <a:lnTo>
                    <a:pt x="242" y="289"/>
                  </a:lnTo>
                  <a:lnTo>
                    <a:pt x="267" y="300"/>
                  </a:lnTo>
                  <a:lnTo>
                    <a:pt x="133" y="309"/>
                  </a:lnTo>
                  <a:lnTo>
                    <a:pt x="111" y="239"/>
                  </a:lnTo>
                  <a:lnTo>
                    <a:pt x="141" y="122"/>
                  </a:lnTo>
                  <a:lnTo>
                    <a:pt x="102" y="53"/>
                  </a:lnTo>
                  <a:lnTo>
                    <a:pt x="63" y="21"/>
                  </a:lnTo>
                  <a:lnTo>
                    <a:pt x="0" y="15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4" name="Freeform 86"/>
            <p:cNvSpPr>
              <a:spLocks/>
            </p:cNvSpPr>
            <p:nvPr/>
          </p:nvSpPr>
          <p:spPr bwMode="auto">
            <a:xfrm>
              <a:off x="1423" y="2404"/>
              <a:ext cx="210" cy="592"/>
            </a:xfrm>
            <a:custGeom>
              <a:avLst/>
              <a:gdLst/>
              <a:ahLst/>
              <a:cxnLst>
                <a:cxn ang="0">
                  <a:pos x="50" y="135"/>
                </a:cxn>
                <a:cxn ang="0">
                  <a:pos x="0" y="180"/>
                </a:cxn>
                <a:cxn ang="0">
                  <a:pos x="49" y="213"/>
                </a:cxn>
                <a:cxn ang="0">
                  <a:pos x="50" y="306"/>
                </a:cxn>
                <a:cxn ang="0">
                  <a:pos x="89" y="389"/>
                </a:cxn>
                <a:cxn ang="0">
                  <a:pos x="53" y="499"/>
                </a:cxn>
                <a:cxn ang="0">
                  <a:pos x="38" y="540"/>
                </a:cxn>
                <a:cxn ang="0">
                  <a:pos x="59" y="582"/>
                </a:cxn>
                <a:cxn ang="0">
                  <a:pos x="119" y="592"/>
                </a:cxn>
                <a:cxn ang="0">
                  <a:pos x="196" y="585"/>
                </a:cxn>
                <a:cxn ang="0">
                  <a:pos x="153" y="545"/>
                </a:cxn>
                <a:cxn ang="0">
                  <a:pos x="210" y="497"/>
                </a:cxn>
                <a:cxn ang="0">
                  <a:pos x="171" y="423"/>
                </a:cxn>
                <a:cxn ang="0">
                  <a:pos x="186" y="396"/>
                </a:cxn>
                <a:cxn ang="0">
                  <a:pos x="158" y="319"/>
                </a:cxn>
                <a:cxn ang="0">
                  <a:pos x="169" y="248"/>
                </a:cxn>
                <a:cxn ang="0">
                  <a:pos x="138" y="153"/>
                </a:cxn>
                <a:cxn ang="0">
                  <a:pos x="119" y="87"/>
                </a:cxn>
                <a:cxn ang="0">
                  <a:pos x="50" y="0"/>
                </a:cxn>
                <a:cxn ang="0">
                  <a:pos x="50" y="135"/>
                </a:cxn>
                <a:cxn ang="0">
                  <a:pos x="50" y="135"/>
                </a:cxn>
              </a:cxnLst>
              <a:rect l="0" t="0" r="r" b="b"/>
              <a:pathLst>
                <a:path w="210" h="592">
                  <a:moveTo>
                    <a:pt x="50" y="135"/>
                  </a:moveTo>
                  <a:lnTo>
                    <a:pt x="0" y="180"/>
                  </a:lnTo>
                  <a:lnTo>
                    <a:pt x="49" y="213"/>
                  </a:lnTo>
                  <a:lnTo>
                    <a:pt x="50" y="306"/>
                  </a:lnTo>
                  <a:lnTo>
                    <a:pt x="89" y="389"/>
                  </a:lnTo>
                  <a:lnTo>
                    <a:pt x="53" y="499"/>
                  </a:lnTo>
                  <a:lnTo>
                    <a:pt x="38" y="540"/>
                  </a:lnTo>
                  <a:lnTo>
                    <a:pt x="59" y="582"/>
                  </a:lnTo>
                  <a:lnTo>
                    <a:pt x="119" y="592"/>
                  </a:lnTo>
                  <a:lnTo>
                    <a:pt x="196" y="585"/>
                  </a:lnTo>
                  <a:lnTo>
                    <a:pt x="153" y="545"/>
                  </a:lnTo>
                  <a:lnTo>
                    <a:pt x="210" y="497"/>
                  </a:lnTo>
                  <a:lnTo>
                    <a:pt x="171" y="423"/>
                  </a:lnTo>
                  <a:lnTo>
                    <a:pt x="186" y="396"/>
                  </a:lnTo>
                  <a:lnTo>
                    <a:pt x="158" y="319"/>
                  </a:lnTo>
                  <a:lnTo>
                    <a:pt x="169" y="248"/>
                  </a:lnTo>
                  <a:lnTo>
                    <a:pt x="138" y="153"/>
                  </a:lnTo>
                  <a:lnTo>
                    <a:pt x="119" y="87"/>
                  </a:lnTo>
                  <a:lnTo>
                    <a:pt x="50" y="0"/>
                  </a:lnTo>
                  <a:lnTo>
                    <a:pt x="50" y="135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5" name="Freeform 87"/>
            <p:cNvSpPr>
              <a:spLocks/>
            </p:cNvSpPr>
            <p:nvPr/>
          </p:nvSpPr>
          <p:spPr bwMode="auto">
            <a:xfrm>
              <a:off x="378" y="910"/>
              <a:ext cx="584" cy="602"/>
            </a:xfrm>
            <a:custGeom>
              <a:avLst/>
              <a:gdLst/>
              <a:ahLst/>
              <a:cxnLst>
                <a:cxn ang="0">
                  <a:pos x="3" y="90"/>
                </a:cxn>
                <a:cxn ang="0">
                  <a:pos x="169" y="269"/>
                </a:cxn>
                <a:cxn ang="0">
                  <a:pos x="295" y="334"/>
                </a:cxn>
                <a:cxn ang="0">
                  <a:pos x="289" y="360"/>
                </a:cxn>
                <a:cxn ang="0">
                  <a:pos x="250" y="355"/>
                </a:cxn>
                <a:cxn ang="0">
                  <a:pos x="403" y="528"/>
                </a:cxn>
                <a:cxn ang="0">
                  <a:pos x="503" y="602"/>
                </a:cxn>
                <a:cxn ang="0">
                  <a:pos x="373" y="465"/>
                </a:cxn>
                <a:cxn ang="0">
                  <a:pos x="353" y="407"/>
                </a:cxn>
                <a:cxn ang="0">
                  <a:pos x="411" y="461"/>
                </a:cxn>
                <a:cxn ang="0">
                  <a:pos x="528" y="562"/>
                </a:cxn>
                <a:cxn ang="0">
                  <a:pos x="584" y="479"/>
                </a:cxn>
                <a:cxn ang="0">
                  <a:pos x="492" y="495"/>
                </a:cxn>
                <a:cxn ang="0">
                  <a:pos x="515" y="427"/>
                </a:cxn>
                <a:cxn ang="0">
                  <a:pos x="425" y="450"/>
                </a:cxn>
                <a:cxn ang="0">
                  <a:pos x="462" y="387"/>
                </a:cxn>
                <a:cxn ang="0">
                  <a:pos x="381" y="403"/>
                </a:cxn>
                <a:cxn ang="0">
                  <a:pos x="406" y="335"/>
                </a:cxn>
                <a:cxn ang="0">
                  <a:pos x="322" y="357"/>
                </a:cxn>
                <a:cxn ang="0">
                  <a:pos x="345" y="272"/>
                </a:cxn>
                <a:cxn ang="0">
                  <a:pos x="260" y="288"/>
                </a:cxn>
                <a:cxn ang="0">
                  <a:pos x="293" y="211"/>
                </a:cxn>
                <a:cxn ang="0">
                  <a:pos x="222" y="234"/>
                </a:cxn>
                <a:cxn ang="0">
                  <a:pos x="250" y="155"/>
                </a:cxn>
                <a:cxn ang="0">
                  <a:pos x="170" y="171"/>
                </a:cxn>
                <a:cxn ang="0">
                  <a:pos x="193" y="107"/>
                </a:cxn>
                <a:cxn ang="0">
                  <a:pos x="120" y="125"/>
                </a:cxn>
                <a:cxn ang="0">
                  <a:pos x="137" y="63"/>
                </a:cxn>
                <a:cxn ang="0">
                  <a:pos x="76" y="78"/>
                </a:cxn>
                <a:cxn ang="0">
                  <a:pos x="89" y="11"/>
                </a:cxn>
                <a:cxn ang="0">
                  <a:pos x="33" y="41"/>
                </a:cxn>
                <a:cxn ang="0">
                  <a:pos x="23" y="0"/>
                </a:cxn>
                <a:cxn ang="0">
                  <a:pos x="0" y="23"/>
                </a:cxn>
                <a:cxn ang="0">
                  <a:pos x="136" y="153"/>
                </a:cxn>
                <a:cxn ang="0">
                  <a:pos x="173" y="202"/>
                </a:cxn>
                <a:cxn ang="0">
                  <a:pos x="142" y="208"/>
                </a:cxn>
                <a:cxn ang="0">
                  <a:pos x="76" y="147"/>
                </a:cxn>
                <a:cxn ang="0">
                  <a:pos x="3" y="90"/>
                </a:cxn>
                <a:cxn ang="0">
                  <a:pos x="3" y="90"/>
                </a:cxn>
              </a:cxnLst>
              <a:rect l="0" t="0" r="r" b="b"/>
              <a:pathLst>
                <a:path w="584" h="602">
                  <a:moveTo>
                    <a:pt x="3" y="90"/>
                  </a:moveTo>
                  <a:lnTo>
                    <a:pt x="169" y="269"/>
                  </a:lnTo>
                  <a:lnTo>
                    <a:pt x="295" y="334"/>
                  </a:lnTo>
                  <a:lnTo>
                    <a:pt x="289" y="360"/>
                  </a:lnTo>
                  <a:lnTo>
                    <a:pt x="250" y="355"/>
                  </a:lnTo>
                  <a:lnTo>
                    <a:pt x="403" y="528"/>
                  </a:lnTo>
                  <a:lnTo>
                    <a:pt x="503" y="602"/>
                  </a:lnTo>
                  <a:lnTo>
                    <a:pt x="373" y="465"/>
                  </a:lnTo>
                  <a:lnTo>
                    <a:pt x="353" y="407"/>
                  </a:lnTo>
                  <a:lnTo>
                    <a:pt x="411" y="461"/>
                  </a:lnTo>
                  <a:lnTo>
                    <a:pt x="528" y="562"/>
                  </a:lnTo>
                  <a:lnTo>
                    <a:pt x="584" y="479"/>
                  </a:lnTo>
                  <a:lnTo>
                    <a:pt x="492" y="495"/>
                  </a:lnTo>
                  <a:lnTo>
                    <a:pt x="515" y="427"/>
                  </a:lnTo>
                  <a:lnTo>
                    <a:pt x="425" y="450"/>
                  </a:lnTo>
                  <a:lnTo>
                    <a:pt x="462" y="387"/>
                  </a:lnTo>
                  <a:lnTo>
                    <a:pt x="381" y="403"/>
                  </a:lnTo>
                  <a:lnTo>
                    <a:pt x="406" y="335"/>
                  </a:lnTo>
                  <a:lnTo>
                    <a:pt x="322" y="357"/>
                  </a:lnTo>
                  <a:lnTo>
                    <a:pt x="345" y="272"/>
                  </a:lnTo>
                  <a:lnTo>
                    <a:pt x="260" y="288"/>
                  </a:lnTo>
                  <a:lnTo>
                    <a:pt x="293" y="211"/>
                  </a:lnTo>
                  <a:lnTo>
                    <a:pt x="222" y="234"/>
                  </a:lnTo>
                  <a:lnTo>
                    <a:pt x="250" y="155"/>
                  </a:lnTo>
                  <a:lnTo>
                    <a:pt x="170" y="171"/>
                  </a:lnTo>
                  <a:lnTo>
                    <a:pt x="193" y="107"/>
                  </a:lnTo>
                  <a:lnTo>
                    <a:pt x="120" y="125"/>
                  </a:lnTo>
                  <a:lnTo>
                    <a:pt x="137" y="63"/>
                  </a:lnTo>
                  <a:lnTo>
                    <a:pt x="76" y="78"/>
                  </a:lnTo>
                  <a:lnTo>
                    <a:pt x="89" y="11"/>
                  </a:lnTo>
                  <a:lnTo>
                    <a:pt x="33" y="41"/>
                  </a:lnTo>
                  <a:lnTo>
                    <a:pt x="23" y="0"/>
                  </a:lnTo>
                  <a:lnTo>
                    <a:pt x="0" y="23"/>
                  </a:lnTo>
                  <a:lnTo>
                    <a:pt x="136" y="153"/>
                  </a:lnTo>
                  <a:lnTo>
                    <a:pt x="173" y="202"/>
                  </a:lnTo>
                  <a:lnTo>
                    <a:pt x="142" y="208"/>
                  </a:lnTo>
                  <a:lnTo>
                    <a:pt x="76" y="147"/>
                  </a:lnTo>
                  <a:lnTo>
                    <a:pt x="3" y="90"/>
                  </a:lnTo>
                  <a:lnTo>
                    <a:pt x="3" y="90"/>
                  </a:lnTo>
                  <a:close/>
                </a:path>
              </a:pathLst>
            </a:custGeom>
            <a:solidFill>
              <a:srgbClr val="E6C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6" name="Freeform 88"/>
            <p:cNvSpPr>
              <a:spLocks/>
            </p:cNvSpPr>
            <p:nvPr/>
          </p:nvSpPr>
          <p:spPr bwMode="auto">
            <a:xfrm>
              <a:off x="1284" y="867"/>
              <a:ext cx="667" cy="605"/>
            </a:xfrm>
            <a:custGeom>
              <a:avLst/>
              <a:gdLst/>
              <a:ahLst/>
              <a:cxnLst>
                <a:cxn ang="0">
                  <a:pos x="0" y="583"/>
                </a:cxn>
                <a:cxn ang="0">
                  <a:pos x="85" y="490"/>
                </a:cxn>
                <a:cxn ang="0">
                  <a:pos x="85" y="470"/>
                </a:cxn>
                <a:cxn ang="0">
                  <a:pos x="65" y="478"/>
                </a:cxn>
                <a:cxn ang="0">
                  <a:pos x="189" y="366"/>
                </a:cxn>
                <a:cxn ang="0">
                  <a:pos x="354" y="216"/>
                </a:cxn>
                <a:cxn ang="0">
                  <a:pos x="591" y="0"/>
                </a:cxn>
                <a:cxn ang="0">
                  <a:pos x="602" y="9"/>
                </a:cxn>
                <a:cxn ang="0">
                  <a:pos x="374" y="214"/>
                </a:cxn>
                <a:cxn ang="0">
                  <a:pos x="274" y="305"/>
                </a:cxn>
                <a:cxn ang="0">
                  <a:pos x="274" y="337"/>
                </a:cxn>
                <a:cxn ang="0">
                  <a:pos x="333" y="306"/>
                </a:cxn>
                <a:cxn ang="0">
                  <a:pos x="503" y="143"/>
                </a:cxn>
                <a:cxn ang="0">
                  <a:pos x="619" y="50"/>
                </a:cxn>
                <a:cxn ang="0">
                  <a:pos x="667" y="93"/>
                </a:cxn>
                <a:cxn ang="0">
                  <a:pos x="610" y="89"/>
                </a:cxn>
                <a:cxn ang="0">
                  <a:pos x="637" y="153"/>
                </a:cxn>
                <a:cxn ang="0">
                  <a:pos x="563" y="113"/>
                </a:cxn>
                <a:cxn ang="0">
                  <a:pos x="578" y="208"/>
                </a:cxn>
                <a:cxn ang="0">
                  <a:pos x="488" y="176"/>
                </a:cxn>
                <a:cxn ang="0">
                  <a:pos x="510" y="280"/>
                </a:cxn>
                <a:cxn ang="0">
                  <a:pos x="422" y="243"/>
                </a:cxn>
                <a:cxn ang="0">
                  <a:pos x="447" y="337"/>
                </a:cxn>
                <a:cxn ang="0">
                  <a:pos x="363" y="297"/>
                </a:cxn>
                <a:cxn ang="0">
                  <a:pos x="397" y="389"/>
                </a:cxn>
                <a:cxn ang="0">
                  <a:pos x="294" y="352"/>
                </a:cxn>
                <a:cxn ang="0">
                  <a:pos x="310" y="412"/>
                </a:cxn>
                <a:cxn ang="0">
                  <a:pos x="218" y="400"/>
                </a:cxn>
                <a:cxn ang="0">
                  <a:pos x="254" y="430"/>
                </a:cxn>
                <a:cxn ang="0">
                  <a:pos x="221" y="430"/>
                </a:cxn>
                <a:cxn ang="0">
                  <a:pos x="264" y="490"/>
                </a:cxn>
                <a:cxn ang="0">
                  <a:pos x="172" y="432"/>
                </a:cxn>
                <a:cxn ang="0">
                  <a:pos x="198" y="518"/>
                </a:cxn>
                <a:cxn ang="0">
                  <a:pos x="129" y="474"/>
                </a:cxn>
                <a:cxn ang="0">
                  <a:pos x="149" y="565"/>
                </a:cxn>
                <a:cxn ang="0">
                  <a:pos x="69" y="522"/>
                </a:cxn>
                <a:cxn ang="0">
                  <a:pos x="80" y="586"/>
                </a:cxn>
                <a:cxn ang="0">
                  <a:pos x="21" y="583"/>
                </a:cxn>
                <a:cxn ang="0">
                  <a:pos x="32" y="605"/>
                </a:cxn>
                <a:cxn ang="0">
                  <a:pos x="0" y="583"/>
                </a:cxn>
                <a:cxn ang="0">
                  <a:pos x="0" y="583"/>
                </a:cxn>
              </a:cxnLst>
              <a:rect l="0" t="0" r="r" b="b"/>
              <a:pathLst>
                <a:path w="667" h="605">
                  <a:moveTo>
                    <a:pt x="0" y="583"/>
                  </a:moveTo>
                  <a:lnTo>
                    <a:pt x="85" y="490"/>
                  </a:lnTo>
                  <a:lnTo>
                    <a:pt x="85" y="470"/>
                  </a:lnTo>
                  <a:lnTo>
                    <a:pt x="65" y="478"/>
                  </a:lnTo>
                  <a:lnTo>
                    <a:pt x="189" y="366"/>
                  </a:lnTo>
                  <a:lnTo>
                    <a:pt x="354" y="216"/>
                  </a:lnTo>
                  <a:lnTo>
                    <a:pt x="591" y="0"/>
                  </a:lnTo>
                  <a:lnTo>
                    <a:pt x="602" y="9"/>
                  </a:lnTo>
                  <a:lnTo>
                    <a:pt x="374" y="214"/>
                  </a:lnTo>
                  <a:lnTo>
                    <a:pt x="274" y="305"/>
                  </a:lnTo>
                  <a:lnTo>
                    <a:pt x="274" y="337"/>
                  </a:lnTo>
                  <a:lnTo>
                    <a:pt x="333" y="306"/>
                  </a:lnTo>
                  <a:lnTo>
                    <a:pt x="503" y="143"/>
                  </a:lnTo>
                  <a:lnTo>
                    <a:pt x="619" y="50"/>
                  </a:lnTo>
                  <a:lnTo>
                    <a:pt x="667" y="93"/>
                  </a:lnTo>
                  <a:lnTo>
                    <a:pt x="610" y="89"/>
                  </a:lnTo>
                  <a:lnTo>
                    <a:pt x="637" y="153"/>
                  </a:lnTo>
                  <a:lnTo>
                    <a:pt x="563" y="113"/>
                  </a:lnTo>
                  <a:lnTo>
                    <a:pt x="578" y="208"/>
                  </a:lnTo>
                  <a:lnTo>
                    <a:pt x="488" y="176"/>
                  </a:lnTo>
                  <a:lnTo>
                    <a:pt x="510" y="280"/>
                  </a:lnTo>
                  <a:lnTo>
                    <a:pt x="422" y="243"/>
                  </a:lnTo>
                  <a:lnTo>
                    <a:pt x="447" y="337"/>
                  </a:lnTo>
                  <a:lnTo>
                    <a:pt x="363" y="297"/>
                  </a:lnTo>
                  <a:lnTo>
                    <a:pt x="397" y="389"/>
                  </a:lnTo>
                  <a:lnTo>
                    <a:pt x="294" y="352"/>
                  </a:lnTo>
                  <a:lnTo>
                    <a:pt x="310" y="412"/>
                  </a:lnTo>
                  <a:lnTo>
                    <a:pt x="218" y="400"/>
                  </a:lnTo>
                  <a:lnTo>
                    <a:pt x="254" y="430"/>
                  </a:lnTo>
                  <a:lnTo>
                    <a:pt x="221" y="430"/>
                  </a:lnTo>
                  <a:lnTo>
                    <a:pt x="264" y="490"/>
                  </a:lnTo>
                  <a:lnTo>
                    <a:pt x="172" y="432"/>
                  </a:lnTo>
                  <a:lnTo>
                    <a:pt x="198" y="518"/>
                  </a:lnTo>
                  <a:lnTo>
                    <a:pt x="129" y="474"/>
                  </a:lnTo>
                  <a:lnTo>
                    <a:pt x="149" y="565"/>
                  </a:lnTo>
                  <a:lnTo>
                    <a:pt x="69" y="522"/>
                  </a:lnTo>
                  <a:lnTo>
                    <a:pt x="80" y="586"/>
                  </a:lnTo>
                  <a:lnTo>
                    <a:pt x="21" y="583"/>
                  </a:lnTo>
                  <a:lnTo>
                    <a:pt x="32" y="605"/>
                  </a:lnTo>
                  <a:lnTo>
                    <a:pt x="0" y="583"/>
                  </a:lnTo>
                  <a:lnTo>
                    <a:pt x="0" y="583"/>
                  </a:lnTo>
                  <a:close/>
                </a:path>
              </a:pathLst>
            </a:custGeom>
            <a:solidFill>
              <a:srgbClr val="E6C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7" name="Freeform 89"/>
            <p:cNvSpPr>
              <a:spLocks/>
            </p:cNvSpPr>
            <p:nvPr/>
          </p:nvSpPr>
          <p:spPr bwMode="auto">
            <a:xfrm>
              <a:off x="1218" y="1800"/>
              <a:ext cx="604" cy="684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88"/>
                </a:cxn>
                <a:cxn ang="0">
                  <a:pos x="113" y="34"/>
                </a:cxn>
                <a:cxn ang="0">
                  <a:pos x="38" y="137"/>
                </a:cxn>
                <a:cxn ang="0">
                  <a:pos x="157" y="108"/>
                </a:cxn>
                <a:cxn ang="0">
                  <a:pos x="107" y="189"/>
                </a:cxn>
                <a:cxn ang="0">
                  <a:pos x="199" y="177"/>
                </a:cxn>
                <a:cxn ang="0">
                  <a:pos x="123" y="281"/>
                </a:cxn>
                <a:cxn ang="0">
                  <a:pos x="232" y="237"/>
                </a:cxn>
                <a:cxn ang="0">
                  <a:pos x="189" y="334"/>
                </a:cxn>
                <a:cxn ang="0">
                  <a:pos x="287" y="309"/>
                </a:cxn>
                <a:cxn ang="0">
                  <a:pos x="243" y="417"/>
                </a:cxn>
                <a:cxn ang="0">
                  <a:pos x="346" y="367"/>
                </a:cxn>
                <a:cxn ang="0">
                  <a:pos x="299" y="446"/>
                </a:cxn>
                <a:cxn ang="0">
                  <a:pos x="399" y="422"/>
                </a:cxn>
                <a:cxn ang="0">
                  <a:pos x="348" y="506"/>
                </a:cxn>
                <a:cxn ang="0">
                  <a:pos x="443" y="500"/>
                </a:cxn>
                <a:cxn ang="0">
                  <a:pos x="396" y="564"/>
                </a:cxn>
                <a:cxn ang="0">
                  <a:pos x="493" y="546"/>
                </a:cxn>
                <a:cxn ang="0">
                  <a:pos x="437" y="630"/>
                </a:cxn>
                <a:cxn ang="0">
                  <a:pos x="527" y="598"/>
                </a:cxn>
                <a:cxn ang="0">
                  <a:pos x="493" y="684"/>
                </a:cxn>
                <a:cxn ang="0">
                  <a:pos x="570" y="662"/>
                </a:cxn>
                <a:cxn ang="0">
                  <a:pos x="570" y="638"/>
                </a:cxn>
                <a:cxn ang="0">
                  <a:pos x="520" y="580"/>
                </a:cxn>
                <a:cxn ang="0">
                  <a:pos x="516" y="518"/>
                </a:cxn>
                <a:cxn ang="0">
                  <a:pos x="604" y="587"/>
                </a:cxn>
                <a:cxn ang="0">
                  <a:pos x="604" y="580"/>
                </a:cxn>
                <a:cxn ang="0">
                  <a:pos x="455" y="388"/>
                </a:cxn>
                <a:cxn ang="0">
                  <a:pos x="484" y="463"/>
                </a:cxn>
                <a:cxn ang="0">
                  <a:pos x="435" y="431"/>
                </a:cxn>
                <a:cxn ang="0">
                  <a:pos x="382" y="385"/>
                </a:cxn>
                <a:cxn ang="0">
                  <a:pos x="240" y="241"/>
                </a:cxn>
                <a:cxn ang="0">
                  <a:pos x="189" y="148"/>
                </a:cxn>
                <a:cxn ang="0">
                  <a:pos x="238" y="165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604" h="684">
                  <a:moveTo>
                    <a:pt x="102" y="0"/>
                  </a:moveTo>
                  <a:lnTo>
                    <a:pt x="0" y="88"/>
                  </a:lnTo>
                  <a:lnTo>
                    <a:pt x="113" y="34"/>
                  </a:lnTo>
                  <a:lnTo>
                    <a:pt x="38" y="137"/>
                  </a:lnTo>
                  <a:lnTo>
                    <a:pt x="157" y="108"/>
                  </a:lnTo>
                  <a:lnTo>
                    <a:pt x="107" y="189"/>
                  </a:lnTo>
                  <a:lnTo>
                    <a:pt x="199" y="177"/>
                  </a:lnTo>
                  <a:lnTo>
                    <a:pt x="123" y="281"/>
                  </a:lnTo>
                  <a:lnTo>
                    <a:pt x="232" y="237"/>
                  </a:lnTo>
                  <a:lnTo>
                    <a:pt x="189" y="334"/>
                  </a:lnTo>
                  <a:lnTo>
                    <a:pt x="287" y="309"/>
                  </a:lnTo>
                  <a:lnTo>
                    <a:pt x="243" y="417"/>
                  </a:lnTo>
                  <a:lnTo>
                    <a:pt x="346" y="367"/>
                  </a:lnTo>
                  <a:lnTo>
                    <a:pt x="299" y="446"/>
                  </a:lnTo>
                  <a:lnTo>
                    <a:pt x="399" y="422"/>
                  </a:lnTo>
                  <a:lnTo>
                    <a:pt x="348" y="506"/>
                  </a:lnTo>
                  <a:lnTo>
                    <a:pt x="443" y="500"/>
                  </a:lnTo>
                  <a:lnTo>
                    <a:pt x="396" y="564"/>
                  </a:lnTo>
                  <a:lnTo>
                    <a:pt x="493" y="546"/>
                  </a:lnTo>
                  <a:lnTo>
                    <a:pt x="437" y="630"/>
                  </a:lnTo>
                  <a:lnTo>
                    <a:pt x="527" y="598"/>
                  </a:lnTo>
                  <a:lnTo>
                    <a:pt x="493" y="684"/>
                  </a:lnTo>
                  <a:lnTo>
                    <a:pt x="570" y="662"/>
                  </a:lnTo>
                  <a:lnTo>
                    <a:pt x="570" y="638"/>
                  </a:lnTo>
                  <a:lnTo>
                    <a:pt x="520" y="580"/>
                  </a:lnTo>
                  <a:lnTo>
                    <a:pt x="516" y="518"/>
                  </a:lnTo>
                  <a:lnTo>
                    <a:pt x="604" y="587"/>
                  </a:lnTo>
                  <a:lnTo>
                    <a:pt x="604" y="580"/>
                  </a:lnTo>
                  <a:lnTo>
                    <a:pt x="455" y="388"/>
                  </a:lnTo>
                  <a:lnTo>
                    <a:pt x="484" y="463"/>
                  </a:lnTo>
                  <a:lnTo>
                    <a:pt x="435" y="431"/>
                  </a:lnTo>
                  <a:lnTo>
                    <a:pt x="382" y="385"/>
                  </a:lnTo>
                  <a:lnTo>
                    <a:pt x="240" y="241"/>
                  </a:lnTo>
                  <a:lnTo>
                    <a:pt x="189" y="148"/>
                  </a:lnTo>
                  <a:lnTo>
                    <a:pt x="238" y="165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E6C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8" name="Freeform 90"/>
            <p:cNvSpPr>
              <a:spLocks/>
            </p:cNvSpPr>
            <p:nvPr/>
          </p:nvSpPr>
          <p:spPr bwMode="auto">
            <a:xfrm>
              <a:off x="296" y="1784"/>
              <a:ext cx="702" cy="652"/>
            </a:xfrm>
            <a:custGeom>
              <a:avLst/>
              <a:gdLst/>
              <a:ahLst/>
              <a:cxnLst>
                <a:cxn ang="0">
                  <a:pos x="0" y="556"/>
                </a:cxn>
                <a:cxn ang="0">
                  <a:pos x="53" y="609"/>
                </a:cxn>
                <a:cxn ang="0">
                  <a:pos x="146" y="528"/>
                </a:cxn>
                <a:cxn ang="0">
                  <a:pos x="347" y="346"/>
                </a:cxn>
                <a:cxn ang="0">
                  <a:pos x="419" y="279"/>
                </a:cxn>
                <a:cxn ang="0">
                  <a:pos x="407" y="337"/>
                </a:cxn>
                <a:cxn ang="0">
                  <a:pos x="260" y="487"/>
                </a:cxn>
                <a:cxn ang="0">
                  <a:pos x="94" y="641"/>
                </a:cxn>
                <a:cxn ang="0">
                  <a:pos x="99" y="652"/>
                </a:cxn>
                <a:cxn ang="0">
                  <a:pos x="357" y="407"/>
                </a:cxn>
                <a:cxn ang="0">
                  <a:pos x="513" y="254"/>
                </a:cxn>
                <a:cxn ang="0">
                  <a:pos x="468" y="254"/>
                </a:cxn>
                <a:cxn ang="0">
                  <a:pos x="544" y="159"/>
                </a:cxn>
                <a:cxn ang="0">
                  <a:pos x="602" y="110"/>
                </a:cxn>
                <a:cxn ang="0">
                  <a:pos x="596" y="167"/>
                </a:cxn>
                <a:cxn ang="0">
                  <a:pos x="702" y="63"/>
                </a:cxn>
                <a:cxn ang="0">
                  <a:pos x="654" y="0"/>
                </a:cxn>
                <a:cxn ang="0">
                  <a:pos x="666" y="76"/>
                </a:cxn>
                <a:cxn ang="0">
                  <a:pos x="588" y="5"/>
                </a:cxn>
                <a:cxn ang="0">
                  <a:pos x="618" y="106"/>
                </a:cxn>
                <a:cxn ang="0">
                  <a:pos x="513" y="63"/>
                </a:cxn>
                <a:cxn ang="0">
                  <a:pos x="537" y="146"/>
                </a:cxn>
                <a:cxn ang="0">
                  <a:pos x="493" y="162"/>
                </a:cxn>
                <a:cxn ang="0">
                  <a:pos x="440" y="135"/>
                </a:cxn>
                <a:cxn ang="0">
                  <a:pos x="488" y="217"/>
                </a:cxn>
                <a:cxn ang="0">
                  <a:pos x="404" y="193"/>
                </a:cxn>
                <a:cxn ang="0">
                  <a:pos x="424" y="254"/>
                </a:cxn>
                <a:cxn ang="0">
                  <a:pos x="391" y="279"/>
                </a:cxn>
                <a:cxn ang="0">
                  <a:pos x="332" y="271"/>
                </a:cxn>
                <a:cxn ang="0">
                  <a:pos x="351" y="325"/>
                </a:cxn>
                <a:cxn ang="0">
                  <a:pos x="274" y="300"/>
                </a:cxn>
                <a:cxn ang="0">
                  <a:pos x="304" y="364"/>
                </a:cxn>
                <a:cxn ang="0">
                  <a:pos x="215" y="357"/>
                </a:cxn>
                <a:cxn ang="0">
                  <a:pos x="248" y="427"/>
                </a:cxn>
                <a:cxn ang="0">
                  <a:pos x="163" y="412"/>
                </a:cxn>
                <a:cxn ang="0">
                  <a:pos x="186" y="481"/>
                </a:cxn>
                <a:cxn ang="0">
                  <a:pos x="110" y="452"/>
                </a:cxn>
                <a:cxn ang="0">
                  <a:pos x="141" y="526"/>
                </a:cxn>
                <a:cxn ang="0">
                  <a:pos x="59" y="513"/>
                </a:cxn>
                <a:cxn ang="0">
                  <a:pos x="82" y="582"/>
                </a:cxn>
                <a:cxn ang="0">
                  <a:pos x="0" y="556"/>
                </a:cxn>
                <a:cxn ang="0">
                  <a:pos x="0" y="556"/>
                </a:cxn>
              </a:cxnLst>
              <a:rect l="0" t="0" r="r" b="b"/>
              <a:pathLst>
                <a:path w="702" h="652">
                  <a:moveTo>
                    <a:pt x="0" y="556"/>
                  </a:moveTo>
                  <a:lnTo>
                    <a:pt x="53" y="609"/>
                  </a:lnTo>
                  <a:lnTo>
                    <a:pt x="146" y="528"/>
                  </a:lnTo>
                  <a:lnTo>
                    <a:pt x="347" y="346"/>
                  </a:lnTo>
                  <a:lnTo>
                    <a:pt x="419" y="279"/>
                  </a:lnTo>
                  <a:lnTo>
                    <a:pt x="407" y="337"/>
                  </a:lnTo>
                  <a:lnTo>
                    <a:pt x="260" y="487"/>
                  </a:lnTo>
                  <a:lnTo>
                    <a:pt x="94" y="641"/>
                  </a:lnTo>
                  <a:lnTo>
                    <a:pt x="99" y="652"/>
                  </a:lnTo>
                  <a:lnTo>
                    <a:pt x="357" y="407"/>
                  </a:lnTo>
                  <a:lnTo>
                    <a:pt x="513" y="254"/>
                  </a:lnTo>
                  <a:lnTo>
                    <a:pt x="468" y="254"/>
                  </a:lnTo>
                  <a:lnTo>
                    <a:pt x="544" y="159"/>
                  </a:lnTo>
                  <a:lnTo>
                    <a:pt x="602" y="110"/>
                  </a:lnTo>
                  <a:lnTo>
                    <a:pt x="596" y="167"/>
                  </a:lnTo>
                  <a:lnTo>
                    <a:pt x="702" y="63"/>
                  </a:lnTo>
                  <a:lnTo>
                    <a:pt x="654" y="0"/>
                  </a:lnTo>
                  <a:lnTo>
                    <a:pt x="666" y="76"/>
                  </a:lnTo>
                  <a:lnTo>
                    <a:pt x="588" y="5"/>
                  </a:lnTo>
                  <a:lnTo>
                    <a:pt x="618" y="106"/>
                  </a:lnTo>
                  <a:lnTo>
                    <a:pt x="513" y="63"/>
                  </a:lnTo>
                  <a:lnTo>
                    <a:pt x="537" y="146"/>
                  </a:lnTo>
                  <a:lnTo>
                    <a:pt x="493" y="162"/>
                  </a:lnTo>
                  <a:lnTo>
                    <a:pt x="440" y="135"/>
                  </a:lnTo>
                  <a:lnTo>
                    <a:pt x="488" y="217"/>
                  </a:lnTo>
                  <a:lnTo>
                    <a:pt x="404" y="193"/>
                  </a:lnTo>
                  <a:lnTo>
                    <a:pt x="424" y="254"/>
                  </a:lnTo>
                  <a:lnTo>
                    <a:pt x="391" y="279"/>
                  </a:lnTo>
                  <a:lnTo>
                    <a:pt x="332" y="271"/>
                  </a:lnTo>
                  <a:lnTo>
                    <a:pt x="351" y="325"/>
                  </a:lnTo>
                  <a:lnTo>
                    <a:pt x="274" y="300"/>
                  </a:lnTo>
                  <a:lnTo>
                    <a:pt x="304" y="364"/>
                  </a:lnTo>
                  <a:lnTo>
                    <a:pt x="215" y="357"/>
                  </a:lnTo>
                  <a:lnTo>
                    <a:pt x="248" y="427"/>
                  </a:lnTo>
                  <a:lnTo>
                    <a:pt x="163" y="412"/>
                  </a:lnTo>
                  <a:lnTo>
                    <a:pt x="186" y="481"/>
                  </a:lnTo>
                  <a:lnTo>
                    <a:pt x="110" y="452"/>
                  </a:lnTo>
                  <a:lnTo>
                    <a:pt x="141" y="526"/>
                  </a:lnTo>
                  <a:lnTo>
                    <a:pt x="59" y="513"/>
                  </a:lnTo>
                  <a:lnTo>
                    <a:pt x="82" y="582"/>
                  </a:lnTo>
                  <a:lnTo>
                    <a:pt x="0" y="556"/>
                  </a:lnTo>
                  <a:lnTo>
                    <a:pt x="0" y="556"/>
                  </a:lnTo>
                  <a:close/>
                </a:path>
              </a:pathLst>
            </a:custGeom>
            <a:solidFill>
              <a:srgbClr val="E6C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2379" name="Picture 91" descr="j0215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86200"/>
            <a:ext cx="1784350" cy="1522413"/>
          </a:xfrm>
          <a:prstGeom prst="rect">
            <a:avLst/>
          </a:prstGeom>
          <a:noFill/>
        </p:spPr>
      </p:pic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7286644" y="714356"/>
            <a:ext cx="1584325" cy="1836738"/>
            <a:chOff x="3963" y="2080"/>
            <a:chExt cx="627" cy="780"/>
          </a:xfrm>
        </p:grpSpPr>
        <p:pic>
          <p:nvPicPr>
            <p:cNvPr id="12381" name="Picture 9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63" y="2080"/>
              <a:ext cx="627" cy="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382" name="Text Box 94"/>
            <p:cNvSpPr txBox="1">
              <a:spLocks noChangeArrowheads="1"/>
            </p:cNvSpPr>
            <p:nvPr/>
          </p:nvSpPr>
          <p:spPr bwMode="auto">
            <a:xfrm>
              <a:off x="4218" y="2666"/>
              <a:ext cx="1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ru-RU" sz="2400" b="1">
                <a:latin typeface="Times New Roman" pitchFamily="18" charset="0"/>
              </a:endParaRPr>
            </a:p>
          </p:txBody>
        </p:sp>
      </p:grpSp>
      <p:sp>
        <p:nvSpPr>
          <p:cNvPr id="86" name="AutoShape 34"/>
          <p:cNvSpPr txBox="1">
            <a:spLocks noChangeArrowheads="1"/>
          </p:cNvSpPr>
          <p:nvPr/>
        </p:nvSpPr>
        <p:spPr>
          <a:xfrm>
            <a:off x="179388" y="188913"/>
            <a:ext cx="8713787" cy="79216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vert="horz" lIns="91440" tIns="45720" rIns="91440" bIns="45720" rtlCol="0">
            <a:normAutofit fontScale="97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Исторические типы общества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CF88FB-A86F-4768-962A-6619F8E35365}" type="slidenum">
              <a:rPr lang="ru-RU">
                <a:latin typeface="Arial" charset="0"/>
              </a:rPr>
              <a:pPr/>
              <a:t>23</a:t>
            </a:fld>
            <a:endParaRPr lang="ru-RU">
              <a:latin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Эта  </a:t>
            </a:r>
            <a:r>
              <a:rPr lang="ru-RU" sz="4000" dirty="0" err="1" smtClean="0"/>
              <a:t>типологизация</a:t>
            </a:r>
            <a:r>
              <a:rPr lang="ru-RU" sz="4000" dirty="0" smtClean="0"/>
              <a:t> носит название «теория трех стадий развития»</a:t>
            </a:r>
            <a:br>
              <a:rPr lang="ru-RU" sz="4000" dirty="0" smtClean="0"/>
            </a:br>
            <a:r>
              <a:rPr lang="ru-RU" sz="4000" dirty="0" smtClean="0"/>
              <a:t>(</a:t>
            </a:r>
            <a:r>
              <a:rPr lang="ru-RU" sz="4000" dirty="0" err="1" smtClean="0"/>
              <a:t>цивилизационный</a:t>
            </a:r>
            <a:r>
              <a:rPr lang="ru-RU" sz="4000" dirty="0" smtClean="0"/>
              <a:t> подход)</a:t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3000" dirty="0" smtClean="0"/>
              <a:t>Трехэтапная периодизация (Р. Арон, Д. Белл, О. </a:t>
            </a:r>
            <a:r>
              <a:rPr lang="ru-RU" sz="3000" dirty="0" err="1" smtClean="0"/>
              <a:t>Тоффлер</a:t>
            </a:r>
            <a:r>
              <a:rPr lang="ru-RU" sz="3000" dirty="0" smtClean="0"/>
              <a:t>, З. </a:t>
            </a:r>
            <a:r>
              <a:rPr lang="ru-RU" sz="3000" dirty="0" err="1" smtClean="0"/>
              <a:t>Бзежинский</a:t>
            </a:r>
            <a:r>
              <a:rPr lang="ru-RU" sz="3000" dirty="0" smtClean="0"/>
              <a:t> и др.)</a:t>
            </a:r>
          </a:p>
          <a:p>
            <a:pPr marL="979488" lvl="1" indent="-342900" eaLnBrk="1" hangingPunct="1">
              <a:buFontTx/>
              <a:buAutoNum type="arabicPeriod"/>
            </a:pPr>
            <a:r>
              <a:rPr lang="ru-RU" sz="2900" dirty="0" smtClean="0"/>
              <a:t>Традиционное (</a:t>
            </a:r>
            <a:r>
              <a:rPr lang="ru-RU" sz="2900" dirty="0" err="1" smtClean="0"/>
              <a:t>доиндустриальное</a:t>
            </a:r>
            <a:r>
              <a:rPr lang="ru-RU" sz="2900" dirty="0" smtClean="0"/>
              <a:t>) общество</a:t>
            </a:r>
          </a:p>
          <a:p>
            <a:pPr marL="979488" lvl="1" indent="-342900" eaLnBrk="1" hangingPunct="1">
              <a:buFontTx/>
              <a:buAutoNum type="arabicPeriod"/>
            </a:pPr>
            <a:r>
              <a:rPr lang="ru-RU" sz="2900" dirty="0" smtClean="0"/>
              <a:t>Индустриальное общество</a:t>
            </a:r>
          </a:p>
          <a:p>
            <a:pPr marL="979488" lvl="1" indent="-342900" eaLnBrk="1" hangingPunct="1">
              <a:buFontTx/>
              <a:buAutoNum type="arabicPeriod"/>
            </a:pPr>
            <a:r>
              <a:rPr lang="ru-RU" sz="2900" dirty="0" smtClean="0"/>
              <a:t>Информационное (постиндустриальное) общество</a:t>
            </a:r>
          </a:p>
          <a:p>
            <a:pPr marL="0" indent="0" eaLnBrk="1" hangingPunct="1">
              <a:buFontTx/>
              <a:buAutoNum type="arabicPeriod"/>
            </a:pPr>
            <a:endParaRPr lang="ru-RU" sz="2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u="sng" dirty="0"/>
              <a:t>АГРАРНОЕ ОБЩЕСТВО</a:t>
            </a:r>
            <a:r>
              <a:rPr lang="ru-RU" dirty="0"/>
              <a:t> – СТУПЕНЬ В РАЗВИТИИ ОБЩЕСТВА, В КОТОРОМ ПРЕОЛАДАЕТ СЕЛЬСКОЕ ХОЗЯЙСТВО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b="1" u="sng" dirty="0"/>
              <a:t>ИНДУСТРИАЛЬНОЕ ОБЩЕСТВО</a:t>
            </a:r>
            <a:r>
              <a:rPr lang="ru-RU" dirty="0"/>
              <a:t> – СТУПЕНЬ В РАЗВИТИИ ОБЩЕСТВА, В КОТОРОМ ПРЕОБЛАДАЕТ ПРОМЫШЛЕННОСТЬ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b="1" u="sng" dirty="0"/>
              <a:t>ИНФОРМАЦИОННОЕ ОБЩЕСТВО</a:t>
            </a:r>
            <a:r>
              <a:rPr lang="ru-RU" dirty="0"/>
              <a:t> – ОБЩЕСТВО, В КОТОРОМ ГЛАВНУЮ РОЛЬ ИГРАЮТ ЗНАНИЯ И ИНФОРМАЦИЯ.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6"/>
          <p:cNvSpPr>
            <a:spLocks noChangeArrowheads="1"/>
          </p:cNvSpPr>
          <p:nvPr/>
        </p:nvSpPr>
        <p:spPr bwMode="auto">
          <a:xfrm>
            <a:off x="395288" y="1196975"/>
            <a:ext cx="2808287" cy="187166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ru-RU" b="1" dirty="0">
                <a:latin typeface="Times New Roman" pitchFamily="18" charset="0"/>
              </a:rPr>
              <a:t>Традиционное</a:t>
            </a:r>
          </a:p>
          <a:p>
            <a:pPr algn="ctr" eaLnBrk="1" hangingPunct="1"/>
            <a:r>
              <a:rPr kumimoji="1" lang="ru-RU" b="1" dirty="0">
                <a:latin typeface="Times New Roman" pitchFamily="18" charset="0"/>
              </a:rPr>
              <a:t> (аграрное, восточное)</a:t>
            </a:r>
          </a:p>
        </p:txBody>
      </p:sp>
      <p:sp>
        <p:nvSpPr>
          <p:cNvPr id="12291" name="AutoShape 7"/>
          <p:cNvSpPr>
            <a:spLocks noChangeArrowheads="1"/>
          </p:cNvSpPr>
          <p:nvPr/>
        </p:nvSpPr>
        <p:spPr bwMode="auto">
          <a:xfrm>
            <a:off x="3419475" y="2492375"/>
            <a:ext cx="2592388" cy="1655763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ru-RU" b="1" dirty="0">
                <a:latin typeface="Times New Roman" pitchFamily="18" charset="0"/>
              </a:rPr>
              <a:t>Индустриальное </a:t>
            </a:r>
          </a:p>
          <a:p>
            <a:pPr algn="ctr" eaLnBrk="1" hangingPunct="1"/>
            <a:r>
              <a:rPr kumimoji="1" lang="ru-RU" b="1" dirty="0">
                <a:latin typeface="Times New Roman" pitchFamily="18" charset="0"/>
              </a:rPr>
              <a:t>(капиталистическое</a:t>
            </a:r>
            <a:r>
              <a:rPr kumimoji="1" lang="ru-RU" b="1" dirty="0">
                <a:solidFill>
                  <a:schemeClr val="bg2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292" name="AutoShape 8"/>
          <p:cNvSpPr>
            <a:spLocks noChangeArrowheads="1"/>
          </p:cNvSpPr>
          <p:nvPr/>
        </p:nvSpPr>
        <p:spPr bwMode="auto">
          <a:xfrm>
            <a:off x="6300788" y="1412875"/>
            <a:ext cx="2592387" cy="1728788"/>
          </a:xfrm>
          <a:prstGeom prst="cube">
            <a:avLst>
              <a:gd name="adj" fmla="val 250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ru-RU" b="1" dirty="0">
                <a:latin typeface="Times New Roman" pitchFamily="18" charset="0"/>
              </a:rPr>
              <a:t>Постиндустриальное </a:t>
            </a:r>
          </a:p>
          <a:p>
            <a:pPr algn="ctr" eaLnBrk="1" hangingPunct="1"/>
            <a:r>
              <a:rPr kumimoji="1" lang="ru-RU" b="1" dirty="0">
                <a:latin typeface="Times New Roman" pitchFamily="18" charset="0"/>
              </a:rPr>
              <a:t>(информационное)</a:t>
            </a:r>
          </a:p>
        </p:txBody>
      </p:sp>
      <p:sp>
        <p:nvSpPr>
          <p:cNvPr id="12293" name="AutoShape 9"/>
          <p:cNvSpPr>
            <a:spLocks noChangeArrowheads="1"/>
          </p:cNvSpPr>
          <p:nvPr/>
        </p:nvSpPr>
        <p:spPr bwMode="auto">
          <a:xfrm>
            <a:off x="4427538" y="908050"/>
            <a:ext cx="649287" cy="1008063"/>
          </a:xfrm>
          <a:prstGeom prst="downArrow">
            <a:avLst>
              <a:gd name="adj1" fmla="val 50000"/>
              <a:gd name="adj2" fmla="val 388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AutoShape 11"/>
          <p:cNvSpPr>
            <a:spLocks noChangeArrowheads="1"/>
          </p:cNvSpPr>
          <p:nvPr/>
        </p:nvSpPr>
        <p:spPr bwMode="auto">
          <a:xfrm>
            <a:off x="2627313" y="836613"/>
            <a:ext cx="792162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AutoShape 12"/>
          <p:cNvSpPr>
            <a:spLocks noChangeArrowheads="1"/>
          </p:cNvSpPr>
          <p:nvPr/>
        </p:nvSpPr>
        <p:spPr bwMode="auto">
          <a:xfrm>
            <a:off x="6372225" y="908050"/>
            <a:ext cx="647700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Rectangle 13"/>
          <p:cNvSpPr>
            <a:spLocks noChangeArrowheads="1"/>
          </p:cNvSpPr>
          <p:nvPr/>
        </p:nvSpPr>
        <p:spPr bwMode="auto">
          <a:xfrm>
            <a:off x="142844" y="4797425"/>
            <a:ext cx="9001155" cy="184628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ru-RU" sz="2000" b="1" u="sng" dirty="0">
                <a:latin typeface="Times New Roman" pitchFamily="18" charset="0"/>
              </a:rPr>
              <a:t>Существенные признаки для определения типа:</a:t>
            </a:r>
          </a:p>
          <a:p>
            <a:pPr algn="ctr" eaLnBrk="1" hangingPunct="1">
              <a:buFontTx/>
              <a:buChar char="-"/>
            </a:pPr>
            <a:r>
              <a:rPr kumimoji="1" lang="ru-RU" sz="2000" b="1" dirty="0">
                <a:latin typeface="Times New Roman" pitchFamily="18" charset="0"/>
              </a:rPr>
              <a:t>Отношение людей к природе и видоизмененной человеком природной среде;</a:t>
            </a:r>
          </a:p>
          <a:p>
            <a:pPr algn="ctr" eaLnBrk="1" hangingPunct="1">
              <a:buFontTx/>
              <a:buChar char="-"/>
            </a:pPr>
            <a:r>
              <a:rPr kumimoji="1" lang="ru-RU" sz="2000" b="1" dirty="0">
                <a:latin typeface="Times New Roman" pitchFamily="18" charset="0"/>
              </a:rPr>
              <a:t> отношение людей друг к другу (тип социальной связи);</a:t>
            </a:r>
          </a:p>
          <a:p>
            <a:pPr algn="ctr" eaLnBrk="1" hangingPunct="1">
              <a:buFontTx/>
              <a:buChar char="-"/>
            </a:pPr>
            <a:r>
              <a:rPr kumimoji="1" lang="ru-RU" sz="2000" b="1" dirty="0">
                <a:latin typeface="Times New Roman" pitchFamily="18" charset="0"/>
              </a:rPr>
              <a:t> система ценностей и жизненных смыслов</a:t>
            </a:r>
          </a:p>
          <a:p>
            <a:pPr algn="ctr" eaLnBrk="1" hangingPunct="1"/>
            <a:endParaRPr kumimoji="1" lang="ru-RU" sz="2000" b="1" dirty="0">
              <a:latin typeface="Times New Roman" pitchFamily="18" charset="0"/>
            </a:endParaRPr>
          </a:p>
        </p:txBody>
      </p:sp>
      <p:pic>
        <p:nvPicPr>
          <p:cNvPr id="12297" name="Picture 23" descr="4"/>
          <p:cNvPicPr>
            <a:picLocks noChangeAspect="1" noChangeArrowheads="1"/>
          </p:cNvPicPr>
          <p:nvPr/>
        </p:nvPicPr>
        <p:blipFill>
          <a:blip r:embed="rId2" cstate="print">
            <a:lum bright="18000" contrast="30000"/>
          </a:blip>
          <a:srcRect/>
          <a:stretch>
            <a:fillRect/>
          </a:stretch>
        </p:blipFill>
        <p:spPr bwMode="auto">
          <a:xfrm>
            <a:off x="4786314" y="3929066"/>
            <a:ext cx="1008062" cy="792163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2298" name="Picture 24" descr="1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3000364" y="3857628"/>
            <a:ext cx="1368425" cy="8636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2299" name="Picture 25" descr="собрание яховинского клуба"/>
          <p:cNvPicPr>
            <a:picLocks noChangeAspect="1" noChangeArrowheads="1"/>
          </p:cNvPicPr>
          <p:nvPr/>
        </p:nvPicPr>
        <p:blipFill>
          <a:blip r:embed="rId4">
            <a:lum bright="-6000" contrast="12000"/>
          </a:blip>
          <a:srcRect/>
          <a:stretch>
            <a:fillRect/>
          </a:stretch>
        </p:blipFill>
        <p:spPr bwMode="auto">
          <a:xfrm>
            <a:off x="3851275" y="1989138"/>
            <a:ext cx="1368425" cy="8636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082" name="AutoShape 34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13787" cy="79216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Исторические типы общества</a:t>
            </a:r>
          </a:p>
        </p:txBody>
      </p:sp>
      <p:sp>
        <p:nvSpPr>
          <p:cNvPr id="12301" name="Rectangle 35"/>
          <p:cNvSpPr>
            <a:spLocks noChangeArrowheads="1"/>
          </p:cNvSpPr>
          <p:nvPr/>
        </p:nvSpPr>
        <p:spPr bwMode="auto">
          <a:xfrm>
            <a:off x="6300788" y="3213100"/>
            <a:ext cx="1584325" cy="11525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302" name="Picture 27" descr="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3284538"/>
            <a:ext cx="14716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Rectangle 36"/>
          <p:cNvSpPr>
            <a:spLocks noChangeArrowheads="1"/>
          </p:cNvSpPr>
          <p:nvPr/>
        </p:nvSpPr>
        <p:spPr bwMode="auto">
          <a:xfrm>
            <a:off x="8027988" y="3213100"/>
            <a:ext cx="1008062" cy="11525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304" name="Picture 30" descr="spacecrafts_0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1013" y="3284538"/>
            <a:ext cx="8636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5" name="Rectangle 37"/>
          <p:cNvSpPr>
            <a:spLocks noChangeArrowheads="1"/>
          </p:cNvSpPr>
          <p:nvPr/>
        </p:nvSpPr>
        <p:spPr bwMode="auto">
          <a:xfrm>
            <a:off x="7019925" y="908050"/>
            <a:ext cx="1512888" cy="9366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306" name="Picture 29" descr="nb_fujitsu_siemens_esprimo_mobile_v554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7092950" y="981075"/>
            <a:ext cx="1366838" cy="792163"/>
          </a:xfrm>
          <a:noFill/>
        </p:spPr>
      </p:pic>
      <p:sp>
        <p:nvSpPr>
          <p:cNvPr id="12307" name="Rectangle 38"/>
          <p:cNvSpPr>
            <a:spLocks noChangeArrowheads="1"/>
          </p:cNvSpPr>
          <p:nvPr/>
        </p:nvSpPr>
        <p:spPr bwMode="auto">
          <a:xfrm>
            <a:off x="1116013" y="908050"/>
            <a:ext cx="1368425" cy="7921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65" name="Picture 17" descr="piramid1"/>
          <p:cNvPicPr>
            <a:picLocks noChangeAspect="1" noChangeArrowheads="1"/>
          </p:cNvPicPr>
          <p:nvPr/>
        </p:nvPicPr>
        <p:blipFill>
          <a:blip r:embed="rId8">
            <a:lum bright="-12000" contrast="30000"/>
          </a:blip>
          <a:srcRect/>
          <a:stretch>
            <a:fillRect/>
          </a:stretch>
        </p:blipFill>
        <p:spPr bwMode="auto">
          <a:xfrm>
            <a:off x="1187450" y="981075"/>
            <a:ext cx="1223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9" name="Rectangle 39"/>
          <p:cNvSpPr>
            <a:spLocks noChangeArrowheads="1"/>
          </p:cNvSpPr>
          <p:nvPr/>
        </p:nvSpPr>
        <p:spPr bwMode="auto">
          <a:xfrm>
            <a:off x="1116013" y="2924175"/>
            <a:ext cx="1079500" cy="12969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310" name="Picture 15" descr="Рисунок5"/>
          <p:cNvPicPr>
            <a:picLocks noChangeAspect="1" noChangeArrowheads="1"/>
          </p:cNvPicPr>
          <p:nvPr/>
        </p:nvPicPr>
        <p:blipFill>
          <a:blip r:embed="rId9">
            <a:lum contrast="36000"/>
          </a:blip>
          <a:srcRect/>
          <a:stretch>
            <a:fillRect/>
          </a:stretch>
        </p:blipFill>
        <p:spPr bwMode="auto">
          <a:xfrm>
            <a:off x="1187450" y="2997200"/>
            <a:ext cx="936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1" name="Rectangle 40"/>
          <p:cNvSpPr>
            <a:spLocks noChangeArrowheads="1"/>
          </p:cNvSpPr>
          <p:nvPr/>
        </p:nvSpPr>
        <p:spPr bwMode="auto">
          <a:xfrm>
            <a:off x="179388" y="2708275"/>
            <a:ext cx="863600" cy="15113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312" name="Picture 16" descr="Рисунок11"/>
          <p:cNvPicPr>
            <a:picLocks noChangeAspect="1" noChangeArrowheads="1"/>
          </p:cNvPicPr>
          <p:nvPr/>
        </p:nvPicPr>
        <p:blipFill>
          <a:blip r:embed="rId10">
            <a:lum contrast="30000"/>
          </a:blip>
          <a:srcRect/>
          <a:stretch>
            <a:fillRect/>
          </a:stretch>
        </p:blipFill>
        <p:spPr bwMode="auto">
          <a:xfrm>
            <a:off x="250825" y="2781300"/>
            <a:ext cx="7191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936625"/>
          </a:xfrm>
        </p:spPr>
        <p:txBody>
          <a:bodyPr/>
          <a:lstStyle/>
          <a:p>
            <a:pPr algn="ctr" eaLnBrk="1" hangingPunct="1">
              <a:defRPr/>
            </a:pPr>
            <a:endParaRPr lang="ru-RU" b="1" smtClean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96300" cy="5114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180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180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180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1800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1800" dirty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6336" name="AutoShape 16"/>
          <p:cNvSpPr>
            <a:spLocks noChangeArrowheads="1"/>
          </p:cNvSpPr>
          <p:nvPr/>
        </p:nvSpPr>
        <p:spPr bwMode="auto">
          <a:xfrm>
            <a:off x="684213" y="0"/>
            <a:ext cx="8208962" cy="98107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Традиционное общество</a:t>
            </a:r>
          </a:p>
        </p:txBody>
      </p:sp>
      <p:sp>
        <p:nvSpPr>
          <p:cNvPr id="13317" name="AutoShape 23"/>
          <p:cNvSpPr>
            <a:spLocks/>
          </p:cNvSpPr>
          <p:nvPr/>
        </p:nvSpPr>
        <p:spPr bwMode="auto">
          <a:xfrm rot="-5400000">
            <a:off x="4445793" y="-3213893"/>
            <a:ext cx="576263" cy="8820150"/>
          </a:xfrm>
          <a:prstGeom prst="rightBrace">
            <a:avLst>
              <a:gd name="adj1" fmla="val 1275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3318" name="Oval 24"/>
          <p:cNvSpPr>
            <a:spLocks noChangeArrowheads="1"/>
          </p:cNvSpPr>
          <p:nvPr/>
        </p:nvSpPr>
        <p:spPr bwMode="auto">
          <a:xfrm>
            <a:off x="468313" y="1196975"/>
            <a:ext cx="2519362" cy="1295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</a:rPr>
              <a:t>Аграрные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 цивилизации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 Древнего Востока</a:t>
            </a:r>
          </a:p>
        </p:txBody>
      </p:sp>
      <p:sp>
        <p:nvSpPr>
          <p:cNvPr id="13319" name="Oval 25"/>
          <p:cNvSpPr>
            <a:spLocks noChangeArrowheads="1"/>
          </p:cNvSpPr>
          <p:nvPr/>
        </p:nvSpPr>
        <p:spPr bwMode="auto">
          <a:xfrm>
            <a:off x="3276600" y="1196975"/>
            <a:ext cx="2519363" cy="13668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</a:rPr>
              <a:t>Средневековые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 государства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 мусульманского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Востока</a:t>
            </a:r>
          </a:p>
        </p:txBody>
      </p:sp>
      <p:sp>
        <p:nvSpPr>
          <p:cNvPr id="13320" name="Oval 26"/>
          <p:cNvSpPr>
            <a:spLocks noChangeArrowheads="1"/>
          </p:cNvSpPr>
          <p:nvPr/>
        </p:nvSpPr>
        <p:spPr bwMode="auto">
          <a:xfrm>
            <a:off x="6443663" y="1268413"/>
            <a:ext cx="2447925" cy="12239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</a:rPr>
              <a:t>Европейские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государства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 Средневековья</a:t>
            </a:r>
          </a:p>
        </p:txBody>
      </p:sp>
      <p:pic>
        <p:nvPicPr>
          <p:cNvPr id="13321" name="Picture 28" descr="1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79388" y="3284538"/>
            <a:ext cx="3384550" cy="31686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322" name="WordArt 29"/>
          <p:cNvSpPr>
            <a:spLocks noChangeArrowheads="1" noChangeShapeType="1" noTextEdit="1"/>
          </p:cNvSpPr>
          <p:nvPr/>
        </p:nvSpPr>
        <p:spPr bwMode="auto">
          <a:xfrm>
            <a:off x="250825" y="2636838"/>
            <a:ext cx="85915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 dirty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Основа жизнедеятельности –  ручной земледельческий труд с использованием простых орудий</a:t>
            </a:r>
          </a:p>
        </p:txBody>
      </p:sp>
      <p:pic>
        <p:nvPicPr>
          <p:cNvPr id="13323" name="Picture 30" descr="3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3779838" y="3284538"/>
            <a:ext cx="2087562" cy="244792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324" name="Rectangle 34"/>
          <p:cNvSpPr>
            <a:spLocks noChangeArrowheads="1"/>
          </p:cNvSpPr>
          <p:nvPr/>
        </p:nvSpPr>
        <p:spPr bwMode="auto">
          <a:xfrm>
            <a:off x="3708400" y="5013325"/>
            <a:ext cx="5256213" cy="15843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25" name="Picture 31" descr="Рисунок4"/>
          <p:cNvPicPr>
            <a:picLocks noChangeAspect="1" noChangeArrowheads="1"/>
          </p:cNvPicPr>
          <p:nvPr/>
        </p:nvPicPr>
        <p:blipFill>
          <a:blip r:embed="rId4">
            <a:lum bright="-6000" contrast="24000"/>
          </a:blip>
          <a:srcRect/>
          <a:stretch>
            <a:fillRect/>
          </a:stretch>
        </p:blipFill>
        <p:spPr bwMode="auto">
          <a:xfrm>
            <a:off x="3779838" y="5084763"/>
            <a:ext cx="51133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32" descr="2"/>
          <p:cNvPicPr>
            <a:picLocks noChangeAspect="1" noChangeArrowheads="1"/>
          </p:cNvPicPr>
          <p:nvPr/>
        </p:nvPicPr>
        <p:blipFill>
          <a:blip r:embed="rId5">
            <a:lum contrast="6000"/>
          </a:blip>
          <a:srcRect/>
          <a:stretch>
            <a:fillRect/>
          </a:stretch>
        </p:blipFill>
        <p:spPr bwMode="auto">
          <a:xfrm>
            <a:off x="6156325" y="3284538"/>
            <a:ext cx="2736850" cy="25209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327" name="Rectangle 36"/>
          <p:cNvSpPr>
            <a:spLocks noChangeArrowheads="1"/>
          </p:cNvSpPr>
          <p:nvPr/>
        </p:nvSpPr>
        <p:spPr bwMode="auto">
          <a:xfrm>
            <a:off x="2339975" y="4868863"/>
            <a:ext cx="3240088" cy="1728787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28" name="Picture 35" descr="Рисунок3"/>
          <p:cNvPicPr>
            <a:picLocks noChangeAspect="1" noChangeArrowheads="1"/>
          </p:cNvPicPr>
          <p:nvPr/>
        </p:nvPicPr>
        <p:blipFill>
          <a:blip r:embed="rId6">
            <a:lum bright="6000" contrast="48000"/>
          </a:blip>
          <a:srcRect/>
          <a:stretch>
            <a:fillRect/>
          </a:stretch>
        </p:blipFill>
        <p:spPr bwMode="auto">
          <a:xfrm>
            <a:off x="2411413" y="4941888"/>
            <a:ext cx="3097212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Традиционное общество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4244975" cy="5256212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</a:rPr>
              <a:t>Взаимоотношения человека и природы</a:t>
            </a:r>
          </a:p>
          <a:p>
            <a:pPr eaLnBrk="1" hangingPunct="1"/>
            <a:endParaRPr lang="ru-RU" dirty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52513"/>
            <a:ext cx="4244975" cy="532923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</a:rPr>
              <a:t>Взаимоотношения между людьми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</a:t>
            </a:r>
            <a:endParaRPr lang="ru-RU" sz="2000" dirty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14341" name="Picture 7" descr="1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142844" y="5057775"/>
            <a:ext cx="1223962" cy="18002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2643174" y="2000240"/>
            <a:ext cx="2071702" cy="214948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3" name="Picture 8" descr="Рисунок2"/>
          <p:cNvPicPr>
            <a:picLocks noChangeAspect="1" noChangeArrowheads="1"/>
          </p:cNvPicPr>
          <p:nvPr/>
        </p:nvPicPr>
        <p:blipFill>
          <a:blip r:embed="rId3">
            <a:lum bright="12000" contrast="36000"/>
          </a:blip>
          <a:srcRect/>
          <a:stretch>
            <a:fillRect/>
          </a:stretch>
        </p:blipFill>
        <p:spPr bwMode="auto">
          <a:xfrm>
            <a:off x="2786050" y="2143116"/>
            <a:ext cx="1943100" cy="1871663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4344" name="AutoShape 10"/>
          <p:cNvSpPr>
            <a:spLocks noChangeArrowheads="1"/>
          </p:cNvSpPr>
          <p:nvPr/>
        </p:nvSpPr>
        <p:spPr bwMode="auto">
          <a:xfrm rot="-1932993">
            <a:off x="-26988" y="2454275"/>
            <a:ext cx="2498726" cy="1336675"/>
          </a:xfrm>
          <a:prstGeom prst="curvedDownArrow">
            <a:avLst>
              <a:gd name="adj1" fmla="val 37387"/>
              <a:gd name="adj2" fmla="val 74774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</a:rPr>
              <a:t>Природа – живое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 существо, человек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  сливается с ей, живет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 в гармонии</a:t>
            </a:r>
          </a:p>
        </p:txBody>
      </p:sp>
      <p:sp>
        <p:nvSpPr>
          <p:cNvPr id="14345" name="Rectangle 13"/>
          <p:cNvSpPr>
            <a:spLocks noChangeArrowheads="1"/>
          </p:cNvSpPr>
          <p:nvPr/>
        </p:nvSpPr>
        <p:spPr bwMode="auto">
          <a:xfrm>
            <a:off x="7308850" y="2060575"/>
            <a:ext cx="1835150" cy="208915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6" name="Picture 12" descr="Рисунок5"/>
          <p:cNvPicPr>
            <a:picLocks noChangeAspect="1" noChangeArrowheads="1"/>
          </p:cNvPicPr>
          <p:nvPr/>
        </p:nvPicPr>
        <p:blipFill>
          <a:blip r:embed="rId4">
            <a:lum bright="18000" contrast="36000"/>
          </a:blip>
          <a:srcRect/>
          <a:stretch>
            <a:fillRect/>
          </a:stretch>
        </p:blipFill>
        <p:spPr bwMode="auto">
          <a:xfrm>
            <a:off x="7380288" y="2133600"/>
            <a:ext cx="16271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18"/>
          <p:cNvSpPr>
            <a:spLocks noChangeArrowheads="1"/>
          </p:cNvSpPr>
          <p:nvPr/>
        </p:nvSpPr>
        <p:spPr bwMode="auto">
          <a:xfrm>
            <a:off x="4859338" y="2060575"/>
            <a:ext cx="2305050" cy="2089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</a:rPr>
              <a:t>Внутри социальной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группы –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солидарность,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доверие,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 коллективная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ответственность,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сострадание</a:t>
            </a:r>
          </a:p>
        </p:txBody>
      </p:sp>
      <p:sp>
        <p:nvSpPr>
          <p:cNvPr id="14348" name="Rectangle 19"/>
          <p:cNvSpPr>
            <a:spLocks noChangeArrowheads="1"/>
          </p:cNvSpPr>
          <p:nvPr/>
        </p:nvSpPr>
        <p:spPr bwMode="auto">
          <a:xfrm>
            <a:off x="285720" y="4508500"/>
            <a:ext cx="8858280" cy="34926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latin typeface="Times New Roman" pitchFamily="18" charset="0"/>
              </a:rPr>
              <a:t>Частная собственность на землю – главное богатство аграрных цивилизаций</a:t>
            </a:r>
          </a:p>
        </p:txBody>
      </p:sp>
      <p:sp>
        <p:nvSpPr>
          <p:cNvPr id="14349" name="AutoShape 17"/>
          <p:cNvSpPr>
            <a:spLocks noChangeArrowheads="1"/>
          </p:cNvSpPr>
          <p:nvPr/>
        </p:nvSpPr>
        <p:spPr bwMode="auto">
          <a:xfrm rot="6024983">
            <a:off x="6831806" y="3590132"/>
            <a:ext cx="384175" cy="1309688"/>
          </a:xfrm>
          <a:prstGeom prst="curvedLeftArrow">
            <a:avLst>
              <a:gd name="adj1" fmla="val 68182"/>
              <a:gd name="adj2" fmla="val 13636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Rectangle 21"/>
          <p:cNvSpPr>
            <a:spLocks noChangeArrowheads="1"/>
          </p:cNvSpPr>
          <p:nvPr/>
        </p:nvSpPr>
        <p:spPr bwMode="auto">
          <a:xfrm>
            <a:off x="1619250" y="5300662"/>
            <a:ext cx="2452684" cy="41435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dirty="0">
                <a:latin typeface="Times New Roman" pitchFamily="18" charset="0"/>
              </a:rPr>
              <a:t>Личная зависимость</a:t>
            </a:r>
          </a:p>
        </p:txBody>
      </p:sp>
      <p:sp>
        <p:nvSpPr>
          <p:cNvPr id="14351" name="AutoShape 22"/>
          <p:cNvSpPr>
            <a:spLocks noChangeArrowheads="1"/>
          </p:cNvSpPr>
          <p:nvPr/>
        </p:nvSpPr>
        <p:spPr bwMode="auto">
          <a:xfrm>
            <a:off x="2555875" y="4868863"/>
            <a:ext cx="576263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Rectangle 23"/>
          <p:cNvSpPr>
            <a:spLocks noChangeArrowheads="1"/>
          </p:cNvSpPr>
          <p:nvPr/>
        </p:nvSpPr>
        <p:spPr bwMode="auto">
          <a:xfrm>
            <a:off x="1619250" y="6165850"/>
            <a:ext cx="4810138" cy="6921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dirty="0">
                <a:latin typeface="Times New Roman" pitchFamily="18" charset="0"/>
              </a:rPr>
              <a:t>Внеэкономическое принуждение к труду</a:t>
            </a:r>
          </a:p>
        </p:txBody>
      </p:sp>
      <p:sp>
        <p:nvSpPr>
          <p:cNvPr id="14353" name="AutoShape 25"/>
          <p:cNvSpPr>
            <a:spLocks noChangeArrowheads="1"/>
          </p:cNvSpPr>
          <p:nvPr/>
        </p:nvSpPr>
        <p:spPr bwMode="auto">
          <a:xfrm>
            <a:off x="2500298" y="5715016"/>
            <a:ext cx="647700" cy="4333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54" name="Picture 26" descr="Рисунок1"/>
          <p:cNvPicPr>
            <a:picLocks noChangeAspect="1" noChangeArrowheads="1"/>
          </p:cNvPicPr>
          <p:nvPr/>
        </p:nvPicPr>
        <p:blipFill>
          <a:blip r:embed="rId5">
            <a:lum bright="-6000" contrast="18000"/>
          </a:blip>
          <a:srcRect/>
          <a:stretch>
            <a:fillRect/>
          </a:stretch>
        </p:blipFill>
        <p:spPr bwMode="auto">
          <a:xfrm>
            <a:off x="6643702" y="4857760"/>
            <a:ext cx="2198688" cy="180022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355" name="Picture 27" descr="1"/>
          <p:cNvPicPr>
            <a:picLocks noChangeAspect="1" noChangeArrowheads="1"/>
          </p:cNvPicPr>
          <p:nvPr/>
        </p:nvPicPr>
        <p:blipFill>
          <a:blip r:embed="rId6">
            <a:lum contrast="18000"/>
          </a:blip>
          <a:srcRect/>
          <a:stretch>
            <a:fillRect/>
          </a:stretch>
        </p:blipFill>
        <p:spPr bwMode="auto">
          <a:xfrm>
            <a:off x="4284663" y="5013325"/>
            <a:ext cx="1943100" cy="100806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 build="p"/>
      <p:bldP spid="5939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5" name="AutoShape 9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98107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Традиционное общество: ценности</a:t>
            </a:r>
          </a:p>
        </p:txBody>
      </p:sp>
      <p:sp>
        <p:nvSpPr>
          <p:cNvPr id="60439" name="AutoShape 23"/>
          <p:cNvSpPr>
            <a:spLocks noChangeArrowheads="1"/>
          </p:cNvSpPr>
          <p:nvPr/>
        </p:nvSpPr>
        <p:spPr bwMode="auto">
          <a:xfrm>
            <a:off x="2916238" y="908050"/>
            <a:ext cx="3960812" cy="1584325"/>
          </a:xfrm>
          <a:prstGeom prst="flowChartMultidocumen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Главный регулятор</a:t>
            </a:r>
          </a:p>
          <a:p>
            <a:pPr algn="ctr">
              <a:defRPr/>
            </a:pPr>
            <a:r>
              <a:rPr lang="ru-RU" sz="28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общественной жизни</a:t>
            </a:r>
          </a:p>
        </p:txBody>
      </p:sp>
      <p:sp>
        <p:nvSpPr>
          <p:cNvPr id="15364" name="AutoShape 24"/>
          <p:cNvSpPr>
            <a:spLocks noChangeArrowheads="1"/>
          </p:cNvSpPr>
          <p:nvPr/>
        </p:nvSpPr>
        <p:spPr bwMode="auto">
          <a:xfrm>
            <a:off x="468313" y="981075"/>
            <a:ext cx="2447925" cy="504825"/>
          </a:xfrm>
          <a:prstGeom prst="flowChartMulti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</a:rPr>
              <a:t>Традиция</a:t>
            </a:r>
          </a:p>
        </p:txBody>
      </p:sp>
      <p:sp>
        <p:nvSpPr>
          <p:cNvPr id="15365" name="AutoShape 25"/>
          <p:cNvSpPr>
            <a:spLocks noChangeArrowheads="1"/>
          </p:cNvSpPr>
          <p:nvPr/>
        </p:nvSpPr>
        <p:spPr bwMode="auto">
          <a:xfrm>
            <a:off x="6948488" y="1052513"/>
            <a:ext cx="2376487" cy="504825"/>
          </a:xfrm>
          <a:prstGeom prst="flowChartMulti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</a:rPr>
              <a:t>Обычай</a:t>
            </a:r>
          </a:p>
        </p:txBody>
      </p:sp>
      <p:sp>
        <p:nvSpPr>
          <p:cNvPr id="15366" name="AutoShape 26"/>
          <p:cNvSpPr>
            <a:spLocks noChangeArrowheads="1"/>
          </p:cNvSpPr>
          <p:nvPr/>
        </p:nvSpPr>
        <p:spPr bwMode="auto">
          <a:xfrm>
            <a:off x="2987675" y="2708275"/>
            <a:ext cx="3600450" cy="935038"/>
          </a:xfrm>
          <a:prstGeom prst="flowChartMultidocumen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latin typeface="Times New Roman" pitchFamily="18" charset="0"/>
              </a:rPr>
              <a:t>Следование нормам 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жизни предков</a:t>
            </a:r>
          </a:p>
        </p:txBody>
      </p:sp>
      <p:sp>
        <p:nvSpPr>
          <p:cNvPr id="60449" name="AutoShape 33"/>
          <p:cNvSpPr>
            <a:spLocks noChangeArrowheads="1"/>
          </p:cNvSpPr>
          <p:nvPr/>
        </p:nvSpPr>
        <p:spPr bwMode="auto">
          <a:xfrm>
            <a:off x="2843213" y="4005263"/>
            <a:ext cx="4176712" cy="1512887"/>
          </a:xfrm>
          <a:prstGeom prst="flowChartMultidocumen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Социальный статус</a:t>
            </a:r>
          </a:p>
          <a:p>
            <a:pPr algn="ctr">
              <a:defRPr/>
            </a:pPr>
            <a:r>
              <a:rPr lang="ru-RU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определяется социальным</a:t>
            </a:r>
          </a:p>
          <a:p>
            <a:pPr algn="ctr">
              <a:defRPr/>
            </a:pPr>
            <a:r>
              <a:rPr lang="ru-RU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происхождением</a:t>
            </a:r>
          </a:p>
        </p:txBody>
      </p:sp>
      <p:sp>
        <p:nvSpPr>
          <p:cNvPr id="15368" name="AutoShape 34"/>
          <p:cNvSpPr>
            <a:spLocks noChangeArrowheads="1"/>
          </p:cNvSpPr>
          <p:nvPr/>
        </p:nvSpPr>
        <p:spPr bwMode="auto">
          <a:xfrm>
            <a:off x="6480175" y="3357563"/>
            <a:ext cx="2663825" cy="576262"/>
          </a:xfrm>
          <a:prstGeom prst="flowChartMultidocumen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</a:rPr>
              <a:t>«На роду написано»</a:t>
            </a:r>
          </a:p>
        </p:txBody>
      </p:sp>
      <p:sp>
        <p:nvSpPr>
          <p:cNvPr id="15369" name="AutoShape 35"/>
          <p:cNvSpPr>
            <a:spLocks noChangeArrowheads="1"/>
          </p:cNvSpPr>
          <p:nvPr/>
        </p:nvSpPr>
        <p:spPr bwMode="auto">
          <a:xfrm flipH="1">
            <a:off x="6553200" y="5300663"/>
            <a:ext cx="2590800" cy="504825"/>
          </a:xfrm>
          <a:prstGeom prst="flowChartMultidocumen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</a:rPr>
              <a:t>«Судьба»</a:t>
            </a:r>
          </a:p>
        </p:txBody>
      </p:sp>
      <p:sp>
        <p:nvSpPr>
          <p:cNvPr id="15370" name="AutoShape 37"/>
          <p:cNvSpPr>
            <a:spLocks noChangeArrowheads="1"/>
          </p:cNvSpPr>
          <p:nvPr/>
        </p:nvSpPr>
        <p:spPr bwMode="auto">
          <a:xfrm rot="-9780179">
            <a:off x="2058988" y="2000250"/>
            <a:ext cx="1347787" cy="392113"/>
          </a:xfrm>
          <a:prstGeom prst="curvedDownArrow">
            <a:avLst>
              <a:gd name="adj1" fmla="val 68745"/>
              <a:gd name="adj2" fmla="val 13749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AutoShape 38"/>
          <p:cNvSpPr>
            <a:spLocks noChangeArrowheads="1"/>
          </p:cNvSpPr>
          <p:nvPr/>
        </p:nvSpPr>
        <p:spPr bwMode="auto">
          <a:xfrm rot="1909647">
            <a:off x="4032250" y="2430463"/>
            <a:ext cx="936625" cy="360362"/>
          </a:xfrm>
          <a:prstGeom prst="curvedDownArrow">
            <a:avLst>
              <a:gd name="adj1" fmla="val 51982"/>
              <a:gd name="adj2" fmla="val 1039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2" name="AutoShape 41"/>
          <p:cNvSpPr>
            <a:spLocks noChangeArrowheads="1"/>
          </p:cNvSpPr>
          <p:nvPr/>
        </p:nvSpPr>
        <p:spPr bwMode="auto">
          <a:xfrm rot="1410179">
            <a:off x="6624638" y="4760913"/>
            <a:ext cx="1008062" cy="360362"/>
          </a:xfrm>
          <a:prstGeom prst="curvedDownArrow">
            <a:avLst>
              <a:gd name="adj1" fmla="val 55947"/>
              <a:gd name="adj2" fmla="val 11189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AutoShape 42"/>
          <p:cNvSpPr>
            <a:spLocks noChangeArrowheads="1"/>
          </p:cNvSpPr>
          <p:nvPr/>
        </p:nvSpPr>
        <p:spPr bwMode="auto">
          <a:xfrm rot="-2249560">
            <a:off x="6588125" y="4005263"/>
            <a:ext cx="936625" cy="287337"/>
          </a:xfrm>
          <a:prstGeom prst="curvedUpArrow">
            <a:avLst>
              <a:gd name="adj1" fmla="val 65193"/>
              <a:gd name="adj2" fmla="val 13038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59" name="AutoShape 43"/>
          <p:cNvSpPr>
            <a:spLocks noChangeArrowheads="1"/>
          </p:cNvSpPr>
          <p:nvPr/>
        </p:nvSpPr>
        <p:spPr bwMode="auto">
          <a:xfrm>
            <a:off x="395288" y="2492375"/>
            <a:ext cx="2232025" cy="1584325"/>
          </a:xfrm>
          <a:prstGeom prst="flowChartMultidocumen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Публичный</a:t>
            </a:r>
          </a:p>
          <a:p>
            <a:pPr algn="ctr">
              <a:defRPr/>
            </a:pPr>
            <a:r>
              <a:rPr lang="ru-RU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авторитет</a:t>
            </a:r>
          </a:p>
          <a:p>
            <a:pPr algn="ctr">
              <a:defRPr/>
            </a:pPr>
            <a:r>
              <a:rPr lang="ru-RU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верховной власти</a:t>
            </a:r>
          </a:p>
        </p:txBody>
      </p:sp>
      <p:sp>
        <p:nvSpPr>
          <p:cNvPr id="15375" name="AutoShape 44"/>
          <p:cNvSpPr>
            <a:spLocks noChangeArrowheads="1"/>
          </p:cNvSpPr>
          <p:nvPr/>
        </p:nvSpPr>
        <p:spPr bwMode="auto">
          <a:xfrm>
            <a:off x="395288" y="4076700"/>
            <a:ext cx="1873250" cy="1152525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</a:rPr>
              <a:t>«Государство –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это я»</a:t>
            </a:r>
          </a:p>
        </p:txBody>
      </p:sp>
      <p:sp>
        <p:nvSpPr>
          <p:cNvPr id="15376" name="AutoShape 45"/>
          <p:cNvSpPr>
            <a:spLocks noChangeArrowheads="1"/>
          </p:cNvSpPr>
          <p:nvPr/>
        </p:nvSpPr>
        <p:spPr bwMode="auto">
          <a:xfrm>
            <a:off x="250825" y="5157788"/>
            <a:ext cx="2017713" cy="1295400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</a:rPr>
              <a:t>«Государь –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наместник Бога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 на земле</a:t>
            </a:r>
            <a:r>
              <a:rPr lang="ru-RU" b="1" dirty="0">
                <a:solidFill>
                  <a:schemeClr val="bg2"/>
                </a:solidFill>
                <a:latin typeface="Times New Roman" pitchFamily="18" charset="0"/>
              </a:rPr>
              <a:t>»</a:t>
            </a:r>
          </a:p>
        </p:txBody>
      </p:sp>
      <p:sp>
        <p:nvSpPr>
          <p:cNvPr id="15377" name="AutoShape 46"/>
          <p:cNvSpPr>
            <a:spLocks noChangeArrowheads="1"/>
          </p:cNvSpPr>
          <p:nvPr/>
        </p:nvSpPr>
        <p:spPr bwMode="auto">
          <a:xfrm rot="5400000">
            <a:off x="1764507" y="3933031"/>
            <a:ext cx="1079500" cy="792163"/>
          </a:xfrm>
          <a:prstGeom prst="curvedDownArrow">
            <a:avLst>
              <a:gd name="adj1" fmla="val 27254"/>
              <a:gd name="adj2" fmla="val 5450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8" name="AutoShape 47"/>
          <p:cNvSpPr>
            <a:spLocks noChangeArrowheads="1"/>
          </p:cNvSpPr>
          <p:nvPr/>
        </p:nvSpPr>
        <p:spPr bwMode="auto">
          <a:xfrm rot="6556969">
            <a:off x="1267619" y="4485482"/>
            <a:ext cx="2025650" cy="627062"/>
          </a:xfrm>
          <a:prstGeom prst="curvedDownArrow">
            <a:avLst>
              <a:gd name="adj1" fmla="val 64608"/>
              <a:gd name="adj2" fmla="val 12921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79" name="Picture 48" descr="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67625" y="4005263"/>
            <a:ext cx="896938" cy="1216025"/>
          </a:xfrm>
          <a:noFill/>
          <a:ln w="76200">
            <a:solidFill>
              <a:schemeClr val="accent1"/>
            </a:solidFill>
          </a:ln>
        </p:spPr>
      </p:pic>
      <p:pic>
        <p:nvPicPr>
          <p:cNvPr id="15380" name="Picture 49" descr="2"/>
          <p:cNvPicPr>
            <a:picLocks noChangeAspect="1" noChangeArrowheads="1"/>
          </p:cNvPicPr>
          <p:nvPr/>
        </p:nvPicPr>
        <p:blipFill>
          <a:blip r:embed="rId3">
            <a:lum bright="18000" contrast="18000"/>
          </a:blip>
          <a:srcRect/>
          <a:stretch>
            <a:fillRect/>
          </a:stretch>
        </p:blipFill>
        <p:spPr bwMode="auto">
          <a:xfrm>
            <a:off x="7812088" y="5949950"/>
            <a:ext cx="1190625" cy="90805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381" name="Rectangle 51"/>
          <p:cNvSpPr>
            <a:spLocks noChangeArrowheads="1"/>
          </p:cNvSpPr>
          <p:nvPr/>
        </p:nvSpPr>
        <p:spPr bwMode="auto">
          <a:xfrm>
            <a:off x="7019925" y="1628775"/>
            <a:ext cx="2124075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82" name="Picture 50" descr="Рисунок6"/>
          <p:cNvPicPr>
            <a:picLocks noChangeAspect="1" noChangeArrowheads="1"/>
          </p:cNvPicPr>
          <p:nvPr/>
        </p:nvPicPr>
        <p:blipFill>
          <a:blip r:embed="rId4" cstate="print">
            <a:lum bright="-6000" contrast="48000"/>
          </a:blip>
          <a:srcRect/>
          <a:stretch>
            <a:fillRect/>
          </a:stretch>
        </p:blipFill>
        <p:spPr bwMode="auto">
          <a:xfrm>
            <a:off x="7092950" y="1700213"/>
            <a:ext cx="19431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53" descr="01"/>
          <p:cNvPicPr>
            <a:picLocks noChangeAspect="1" noChangeArrowheads="1"/>
          </p:cNvPicPr>
          <p:nvPr/>
        </p:nvPicPr>
        <p:blipFill>
          <a:blip r:embed="rId5">
            <a:lum bright="12000" contrast="6000"/>
          </a:blip>
          <a:srcRect/>
          <a:stretch>
            <a:fillRect/>
          </a:stretch>
        </p:blipFill>
        <p:spPr bwMode="auto">
          <a:xfrm>
            <a:off x="3851275" y="5589588"/>
            <a:ext cx="936625" cy="1268412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15384" name="Rectangle 54"/>
          <p:cNvSpPr>
            <a:spLocks noChangeArrowheads="1"/>
          </p:cNvSpPr>
          <p:nvPr/>
        </p:nvSpPr>
        <p:spPr bwMode="auto">
          <a:xfrm>
            <a:off x="2339975" y="5516563"/>
            <a:ext cx="1008063" cy="134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0468" name="Picture 52" descr="Тутанхамо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5500702"/>
            <a:ext cx="107157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55" descr="3"/>
          <p:cNvPicPr>
            <a:picLocks noChangeAspect="1" noChangeArrowheads="1"/>
          </p:cNvPicPr>
          <p:nvPr/>
        </p:nvPicPr>
        <p:blipFill>
          <a:blip r:embed="rId7"/>
          <a:srcRect l="23270" r="23270"/>
          <a:stretch>
            <a:fillRect/>
          </a:stretch>
        </p:blipFill>
        <p:spPr bwMode="auto">
          <a:xfrm>
            <a:off x="5219700" y="5589588"/>
            <a:ext cx="792163" cy="126841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87" name="Picture 56" descr="Рисунок7"/>
          <p:cNvPicPr>
            <a:picLocks noChangeAspect="1" noChangeArrowheads="1"/>
          </p:cNvPicPr>
          <p:nvPr/>
        </p:nvPicPr>
        <p:blipFill>
          <a:blip r:embed="rId8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250825" y="1557338"/>
            <a:ext cx="1873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8" name="AutoShape 36"/>
          <p:cNvSpPr>
            <a:spLocks noChangeArrowheads="1"/>
          </p:cNvSpPr>
          <p:nvPr/>
        </p:nvSpPr>
        <p:spPr bwMode="auto">
          <a:xfrm rot="-1094128">
            <a:off x="6167438" y="1965325"/>
            <a:ext cx="1208087" cy="360363"/>
          </a:xfrm>
          <a:prstGeom prst="curvedUpArrow">
            <a:avLst>
              <a:gd name="adj1" fmla="val 67048"/>
              <a:gd name="adj2" fmla="val 13409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604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6B8CC2-5870-43B0-98D0-09D6261FDA94}" type="slidenum">
              <a:rPr lang="ru-RU">
                <a:latin typeface="Arial" charset="0"/>
              </a:rPr>
              <a:pPr/>
              <a:t>29</a:t>
            </a:fld>
            <a:endParaRPr lang="ru-RU">
              <a:latin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Традиционное общество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2781300" y="4716463"/>
            <a:ext cx="5843588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/>
              <a:t>Господство религии, низкий уровень образования, неграмотность населения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395288" y="4716463"/>
            <a:ext cx="2386012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/>
              <a:t>Духовная сфера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2781300" y="3586163"/>
            <a:ext cx="58435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/>
              <a:t>Сословное деление, отсутствие социальной мобильности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395288" y="3586163"/>
            <a:ext cx="238601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/>
              <a:t>Социальная сфера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781300" y="2400300"/>
            <a:ext cx="5843588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/>
              <a:t>Абсолютная монархия, правовая незащищенность, узаконенная внеэкономическая зависимость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95288" y="2400300"/>
            <a:ext cx="2386012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/>
              <a:t>Политика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781300" y="1268413"/>
            <a:ext cx="5843588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/>
              <a:t>Господство натурального хозяйства, экстенсивное производство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95288" y="1268413"/>
            <a:ext cx="2386012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/>
              <a:t>Экономика</a:t>
            </a:r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395288" y="1268413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395288" y="240030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>
            <a:off x="395288" y="3586163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395288" y="4716463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>
            <a:off x="395288" y="5902325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9" name="Line 18"/>
          <p:cNvSpPr>
            <a:spLocks noChangeShapeType="1"/>
          </p:cNvSpPr>
          <p:nvPr/>
        </p:nvSpPr>
        <p:spPr bwMode="auto">
          <a:xfrm>
            <a:off x="395288" y="1268413"/>
            <a:ext cx="0" cy="463391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0" name="Line 19"/>
          <p:cNvSpPr>
            <a:spLocks noChangeShapeType="1"/>
          </p:cNvSpPr>
          <p:nvPr/>
        </p:nvSpPr>
        <p:spPr bwMode="auto">
          <a:xfrm>
            <a:off x="2781300" y="1268413"/>
            <a:ext cx="0" cy="4633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1" name="Line 20"/>
          <p:cNvSpPr>
            <a:spLocks noChangeShapeType="1"/>
          </p:cNvSpPr>
          <p:nvPr/>
        </p:nvSpPr>
        <p:spPr bwMode="auto">
          <a:xfrm>
            <a:off x="8624888" y="1268413"/>
            <a:ext cx="0" cy="463391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0" grpId="0"/>
      <p:bldP spid="48139" grpId="0"/>
      <p:bldP spid="48138" grpId="0"/>
      <p:bldP spid="48137" grpId="0"/>
      <p:bldP spid="48136" grpId="0"/>
      <p:bldP spid="48135" grpId="0"/>
      <p:bldP spid="48134" grpId="0"/>
      <p:bldP spid="48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4525963"/>
          </a:xfrm>
        </p:spPr>
        <p:txBody>
          <a:bodyPr/>
          <a:lstStyle/>
          <a:p>
            <a:r>
              <a:rPr lang="ru-RU" b="1" u="sng" dirty="0"/>
              <a:t>ОБЩЕСТВО</a:t>
            </a:r>
            <a:r>
              <a:rPr lang="ru-RU" b="1" dirty="0"/>
              <a:t> – </a:t>
            </a:r>
            <a:r>
              <a:rPr lang="ru-RU" dirty="0"/>
              <a:t>КОНКРЕТНЫЙ ЭТАП В ИСТОРИЧЕСКОМ РАЗВИТИИ КАКОГО-ЛИБО НАРОДА ИЛИ СТРАНЫ</a:t>
            </a:r>
            <a:r>
              <a:rPr lang="ru-RU" dirty="0">
                <a:solidFill>
                  <a:srgbClr val="0066CC"/>
                </a:solidFill>
              </a:rPr>
              <a:t>.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971800"/>
            <a:ext cx="516255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4" descr="Рисунок2"/>
          <p:cNvPicPr>
            <a:picLocks noChangeAspect="1" noChangeArrowheads="1"/>
          </p:cNvPicPr>
          <p:nvPr/>
        </p:nvPicPr>
        <p:blipFill>
          <a:blip r:embed="rId3">
            <a:lum bright="-12000" contrast="30000"/>
          </a:blip>
          <a:srcRect/>
          <a:stretch>
            <a:fillRect/>
          </a:stretch>
        </p:blipFill>
        <p:spPr bwMode="auto">
          <a:xfrm>
            <a:off x="2700338" y="2781300"/>
            <a:ext cx="3384550" cy="792163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995738" y="1268413"/>
          <a:ext cx="1143000" cy="427037"/>
        </p:xfrm>
        <a:graphic>
          <a:graphicData uri="http://schemas.openxmlformats.org/presentationml/2006/ole">
            <p:oleObj spid="_x0000_s27650" name="Clip" r:id="rId4" imgW="1093320" imgH="427680" progId="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250825" y="692150"/>
          <a:ext cx="1296988" cy="1239838"/>
        </p:xfrm>
        <a:graphic>
          <a:graphicData uri="http://schemas.openxmlformats.org/presentationml/2006/ole">
            <p:oleObj spid="_x0000_s27651" name="Clip" r:id="rId5" imgW="2328120" imgH="2327040" progId="">
              <p:embed/>
            </p:oleObj>
          </a:graphicData>
        </a:graphic>
      </p:graphicFrame>
      <p:sp>
        <p:nvSpPr>
          <p:cNvPr id="65543" name="WordArt 7"/>
          <p:cNvSpPr>
            <a:spLocks noChangeArrowheads="1" noChangeShapeType="1" noTextEdit="1"/>
          </p:cNvSpPr>
          <p:nvPr/>
        </p:nvSpPr>
        <p:spPr bwMode="auto">
          <a:xfrm>
            <a:off x="6858016" y="1268413"/>
            <a:ext cx="1857388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Конец средневековья</a:t>
            </a: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2700338" y="1700213"/>
          <a:ext cx="788987" cy="774700"/>
        </p:xfrm>
        <a:graphic>
          <a:graphicData uri="http://schemas.openxmlformats.org/presentationml/2006/ole">
            <p:oleObj spid="_x0000_s27652" name="Clip" r:id="rId6" imgW="4016520" imgH="3945240" progId="">
              <p:embed/>
            </p:oleObj>
          </a:graphicData>
        </a:graphic>
      </p:graphicFrame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627313" y="2349500"/>
            <a:ext cx="785812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порох</a:t>
            </a:r>
          </a:p>
        </p:txBody>
      </p:sp>
      <p:graphicFrame>
        <p:nvGraphicFramePr>
          <p:cNvPr id="1029" name="Object 12"/>
          <p:cNvGraphicFramePr>
            <a:graphicFrameLocks noChangeAspect="1"/>
          </p:cNvGraphicFramePr>
          <p:nvPr/>
        </p:nvGraphicFramePr>
        <p:xfrm>
          <a:off x="3708400" y="1700213"/>
          <a:ext cx="668338" cy="685800"/>
        </p:xfrm>
        <a:graphic>
          <a:graphicData uri="http://schemas.openxmlformats.org/presentationml/2006/ole">
            <p:oleObj spid="_x0000_s27653" name="Clip" r:id="rId7" imgW="3063600" imgH="3147480" progId="">
              <p:embed/>
            </p:oleObj>
          </a:graphicData>
        </a:graphic>
      </p:graphicFrame>
      <p:sp>
        <p:nvSpPr>
          <p:cNvPr id="1035" name="Text Box 13"/>
          <p:cNvSpPr txBox="1">
            <a:spLocks noChangeArrowheads="1"/>
          </p:cNvSpPr>
          <p:nvPr/>
        </p:nvSpPr>
        <p:spPr bwMode="auto">
          <a:xfrm>
            <a:off x="3708400" y="2276475"/>
            <a:ext cx="706438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часы</a:t>
            </a:r>
          </a:p>
        </p:txBody>
      </p:sp>
      <p:graphicFrame>
        <p:nvGraphicFramePr>
          <p:cNvPr id="1030" name="Object 15"/>
          <p:cNvGraphicFramePr>
            <a:graphicFrameLocks noChangeAspect="1"/>
          </p:cNvGraphicFramePr>
          <p:nvPr/>
        </p:nvGraphicFramePr>
        <p:xfrm>
          <a:off x="6084888" y="1844675"/>
          <a:ext cx="866775" cy="592138"/>
        </p:xfrm>
        <a:graphic>
          <a:graphicData uri="http://schemas.openxmlformats.org/presentationml/2006/ole">
            <p:oleObj spid="_x0000_s27654" name="Clip" r:id="rId8" imgW="630000" imgH="643680" progId="">
              <p:embed/>
            </p:oleObj>
          </a:graphicData>
        </a:graphic>
      </p:graphicFrame>
      <p:sp>
        <p:nvSpPr>
          <p:cNvPr id="1036" name="Text Box 16"/>
          <p:cNvSpPr txBox="1">
            <a:spLocks noChangeArrowheads="1"/>
          </p:cNvSpPr>
          <p:nvPr/>
        </p:nvSpPr>
        <p:spPr bwMode="auto">
          <a:xfrm>
            <a:off x="5508625" y="2349500"/>
            <a:ext cx="1944688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Книгопечатание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500563" y="1773238"/>
            <a:ext cx="933450" cy="995362"/>
            <a:chOff x="4118" y="1248"/>
            <a:chExt cx="588" cy="605"/>
          </a:xfrm>
        </p:grpSpPr>
        <p:graphicFrame>
          <p:nvGraphicFramePr>
            <p:cNvPr id="1031" name="Object 18"/>
            <p:cNvGraphicFramePr>
              <a:graphicFrameLocks noChangeAspect="1"/>
            </p:cNvGraphicFramePr>
            <p:nvPr/>
          </p:nvGraphicFramePr>
          <p:xfrm>
            <a:off x="4288" y="1248"/>
            <a:ext cx="406" cy="408"/>
          </p:xfrm>
          <a:graphic>
            <a:graphicData uri="http://schemas.openxmlformats.org/presentationml/2006/ole">
              <p:oleObj spid="_x0000_s27655" name="Clip" r:id="rId9" imgW="418320" imgH="419400" progId="">
                <p:embed/>
              </p:oleObj>
            </a:graphicData>
          </a:graphic>
        </p:graphicFrame>
        <p:sp>
          <p:nvSpPr>
            <p:cNvPr id="1062" name="Text Box 19"/>
            <p:cNvSpPr txBox="1">
              <a:spLocks noChangeArrowheads="1"/>
            </p:cNvSpPr>
            <p:nvPr/>
          </p:nvSpPr>
          <p:spPr bwMode="auto">
            <a:xfrm>
              <a:off x="4118" y="1630"/>
              <a:ext cx="588" cy="22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chemeClr val="bg2"/>
                  </a:solidFill>
                  <a:latin typeface="Times New Roman" pitchFamily="18" charset="0"/>
                </a:rPr>
                <a:t>компас</a:t>
              </a:r>
            </a:p>
          </p:txBody>
        </p:sp>
      </p:grpSp>
      <p:sp>
        <p:nvSpPr>
          <p:cNvPr id="1038" name="Text Box 21"/>
          <p:cNvSpPr txBox="1">
            <a:spLocks noChangeArrowheads="1"/>
          </p:cNvSpPr>
          <p:nvPr/>
        </p:nvSpPr>
        <p:spPr bwMode="auto">
          <a:xfrm>
            <a:off x="539750" y="3716338"/>
            <a:ext cx="1803400" cy="86042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Новые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армии</a:t>
            </a:r>
          </a:p>
        </p:txBody>
      </p:sp>
      <p:sp>
        <p:nvSpPr>
          <p:cNvPr id="1039" name="Text Box 24"/>
          <p:cNvSpPr txBox="1">
            <a:spLocks noChangeArrowheads="1"/>
          </p:cNvSpPr>
          <p:nvPr/>
        </p:nvSpPr>
        <p:spPr bwMode="auto">
          <a:xfrm>
            <a:off x="2393950" y="3716338"/>
            <a:ext cx="1620838" cy="86042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Ценность 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времени</a:t>
            </a:r>
          </a:p>
        </p:txBody>
      </p:sp>
      <p:sp>
        <p:nvSpPr>
          <p:cNvPr id="1040" name="Text Box 27"/>
          <p:cNvSpPr txBox="1">
            <a:spLocks noChangeArrowheads="1"/>
          </p:cNvSpPr>
          <p:nvPr/>
        </p:nvSpPr>
        <p:spPr bwMode="auto">
          <a:xfrm>
            <a:off x="4140200" y="3724275"/>
            <a:ext cx="1677988" cy="86042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Далекие 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плавания</a:t>
            </a:r>
          </a:p>
        </p:txBody>
      </p:sp>
      <p:sp>
        <p:nvSpPr>
          <p:cNvPr id="1041" name="Text Box 30"/>
          <p:cNvSpPr txBox="1">
            <a:spLocks noChangeArrowheads="1"/>
          </p:cNvSpPr>
          <p:nvPr/>
        </p:nvSpPr>
        <p:spPr bwMode="auto">
          <a:xfrm>
            <a:off x="5867400" y="3724275"/>
            <a:ext cx="2598738" cy="86042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Распространение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знаний</a:t>
            </a:r>
          </a:p>
        </p:txBody>
      </p:sp>
      <p:sp>
        <p:nvSpPr>
          <p:cNvPr id="1042" name="AutoShape 33"/>
          <p:cNvSpPr>
            <a:spLocks noChangeArrowheads="1"/>
          </p:cNvSpPr>
          <p:nvPr/>
        </p:nvSpPr>
        <p:spPr bwMode="auto">
          <a:xfrm flipV="1">
            <a:off x="468313" y="4572000"/>
            <a:ext cx="8370887" cy="304800"/>
          </a:xfrm>
          <a:prstGeom prst="upArrowCallout">
            <a:avLst>
              <a:gd name="adj1" fmla="val 39161"/>
              <a:gd name="adj2" fmla="val 88748"/>
              <a:gd name="adj3" fmla="val 50519"/>
              <a:gd name="adj4" fmla="val 19792"/>
            </a:avLst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WordArt 34"/>
          <p:cNvSpPr>
            <a:spLocks noChangeArrowheads="1" noChangeShapeType="1" noTextEdit="1"/>
          </p:cNvSpPr>
          <p:nvPr/>
        </p:nvSpPr>
        <p:spPr bwMode="auto">
          <a:xfrm>
            <a:off x="1752600" y="4953000"/>
            <a:ext cx="6477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первичное накопление капитала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828800" y="5334000"/>
            <a:ext cx="1981200" cy="457200"/>
            <a:chOff x="1152" y="3360"/>
            <a:chExt cx="1248" cy="288"/>
          </a:xfrm>
        </p:grpSpPr>
        <p:sp>
          <p:nvSpPr>
            <p:cNvPr id="1060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152" y="3456"/>
              <a:ext cx="1056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760000"/>
                      </a:gs>
                      <a:gs pos="5000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atin typeface="Arial"/>
                  <a:cs typeface="Arial"/>
                </a:rPr>
                <a:t>колонии</a:t>
              </a:r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H="1">
              <a:off x="2256" y="3360"/>
              <a:ext cx="144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066800" y="5410200"/>
            <a:ext cx="3581400" cy="1209675"/>
            <a:chOff x="672" y="3408"/>
            <a:chExt cx="2256" cy="762"/>
          </a:xfrm>
        </p:grpSpPr>
        <p:sp>
          <p:nvSpPr>
            <p:cNvPr id="1058" name="WordArt 39" descr="Бумажный пакет"/>
            <p:cNvSpPr>
              <a:spLocks noChangeArrowheads="1" noChangeShapeType="1" noTextEdit="1"/>
            </p:cNvSpPr>
            <p:nvPr/>
          </p:nvSpPr>
          <p:spPr bwMode="auto">
            <a:xfrm>
              <a:off x="672" y="3840"/>
              <a:ext cx="188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Times New Roman"/>
                  <a:cs typeface="Times New Roman"/>
                </a:rPr>
                <a:t>огораживания</a:t>
              </a:r>
            </a:p>
          </p:txBody>
        </p:sp>
        <p:sp>
          <p:nvSpPr>
            <p:cNvPr id="1059" name="Line 40"/>
            <p:cNvSpPr>
              <a:spLocks noChangeShapeType="1"/>
            </p:cNvSpPr>
            <p:nvPr/>
          </p:nvSpPr>
          <p:spPr bwMode="auto">
            <a:xfrm flipH="1">
              <a:off x="2640" y="3408"/>
              <a:ext cx="288" cy="4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5577" name="AutoShape 41"/>
          <p:cNvSpPr>
            <a:spLocks noChangeArrowheads="1"/>
          </p:cNvSpPr>
          <p:nvPr/>
        </p:nvSpPr>
        <p:spPr bwMode="auto">
          <a:xfrm>
            <a:off x="4800600" y="5334000"/>
            <a:ext cx="533400" cy="1219200"/>
          </a:xfrm>
          <a:prstGeom prst="rightArrowCallout">
            <a:avLst>
              <a:gd name="adj1" fmla="val 61905"/>
              <a:gd name="adj2" fmla="val 54466"/>
              <a:gd name="adj3" fmla="val 66028"/>
              <a:gd name="adj4" fmla="val 21704"/>
            </a:avLst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78" name="WordArt 42" descr="Белый мрамор"/>
          <p:cNvSpPr>
            <a:spLocks noChangeArrowheads="1" noChangeShapeType="1" noTextEdit="1"/>
          </p:cNvSpPr>
          <p:nvPr/>
        </p:nvSpPr>
        <p:spPr bwMode="auto">
          <a:xfrm>
            <a:off x="5562600" y="5257800"/>
            <a:ext cx="30099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11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Капитал</a:t>
            </a:r>
          </a:p>
        </p:txBody>
      </p:sp>
      <p:sp>
        <p:nvSpPr>
          <p:cNvPr id="65579" name="WordArt 43"/>
          <p:cNvSpPr>
            <a:spLocks noChangeArrowheads="1" noChangeShapeType="1" noTextEdit="1"/>
          </p:cNvSpPr>
          <p:nvPr/>
        </p:nvSpPr>
        <p:spPr bwMode="auto">
          <a:xfrm>
            <a:off x="5562600" y="5953125"/>
            <a:ext cx="30480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Рынок труда</a:t>
            </a:r>
          </a:p>
        </p:txBody>
      </p:sp>
      <p:sp>
        <p:nvSpPr>
          <p:cNvPr id="65581" name="AutoShape 45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24862" cy="836613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round/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Индустриальное  общество</a:t>
            </a:r>
          </a:p>
        </p:txBody>
      </p:sp>
      <p:pic>
        <p:nvPicPr>
          <p:cNvPr id="1050" name="Picture 48" descr="Рисунок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51725" y="1989138"/>
            <a:ext cx="1520825" cy="124777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51" name="Rectangle 49"/>
          <p:cNvSpPr>
            <a:spLocks noChangeArrowheads="1"/>
          </p:cNvSpPr>
          <p:nvPr/>
        </p:nvSpPr>
        <p:spPr bwMode="auto">
          <a:xfrm>
            <a:off x="7092950" y="3141663"/>
            <a:ext cx="2051050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Каравелла </a:t>
            </a:r>
          </a:p>
        </p:txBody>
      </p:sp>
      <p:pic>
        <p:nvPicPr>
          <p:cNvPr id="1052" name="Picture 50" descr="Рисунок3"/>
          <p:cNvPicPr>
            <a:picLocks noChangeAspect="1" noChangeArrowheads="1"/>
          </p:cNvPicPr>
          <p:nvPr/>
        </p:nvPicPr>
        <p:blipFill>
          <a:blip r:embed="rId13">
            <a:lum bright="6000" contrast="36000"/>
          </a:blip>
          <a:srcRect/>
          <a:stretch>
            <a:fillRect/>
          </a:stretch>
        </p:blipFill>
        <p:spPr bwMode="auto">
          <a:xfrm>
            <a:off x="0" y="1916113"/>
            <a:ext cx="1046163" cy="158432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53" name="Rectangle 51"/>
          <p:cNvSpPr>
            <a:spLocks noChangeArrowheads="1"/>
          </p:cNvSpPr>
          <p:nvPr/>
        </p:nvSpPr>
        <p:spPr bwMode="auto">
          <a:xfrm>
            <a:off x="0" y="3357563"/>
            <a:ext cx="1835150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Водяное  колесо</a:t>
            </a:r>
          </a:p>
        </p:txBody>
      </p:sp>
      <p:pic>
        <p:nvPicPr>
          <p:cNvPr id="1054" name="Picture 52" descr="1"/>
          <p:cNvPicPr>
            <a:picLocks noChangeAspect="1" noChangeArrowheads="1"/>
          </p:cNvPicPr>
          <p:nvPr/>
        </p:nvPicPr>
        <p:blipFill>
          <a:blip r:embed="rId14">
            <a:lum bright="12000" contrast="36000"/>
          </a:blip>
          <a:srcRect/>
          <a:stretch>
            <a:fillRect/>
          </a:stretch>
        </p:blipFill>
        <p:spPr bwMode="auto">
          <a:xfrm>
            <a:off x="1258888" y="1773238"/>
            <a:ext cx="1152525" cy="893762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55" name="Rectangle 53"/>
          <p:cNvSpPr>
            <a:spLocks noChangeArrowheads="1"/>
          </p:cNvSpPr>
          <p:nvPr/>
        </p:nvSpPr>
        <p:spPr bwMode="auto">
          <a:xfrm>
            <a:off x="1187450" y="2636838"/>
            <a:ext cx="12969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пушки</a:t>
            </a:r>
          </a:p>
        </p:txBody>
      </p:sp>
      <p:sp>
        <p:nvSpPr>
          <p:cNvPr id="1056" name="Rectangle 55"/>
          <p:cNvSpPr>
            <a:spLocks noChangeArrowheads="1"/>
          </p:cNvSpPr>
          <p:nvPr/>
        </p:nvSpPr>
        <p:spPr bwMode="auto">
          <a:xfrm>
            <a:off x="2700338" y="3429000"/>
            <a:ext cx="345598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Навигационные приборы</a:t>
            </a:r>
          </a:p>
        </p:txBody>
      </p:sp>
      <p:sp>
        <p:nvSpPr>
          <p:cNvPr id="1057" name="WordArt 56"/>
          <p:cNvSpPr>
            <a:spLocks noChangeArrowheads="1" noChangeShapeType="1" noTextEdit="1"/>
          </p:cNvSpPr>
          <p:nvPr/>
        </p:nvSpPr>
        <p:spPr bwMode="auto">
          <a:xfrm>
            <a:off x="2214546" y="908050"/>
            <a:ext cx="4357717" cy="5921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226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Технические предпосылки: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36" dur="2000" fill="hold"/>
                                        <p:tgtEl>
                                          <p:spTgt spid="6558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 animBg="1"/>
      <p:bldP spid="65577" grpId="0" animBg="1"/>
      <p:bldP spid="65578" grpId="0" animBg="1"/>
      <p:bldP spid="6557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0" y="2349500"/>
            <a:ext cx="8713788" cy="41751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143000" y="1143000"/>
          <a:ext cx="1433513" cy="1370013"/>
        </p:xfrm>
        <a:graphic>
          <a:graphicData uri="http://schemas.openxmlformats.org/presentationml/2006/ole">
            <p:oleObj spid="_x0000_s29698" name="Clip" r:id="rId3" imgW="3627000" imgH="3466800" progId="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51275" y="1412875"/>
            <a:ext cx="4703763" cy="901700"/>
            <a:chOff x="2265" y="746"/>
            <a:chExt cx="2963" cy="568"/>
          </a:xfrm>
        </p:grpSpPr>
        <p:sp>
          <p:nvSpPr>
            <p:cNvPr id="2071" name="Text Box 5"/>
            <p:cNvSpPr txBox="1">
              <a:spLocks noChangeArrowheads="1"/>
            </p:cNvSpPr>
            <p:nvPr/>
          </p:nvSpPr>
          <p:spPr bwMode="auto">
            <a:xfrm>
              <a:off x="3461" y="746"/>
              <a:ext cx="1767" cy="54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chemeClr val="bg2"/>
                  </a:solidFill>
                  <a:latin typeface="Times New Roman" pitchFamily="18" charset="0"/>
                </a:rPr>
                <a:t>ценности, товары,</a:t>
              </a:r>
            </a:p>
            <a:p>
              <a:r>
                <a:rPr lang="ru-RU" sz="2400" b="1">
                  <a:solidFill>
                    <a:schemeClr val="bg2"/>
                  </a:solidFill>
                  <a:latin typeface="Times New Roman" pitchFamily="18" charset="0"/>
                </a:rPr>
                <a:t>деньги, дающие </a:t>
              </a:r>
              <a:r>
                <a:rPr lang="en-US" sz="2400" b="1">
                  <a:solidFill>
                    <a:schemeClr val="bg2"/>
                  </a:solidFill>
                  <a:latin typeface="Times New Roman" pitchFamily="18" charset="0"/>
                </a:rPr>
                <a:t>%</a:t>
              </a:r>
              <a:endParaRPr lang="ru-RU" sz="24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072" name="AutoShape 6"/>
            <p:cNvSpPr>
              <a:spLocks noChangeArrowheads="1"/>
            </p:cNvSpPr>
            <p:nvPr/>
          </p:nvSpPr>
          <p:spPr bwMode="auto">
            <a:xfrm>
              <a:off x="2265" y="1008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FFCC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066800" y="3048000"/>
            <a:ext cx="1498600" cy="1524000"/>
            <a:chOff x="672" y="1920"/>
            <a:chExt cx="944" cy="960"/>
          </a:xfrm>
        </p:grpSpPr>
        <p:graphicFrame>
          <p:nvGraphicFramePr>
            <p:cNvPr id="2053" name="Object 8"/>
            <p:cNvGraphicFramePr>
              <a:graphicFrameLocks noChangeAspect="1"/>
            </p:cNvGraphicFramePr>
            <p:nvPr/>
          </p:nvGraphicFramePr>
          <p:xfrm>
            <a:off x="672" y="1920"/>
            <a:ext cx="944" cy="757"/>
          </p:xfrm>
          <a:graphic>
            <a:graphicData uri="http://schemas.openxmlformats.org/presentationml/2006/ole">
              <p:oleObj spid="_x0000_s29701" name="Clip" r:id="rId4" imgW="3452400" imgH="2766600" progId="">
                <p:embed/>
              </p:oleObj>
            </a:graphicData>
          </a:graphic>
        </p:graphicFrame>
        <p:sp>
          <p:nvSpPr>
            <p:cNvPr id="2070" name="Text Box 9"/>
            <p:cNvSpPr txBox="1">
              <a:spLocks noChangeArrowheads="1"/>
            </p:cNvSpPr>
            <p:nvPr/>
          </p:nvSpPr>
          <p:spPr bwMode="auto">
            <a:xfrm>
              <a:off x="912" y="2592"/>
              <a:ext cx="5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Times New Roman" pitchFamily="18" charset="0"/>
                </a:rPr>
                <a:t>доход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590800" y="2667000"/>
            <a:ext cx="5829300" cy="1039813"/>
            <a:chOff x="1632" y="1680"/>
            <a:chExt cx="3672" cy="655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640" y="1680"/>
              <a:ext cx="2664" cy="655"/>
              <a:chOff x="2640" y="1680"/>
              <a:chExt cx="2664" cy="655"/>
            </a:xfrm>
          </p:grpSpPr>
          <p:graphicFrame>
            <p:nvGraphicFramePr>
              <p:cNvPr id="2052" name="Object 12"/>
              <p:cNvGraphicFramePr>
                <a:graphicFrameLocks noChangeAspect="1"/>
              </p:cNvGraphicFramePr>
              <p:nvPr/>
            </p:nvGraphicFramePr>
            <p:xfrm>
              <a:off x="2640" y="1680"/>
              <a:ext cx="439" cy="655"/>
            </p:xfrm>
            <a:graphic>
              <a:graphicData uri="http://schemas.openxmlformats.org/presentationml/2006/ole">
                <p:oleObj spid="_x0000_s29700" name="Clip" r:id="rId5" imgW="2109600" imgH="3147480" progId="">
                  <p:embed/>
                </p:oleObj>
              </a:graphicData>
            </a:graphic>
          </p:graphicFrame>
          <p:sp>
            <p:nvSpPr>
              <p:cNvPr id="2069" name="WordArt 13" descr="Бумажный пакет"/>
              <p:cNvSpPr>
                <a:spLocks noChangeArrowheads="1" noChangeShapeType="1" noTextEdit="1"/>
              </p:cNvSpPr>
              <p:nvPr/>
            </p:nvSpPr>
            <p:spPr bwMode="auto">
              <a:xfrm>
                <a:off x="3168" y="1872"/>
                <a:ext cx="2136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blipFill dpi="0" rotWithShape="0">
                      <a:blip r:embed="rId6"/>
                      <a:srcRect/>
                      <a:tile tx="0" ty="0" sx="100000" sy="100000" flip="none" algn="tl"/>
                    </a:blipFill>
                    <a:latin typeface="Times New Roman"/>
                    <a:cs typeface="Times New Roman"/>
                  </a:rPr>
                  <a:t>ростовщичество</a:t>
                </a:r>
              </a:p>
            </p:txBody>
          </p:sp>
        </p:grpSp>
        <p:sp>
          <p:nvSpPr>
            <p:cNvPr id="2068" name="Line 14"/>
            <p:cNvSpPr>
              <a:spLocks noChangeShapeType="1"/>
            </p:cNvSpPr>
            <p:nvPr/>
          </p:nvSpPr>
          <p:spPr bwMode="auto">
            <a:xfrm flipV="1">
              <a:off x="1632" y="2016"/>
              <a:ext cx="912" cy="288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667000" y="3733800"/>
            <a:ext cx="5438775" cy="1003300"/>
            <a:chOff x="1680" y="2352"/>
            <a:chExt cx="3426" cy="632"/>
          </a:xfrm>
        </p:grpSpPr>
        <p:graphicFrame>
          <p:nvGraphicFramePr>
            <p:cNvPr id="2051" name="Object 16"/>
            <p:cNvGraphicFramePr>
              <a:graphicFrameLocks noChangeAspect="1"/>
            </p:cNvGraphicFramePr>
            <p:nvPr/>
          </p:nvGraphicFramePr>
          <p:xfrm>
            <a:off x="2640" y="2448"/>
            <a:ext cx="431" cy="536"/>
          </p:xfrm>
          <a:graphic>
            <a:graphicData uri="http://schemas.openxmlformats.org/presentationml/2006/ole">
              <p:oleObj spid="_x0000_s29699" name="Clip" r:id="rId7" imgW="684720" imgH="852120" progId="">
                <p:embed/>
              </p:oleObj>
            </a:graphicData>
          </a:graphic>
        </p:graphicFrame>
        <p:sp>
          <p:nvSpPr>
            <p:cNvPr id="206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216" y="2544"/>
              <a:ext cx="1890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производство</a:t>
              </a:r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>
              <a:off x="1680" y="2352"/>
              <a:ext cx="816" cy="240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1219200" y="4800600"/>
            <a:ext cx="7391400" cy="1752600"/>
            <a:chOff x="768" y="3024"/>
            <a:chExt cx="4656" cy="1104"/>
          </a:xfrm>
        </p:grpSpPr>
        <p:sp>
          <p:nvSpPr>
            <p:cNvPr id="2063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768" y="3468"/>
              <a:ext cx="4656" cy="6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потребность в новых 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производственных отношениях</a:t>
              </a:r>
            </a:p>
          </p:txBody>
        </p:sp>
        <p:sp>
          <p:nvSpPr>
            <p:cNvPr id="68629" name="AutoShape 21"/>
            <p:cNvSpPr>
              <a:spLocks noChangeArrowheads="1"/>
            </p:cNvSpPr>
            <p:nvPr/>
          </p:nvSpPr>
          <p:spPr bwMode="auto">
            <a:xfrm>
              <a:off x="2736" y="3024"/>
              <a:ext cx="240" cy="432"/>
            </a:xfrm>
            <a:prstGeom prst="downArrow">
              <a:avLst>
                <a:gd name="adj1" fmla="val 50000"/>
                <a:gd name="adj2" fmla="val 45000"/>
              </a:avLst>
            </a:prstGeom>
            <a:gradFill rotWithShape="0">
              <a:gsLst>
                <a:gs pos="0">
                  <a:schemeClr val="bg1">
                    <a:gamma/>
                    <a:shade val="0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68631" name="AutoShape 23"/>
          <p:cNvSpPr>
            <a:spLocks noChangeArrowheads="1"/>
          </p:cNvSpPr>
          <p:nvPr/>
        </p:nvSpPr>
        <p:spPr bwMode="auto">
          <a:xfrm>
            <a:off x="250825" y="0"/>
            <a:ext cx="8713788" cy="76517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40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Индустриальное  общество</a:t>
            </a:r>
          </a:p>
        </p:txBody>
      </p:sp>
      <p:sp>
        <p:nvSpPr>
          <p:cNvPr id="2061" name="WordArt 24"/>
          <p:cNvSpPr>
            <a:spLocks noChangeArrowheads="1" noChangeShapeType="1" noTextEdit="1"/>
          </p:cNvSpPr>
          <p:nvPr/>
        </p:nvSpPr>
        <p:spPr bwMode="auto">
          <a:xfrm>
            <a:off x="2627313" y="908050"/>
            <a:ext cx="515302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Первичное накопление капитала</a:t>
            </a:r>
          </a:p>
        </p:txBody>
      </p:sp>
      <p:sp>
        <p:nvSpPr>
          <p:cNvPr id="68633" name="Rectangle 25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569325" cy="692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24" dur="2000" fill="hold"/>
                                        <p:tgtEl>
                                          <p:spTgt spid="6863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AutoShap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  <a:prstGeom prst="horizontalScroll">
            <a:avLst>
              <a:gd name="adj" fmla="val 125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round/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Индустриальное  общество</a:t>
            </a:r>
          </a:p>
        </p:txBody>
      </p:sp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323850" y="692150"/>
            <a:ext cx="8315325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Дискуссии о причинах перехода к индустриальному обществу</a:t>
            </a:r>
          </a:p>
        </p:txBody>
      </p:sp>
      <p:sp>
        <p:nvSpPr>
          <p:cNvPr id="4101" name="WordArt 8"/>
          <p:cNvSpPr>
            <a:spLocks noChangeArrowheads="1" noChangeShapeType="1" noTextEdit="1"/>
          </p:cNvSpPr>
          <p:nvPr/>
        </p:nvSpPr>
        <p:spPr bwMode="auto">
          <a:xfrm>
            <a:off x="179388" y="3644900"/>
            <a:ext cx="20891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К. Маркс</a:t>
            </a:r>
          </a:p>
        </p:txBody>
      </p:sp>
      <p:sp>
        <p:nvSpPr>
          <p:cNvPr id="4102" name="WordArt 9"/>
          <p:cNvSpPr>
            <a:spLocks noChangeArrowheads="1" noChangeShapeType="1" noTextEdit="1"/>
          </p:cNvSpPr>
          <p:nvPr/>
        </p:nvSpPr>
        <p:spPr bwMode="auto">
          <a:xfrm>
            <a:off x="3348038" y="6286500"/>
            <a:ext cx="20193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М. Вебер</a:t>
            </a:r>
          </a:p>
        </p:txBody>
      </p:sp>
      <p:sp>
        <p:nvSpPr>
          <p:cNvPr id="4103" name="WordArt 10"/>
          <p:cNvSpPr>
            <a:spLocks noChangeArrowheads="1" noChangeShapeType="1" noTextEdit="1"/>
          </p:cNvSpPr>
          <p:nvPr/>
        </p:nvSpPr>
        <p:spPr bwMode="auto">
          <a:xfrm>
            <a:off x="4356100" y="3357563"/>
            <a:ext cx="20193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Ф. Бродель</a:t>
            </a:r>
          </a:p>
        </p:txBody>
      </p:sp>
      <p:sp>
        <p:nvSpPr>
          <p:cNvPr id="4104" name="AutoShape 16"/>
          <p:cNvSpPr>
            <a:spLocks noChangeArrowheads="1"/>
          </p:cNvSpPr>
          <p:nvPr/>
        </p:nvSpPr>
        <p:spPr bwMode="auto">
          <a:xfrm>
            <a:off x="2195513" y="1341438"/>
            <a:ext cx="2376487" cy="1800225"/>
          </a:xfrm>
          <a:prstGeom prst="wedgeRoundRectCallout">
            <a:avLst>
              <a:gd name="adj1" fmla="val -54542"/>
              <a:gd name="adj2" fmla="val 7733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</a:rPr>
              <a:t>Главная причина возникновения капитализма в развитии производительных сил</a:t>
            </a:r>
          </a:p>
        </p:txBody>
      </p:sp>
      <p:sp>
        <p:nvSpPr>
          <p:cNvPr id="4105" name="AutoShape 17"/>
          <p:cNvSpPr>
            <a:spLocks noChangeArrowheads="1"/>
          </p:cNvSpPr>
          <p:nvPr/>
        </p:nvSpPr>
        <p:spPr bwMode="auto">
          <a:xfrm>
            <a:off x="6516688" y="1484313"/>
            <a:ext cx="2519362" cy="1584325"/>
          </a:xfrm>
          <a:prstGeom prst="wedgeRoundRectCallout">
            <a:avLst>
              <a:gd name="adj1" fmla="val -56051"/>
              <a:gd name="adj2" fmla="val 7615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</a:rPr>
              <a:t>Предпосылки капитализма в торговле на дальние расстояния</a:t>
            </a:r>
          </a:p>
        </p:txBody>
      </p:sp>
      <p:sp>
        <p:nvSpPr>
          <p:cNvPr id="4106" name="AutoShape 19"/>
          <p:cNvSpPr>
            <a:spLocks noChangeArrowheads="1"/>
          </p:cNvSpPr>
          <p:nvPr/>
        </p:nvSpPr>
        <p:spPr bwMode="auto">
          <a:xfrm>
            <a:off x="5435600" y="3933825"/>
            <a:ext cx="2808288" cy="1439863"/>
          </a:xfrm>
          <a:prstGeom prst="wedgeRoundRectCallout">
            <a:avLst>
              <a:gd name="adj1" fmla="val -51356"/>
              <a:gd name="adj2" fmla="val 9002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 dirty="0">
              <a:solidFill>
                <a:schemeClr val="bg2"/>
              </a:solidFill>
              <a:latin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</a:rPr>
              <a:t>Культурный исток «духа капитализма» в Реформации</a:t>
            </a:r>
          </a:p>
        </p:txBody>
      </p:sp>
      <p:sp>
        <p:nvSpPr>
          <p:cNvPr id="4107" name="Rectangle 21"/>
          <p:cNvSpPr>
            <a:spLocks noChangeArrowheads="1"/>
          </p:cNvSpPr>
          <p:nvPr/>
        </p:nvSpPr>
        <p:spPr bwMode="auto">
          <a:xfrm>
            <a:off x="107950" y="1268413"/>
            <a:ext cx="1943100" cy="216058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8" name="Picture 20" descr="24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341438"/>
            <a:ext cx="18002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Rectangle 23"/>
          <p:cNvSpPr>
            <a:spLocks noChangeArrowheads="1"/>
          </p:cNvSpPr>
          <p:nvPr/>
        </p:nvSpPr>
        <p:spPr bwMode="auto">
          <a:xfrm>
            <a:off x="3419475" y="3933825"/>
            <a:ext cx="1728788" cy="21605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10" name="Picture 22" descr="veb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4005263"/>
            <a:ext cx="15843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Rectangle 25"/>
          <p:cNvSpPr>
            <a:spLocks noChangeArrowheads="1"/>
          </p:cNvSpPr>
          <p:nvPr/>
        </p:nvSpPr>
        <p:spPr bwMode="auto">
          <a:xfrm>
            <a:off x="4716463" y="1412875"/>
            <a:ext cx="1655762" cy="18716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12" name="Picture 24" descr="0274_2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1484313"/>
            <a:ext cx="15128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28"/>
          <p:cNvGraphicFramePr>
            <a:graphicFrameLocks noChangeAspect="1"/>
          </p:cNvGraphicFramePr>
          <p:nvPr/>
        </p:nvGraphicFramePr>
        <p:xfrm>
          <a:off x="1187450" y="4581525"/>
          <a:ext cx="936625" cy="1800225"/>
        </p:xfrm>
        <a:graphic>
          <a:graphicData uri="http://schemas.openxmlformats.org/presentationml/2006/ole">
            <p:oleObj spid="_x0000_s31746" name="Clip" r:id="rId6" imgW="671760" imgH="188136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885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AutoShape 4"/>
          <p:cNvSpPr>
            <a:spLocks noGrp="1" noChangeArrowheads="1"/>
          </p:cNvSpPr>
          <p:nvPr>
            <p:ph type="title"/>
          </p:nvPr>
        </p:nvSpPr>
        <p:spPr>
          <a:xfrm>
            <a:off x="323850" y="-171450"/>
            <a:ext cx="8569325" cy="2303463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Индустриальное  общество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 dirty="0" smtClean="0">
                <a:effectLst/>
              </a:rPr>
              <a:t>– это тип общественного развития, основанный на ускоряющемся изменении природной среды, форм общественных отношений и самого человека</a:t>
            </a: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107950" y="2133600"/>
            <a:ext cx="9036050" cy="431800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Техногенная цивилизация</a:t>
            </a:r>
          </a:p>
        </p:txBody>
      </p:sp>
      <p:sp>
        <p:nvSpPr>
          <p:cNvPr id="5126" name="AutoShape 7"/>
          <p:cNvSpPr>
            <a:spLocks noChangeArrowheads="1"/>
          </p:cNvSpPr>
          <p:nvPr/>
        </p:nvSpPr>
        <p:spPr bwMode="auto">
          <a:xfrm>
            <a:off x="4356100" y="1844675"/>
            <a:ext cx="576263" cy="288925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122" name="Object 10"/>
          <p:cNvGraphicFramePr>
            <a:graphicFrameLocks noChangeAspect="1"/>
          </p:cNvGraphicFramePr>
          <p:nvPr/>
        </p:nvGraphicFramePr>
        <p:xfrm>
          <a:off x="7786710" y="3571876"/>
          <a:ext cx="1036637" cy="1416050"/>
        </p:xfrm>
        <a:graphic>
          <a:graphicData uri="http://schemas.openxmlformats.org/presentationml/2006/ole">
            <p:oleObj spid="_x0000_s32770" name="Clip" r:id="rId3" imgW="1036800" imgH="1415880" progId="">
              <p:embed/>
            </p:oleObj>
          </a:graphicData>
        </a:graphic>
      </p:graphicFrame>
      <p:graphicFrame>
        <p:nvGraphicFramePr>
          <p:cNvPr id="5123" name="Object 15"/>
          <p:cNvGraphicFramePr>
            <a:graphicFrameLocks noChangeAspect="1"/>
          </p:cNvGraphicFramePr>
          <p:nvPr/>
        </p:nvGraphicFramePr>
        <p:xfrm>
          <a:off x="323850" y="2708275"/>
          <a:ext cx="790575" cy="1527175"/>
        </p:xfrm>
        <a:graphic>
          <a:graphicData uri="http://schemas.openxmlformats.org/presentationml/2006/ole">
            <p:oleObj spid="_x0000_s32771" name="Clip" r:id="rId4" imgW="2766600" imgH="5340240" progId="">
              <p:embed/>
            </p:oleObj>
          </a:graphicData>
        </a:graphic>
      </p:graphicFrame>
      <p:sp>
        <p:nvSpPr>
          <p:cNvPr id="5127" name="Text Box 16"/>
          <p:cNvSpPr txBox="1">
            <a:spLocks noChangeArrowheads="1"/>
          </p:cNvSpPr>
          <p:nvPr/>
        </p:nvSpPr>
        <p:spPr bwMode="auto">
          <a:xfrm>
            <a:off x="3779838" y="50609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>
              <a:latin typeface="Times New Roman" pitchFamily="18" charset="0"/>
            </a:endParaRPr>
          </a:p>
        </p:txBody>
      </p:sp>
      <p:pic>
        <p:nvPicPr>
          <p:cNvPr id="5128" name="Picture 25" descr="bd06088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3988" y="1785926"/>
            <a:ext cx="13700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Line 27"/>
          <p:cNvSpPr>
            <a:spLocks noChangeShapeType="1"/>
          </p:cNvSpPr>
          <p:nvPr/>
        </p:nvSpPr>
        <p:spPr bwMode="auto">
          <a:xfrm flipH="1">
            <a:off x="827088" y="6654800"/>
            <a:ext cx="17462" cy="14288"/>
          </a:xfrm>
          <a:prstGeom prst="line">
            <a:avLst/>
          </a:prstGeom>
          <a:noFill/>
          <a:ln w="76200" cap="sq">
            <a:solidFill>
              <a:srgbClr val="FFFFFF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82977" name="Cloud"/>
          <p:cNvSpPr>
            <a:spLocks noChangeAspect="1" noEditPoints="1" noChangeArrowheads="1"/>
          </p:cNvSpPr>
          <p:nvPr/>
        </p:nvSpPr>
        <p:spPr bwMode="auto">
          <a:xfrm>
            <a:off x="2071670" y="3286124"/>
            <a:ext cx="5172075" cy="21605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</a:rPr>
              <a:t>Опосредованные (деньгами, товарами, институтами) социальные связи лично незнакомых друг с другом людей – социальных партнеров</a:t>
            </a:r>
          </a:p>
        </p:txBody>
      </p:sp>
      <p:sp>
        <p:nvSpPr>
          <p:cNvPr id="5131" name="WordArt 28"/>
          <p:cNvSpPr>
            <a:spLocks noChangeArrowheads="1" noChangeShapeType="1" noTextEdit="1"/>
          </p:cNvSpPr>
          <p:nvPr/>
        </p:nvSpPr>
        <p:spPr bwMode="auto">
          <a:xfrm>
            <a:off x="2411413" y="2708275"/>
            <a:ext cx="46482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Взаимоотношения</a:t>
            </a:r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между</a:t>
            </a:r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людьми</a:t>
            </a:r>
          </a:p>
        </p:txBody>
      </p:sp>
      <p:sp>
        <p:nvSpPr>
          <p:cNvPr id="5132" name="Rectangle 35"/>
          <p:cNvSpPr>
            <a:spLocks noChangeArrowheads="1"/>
          </p:cNvSpPr>
          <p:nvPr/>
        </p:nvSpPr>
        <p:spPr bwMode="auto">
          <a:xfrm>
            <a:off x="179388" y="5084763"/>
            <a:ext cx="1296987" cy="14398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33" name="Picture 34" descr="ясперс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250825" y="5157788"/>
            <a:ext cx="1193800" cy="1320800"/>
          </a:xfrm>
          <a:noFill/>
        </p:spPr>
      </p:pic>
      <p:sp>
        <p:nvSpPr>
          <p:cNvPr id="5134" name="WordArt 36"/>
          <p:cNvSpPr>
            <a:spLocks noChangeArrowheads="1" noChangeShapeType="1" noTextEdit="1"/>
          </p:cNvSpPr>
          <p:nvPr/>
        </p:nvSpPr>
        <p:spPr bwMode="auto">
          <a:xfrm>
            <a:off x="323850" y="6430963"/>
            <a:ext cx="1219200" cy="4270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2400" kern="10" spc="-2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К. Ясперс</a:t>
            </a:r>
          </a:p>
        </p:txBody>
      </p:sp>
      <p:sp>
        <p:nvSpPr>
          <p:cNvPr id="5135" name="AutoShape 37"/>
          <p:cNvSpPr>
            <a:spLocks noChangeArrowheads="1"/>
          </p:cNvSpPr>
          <p:nvPr/>
        </p:nvSpPr>
        <p:spPr bwMode="auto">
          <a:xfrm>
            <a:off x="1547813" y="5373688"/>
            <a:ext cx="3529012" cy="576262"/>
          </a:xfrm>
          <a:custGeom>
            <a:avLst/>
            <a:gdLst>
              <a:gd name="T0" fmla="*/ 2646759 w 21600"/>
              <a:gd name="T1" fmla="*/ 0 h 21600"/>
              <a:gd name="T2" fmla="*/ 0 w 21600"/>
              <a:gd name="T3" fmla="*/ 288131 h 21600"/>
              <a:gd name="T4" fmla="*/ 2646759 w 21600"/>
              <a:gd name="T5" fmla="*/ 576262 h 21600"/>
              <a:gd name="T6" fmla="*/ 3529012 w 21600"/>
              <a:gd name="T7" fmla="*/ 28813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2"/>
                </a:solidFill>
                <a:latin typeface="Times New Roman" pitchFamily="18" charset="0"/>
              </a:rPr>
              <a:t>Образ осевого исторического времени</a:t>
            </a:r>
          </a:p>
        </p:txBody>
      </p:sp>
      <p:sp>
        <p:nvSpPr>
          <p:cNvPr id="5136" name="WordArt 38"/>
          <p:cNvSpPr>
            <a:spLocks noChangeArrowheads="1" noChangeShapeType="1" noTextEdit="1"/>
          </p:cNvSpPr>
          <p:nvPr/>
        </p:nvSpPr>
        <p:spPr bwMode="auto">
          <a:xfrm>
            <a:off x="2268538" y="5949950"/>
            <a:ext cx="1533525" cy="317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kern="10" spc="-1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"Время-стрела"</a:t>
            </a:r>
          </a:p>
        </p:txBody>
      </p:sp>
      <p:sp>
        <p:nvSpPr>
          <p:cNvPr id="5139" name="WordArt 42"/>
          <p:cNvSpPr>
            <a:spLocks noChangeArrowheads="1" noChangeShapeType="1" noTextEdit="1"/>
          </p:cNvSpPr>
          <p:nvPr/>
        </p:nvSpPr>
        <p:spPr bwMode="auto">
          <a:xfrm>
            <a:off x="4284663" y="6324600"/>
            <a:ext cx="1884362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kern="10" spc="-1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Секуляризация</a:t>
            </a:r>
          </a:p>
        </p:txBody>
      </p:sp>
      <p:sp>
        <p:nvSpPr>
          <p:cNvPr id="5140" name="AutoShape 43"/>
          <p:cNvSpPr>
            <a:spLocks noChangeArrowheads="1"/>
          </p:cNvSpPr>
          <p:nvPr/>
        </p:nvSpPr>
        <p:spPr bwMode="auto">
          <a:xfrm>
            <a:off x="6588125" y="5373688"/>
            <a:ext cx="2447925" cy="1484312"/>
          </a:xfrm>
          <a:prstGeom prst="cloudCallout">
            <a:avLst>
              <a:gd name="adj1" fmla="val -61931"/>
              <a:gd name="adj2" fmla="val 460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Замена религиозного на светское («обмирщение)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8294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>
          <a:xfrm>
            <a:off x="179388" y="1844675"/>
            <a:ext cx="1512887" cy="1079500"/>
          </a:xfrm>
          <a:noFill/>
          <a:ln w="76200">
            <a:solidFill>
              <a:srgbClr val="FFCC00"/>
            </a:solidFill>
          </a:ln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0" y="2924175"/>
            <a:ext cx="19256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2"/>
                </a:solidFill>
                <a:latin typeface="Times New Roman" pitchFamily="18" charset="0"/>
              </a:rPr>
              <a:t>Рядовая сеялка</a:t>
            </a:r>
          </a:p>
          <a:p>
            <a:r>
              <a:rPr lang="ru-RU" sz="1400" b="1">
                <a:solidFill>
                  <a:schemeClr val="bg2"/>
                </a:solidFill>
                <a:latin typeface="Times New Roman" pitchFamily="18" charset="0"/>
              </a:rPr>
              <a:t>Джетро Тулла</a:t>
            </a:r>
          </a:p>
        </p:txBody>
      </p:sp>
      <p:pic>
        <p:nvPicPr>
          <p:cNvPr id="18436" name="Picture 6" descr="1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2124075" y="1844675"/>
            <a:ext cx="1871663" cy="10795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908175" y="2924175"/>
            <a:ext cx="2232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2"/>
                </a:solidFill>
                <a:latin typeface="Times New Roman" pitchFamily="18" charset="0"/>
              </a:rPr>
              <a:t>Первый чугунный мост</a:t>
            </a:r>
          </a:p>
          <a:p>
            <a:endParaRPr lang="ru-RU" sz="1400" b="1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18438" name="Picture 8" descr="3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6516688" y="1844675"/>
            <a:ext cx="2376487" cy="10795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6659563" y="2924175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bg2"/>
                </a:solidFill>
                <a:latin typeface="Times New Roman" pitchFamily="18" charset="0"/>
              </a:rPr>
              <a:t>Прялка</a:t>
            </a:r>
            <a:r>
              <a:rPr lang="en-US" sz="1400" b="1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1400" b="1">
                <a:solidFill>
                  <a:schemeClr val="bg2"/>
                </a:solidFill>
                <a:latin typeface="Times New Roman" pitchFamily="18" charset="0"/>
              </a:rPr>
              <a:t>«Дженни»</a:t>
            </a:r>
          </a:p>
        </p:txBody>
      </p:sp>
      <p:pic>
        <p:nvPicPr>
          <p:cNvPr id="18440" name="Picture 10" descr="4"/>
          <p:cNvPicPr>
            <a:picLocks noChangeAspect="1" noChangeArrowheads="1"/>
          </p:cNvPicPr>
          <p:nvPr/>
        </p:nvPicPr>
        <p:blipFill>
          <a:blip r:embed="rId5">
            <a:lum bright="18000" contrast="30000"/>
          </a:blip>
          <a:srcRect/>
          <a:stretch>
            <a:fillRect/>
          </a:stretch>
        </p:blipFill>
        <p:spPr bwMode="auto">
          <a:xfrm>
            <a:off x="4356100" y="1844675"/>
            <a:ext cx="1800225" cy="10795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4284663" y="2924175"/>
            <a:ext cx="25193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2"/>
                </a:solidFill>
                <a:latin typeface="Times New Roman" pitchFamily="18" charset="0"/>
              </a:rPr>
              <a:t>Паровая машина Дж.Уатта.</a:t>
            </a:r>
          </a:p>
          <a:p>
            <a:r>
              <a:rPr lang="ru-RU" sz="1400" b="1">
                <a:solidFill>
                  <a:schemeClr val="bg2"/>
                </a:solidFill>
                <a:latin typeface="Times New Roman" pitchFamily="18" charset="0"/>
              </a:rPr>
              <a:t>Современная модель</a:t>
            </a:r>
          </a:p>
        </p:txBody>
      </p:sp>
      <p:sp>
        <p:nvSpPr>
          <p:cNvPr id="83982" name="AutoShape 14"/>
          <p:cNvSpPr>
            <a:spLocks noGrp="1" noChangeArrowheads="1"/>
          </p:cNvSpPr>
          <p:nvPr>
            <p:ph type="title"/>
          </p:nvPr>
        </p:nvSpPr>
        <p:spPr>
          <a:xfrm>
            <a:off x="684213" y="-171450"/>
            <a:ext cx="7772400" cy="18716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Индустриальное  общество: </a:t>
            </a:r>
            <a:r>
              <a:rPr lang="ru-RU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наука – производительная сила</a:t>
            </a:r>
          </a:p>
        </p:txBody>
      </p:sp>
      <p:sp>
        <p:nvSpPr>
          <p:cNvPr id="18443" name="Rectangle 22"/>
          <p:cNvSpPr>
            <a:spLocks noChangeArrowheads="1"/>
          </p:cNvSpPr>
          <p:nvPr/>
        </p:nvSpPr>
        <p:spPr bwMode="auto">
          <a:xfrm>
            <a:off x="0" y="3429000"/>
            <a:ext cx="2449513" cy="32400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44" name="Picture 19" descr="66a10b278391ecc2ddc22298ad33090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3500438"/>
            <a:ext cx="22320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Rectangle 23"/>
          <p:cNvSpPr>
            <a:spLocks noChangeArrowheads="1"/>
          </p:cNvSpPr>
          <p:nvPr/>
        </p:nvSpPr>
        <p:spPr bwMode="auto">
          <a:xfrm>
            <a:off x="2555875" y="3213100"/>
            <a:ext cx="1655763" cy="20161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Rectangle 25"/>
          <p:cNvSpPr>
            <a:spLocks noChangeArrowheads="1"/>
          </p:cNvSpPr>
          <p:nvPr/>
        </p:nvSpPr>
        <p:spPr bwMode="auto">
          <a:xfrm>
            <a:off x="5508625" y="3429000"/>
            <a:ext cx="3527425" cy="16557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47" name="Picture 20" descr="3d13a2aaef69663752a6c6b15b4a07f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3500438"/>
            <a:ext cx="33845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Rectangle 26"/>
          <p:cNvSpPr>
            <a:spLocks noChangeArrowheads="1"/>
          </p:cNvSpPr>
          <p:nvPr/>
        </p:nvSpPr>
        <p:spPr bwMode="auto">
          <a:xfrm>
            <a:off x="5508625" y="5229225"/>
            <a:ext cx="3527425" cy="15128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49" name="Picture 18" descr="c5f0652f63b0c112aa633a77257a8ad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80063" y="5275263"/>
            <a:ext cx="338455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0" name="Rectangle 27"/>
          <p:cNvSpPr>
            <a:spLocks noChangeArrowheads="1"/>
          </p:cNvSpPr>
          <p:nvPr/>
        </p:nvSpPr>
        <p:spPr bwMode="auto">
          <a:xfrm>
            <a:off x="2555875" y="5300663"/>
            <a:ext cx="1584325" cy="14128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51" name="Picture 21" descr="аэс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27313" y="5373688"/>
            <a:ext cx="143986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17" descr="башня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27313" y="3284538"/>
            <a:ext cx="15144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3" name="Rectangle 29"/>
          <p:cNvSpPr>
            <a:spLocks noChangeArrowheads="1"/>
          </p:cNvSpPr>
          <p:nvPr/>
        </p:nvSpPr>
        <p:spPr bwMode="auto">
          <a:xfrm>
            <a:off x="4356100" y="3429000"/>
            <a:ext cx="1079500" cy="331311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54" name="Picture 28" descr="DSC0000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7538" y="3500438"/>
            <a:ext cx="9366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8398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88B46D-D392-465E-99B6-7887457FDB5A}" type="slidenum">
              <a:rPr lang="ru-RU">
                <a:latin typeface="Arial" charset="0"/>
              </a:rPr>
              <a:pPr/>
              <a:t>35</a:t>
            </a:fld>
            <a:endParaRPr lang="ru-RU">
              <a:latin typeface="Arial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Индустриальное общество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781300" y="4649788"/>
            <a:ext cx="5843588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/>
              <a:t>Рост образовательного уровня населения, общей культуры, развитие науки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95288" y="4649788"/>
            <a:ext cx="2386012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/>
              <a:t>Духовная сфера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781300" y="3463925"/>
            <a:ext cx="5843588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/>
              <a:t>Классовое деление, рост социальной мобильности, формирование гражданского общества, урбанизация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95288" y="3463925"/>
            <a:ext cx="2386012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/>
              <a:t>Социальная сфера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781300" y="2454275"/>
            <a:ext cx="584358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/>
              <a:t>Расширение прав и свобод, демократия, разделение властей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395288" y="2454275"/>
            <a:ext cx="23860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/>
              <a:t>Политика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2781300" y="1268413"/>
            <a:ext cx="5843588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/>
              <a:t>Развитая промышленность, интенсивные методы производства, революции в технике и технологии</a:t>
            </a: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395288" y="1268413"/>
            <a:ext cx="2386012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/>
              <a:t>Экономика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395288" y="1268413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395288" y="2454275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395288" y="3463925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395288" y="4649788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395288" y="583565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395288" y="1268413"/>
            <a:ext cx="0" cy="45672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2781300" y="1268413"/>
            <a:ext cx="0" cy="4567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8624888" y="1268413"/>
            <a:ext cx="0" cy="45672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/>
      <p:bldP spid="50182" grpId="0"/>
      <p:bldP spid="50183" grpId="0"/>
      <p:bldP spid="50184" grpId="0"/>
      <p:bldP spid="50185" grpId="0"/>
      <p:bldP spid="50186" grpId="0"/>
      <p:bldP spid="5018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AutoShape 5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497887" cy="1811338"/>
          </a:xfrm>
          <a:prstGeom prst="horizontalScroll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Постиндустриальное  общество</a:t>
            </a: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5580063" y="1628775"/>
            <a:ext cx="3563937" cy="2592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60" name="Picture 4" descr="Рисунок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24525" y="1773238"/>
            <a:ext cx="3311525" cy="2303462"/>
          </a:xfrm>
          <a:noFill/>
          <a:ln w="76200">
            <a:solidFill>
              <a:schemeClr val="tx1"/>
            </a:solidFill>
          </a:ln>
        </p:spPr>
      </p:pic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6516688" y="4149725"/>
            <a:ext cx="175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Компактный ПК</a:t>
            </a:r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179388" y="1700213"/>
            <a:ext cx="5329237" cy="2449512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</a:rPr>
              <a:t>Рубеж тысячелетий ознаменован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переходом к постиндустриальному обществу.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Часто его называют информационным,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т.к. информация начинает играть ведущую роль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во всех сферах жизни. Обмен передовыми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технологиями приведет к появлению новых видов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энергии, транспорта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 и новых отраслей экономики</a:t>
            </a:r>
          </a:p>
        </p:txBody>
      </p:sp>
      <p:sp>
        <p:nvSpPr>
          <p:cNvPr id="19463" name="Rectangle 14"/>
          <p:cNvSpPr>
            <a:spLocks noChangeArrowheads="1"/>
          </p:cNvSpPr>
          <p:nvPr/>
        </p:nvSpPr>
        <p:spPr bwMode="auto">
          <a:xfrm>
            <a:off x="323850" y="4292600"/>
            <a:ext cx="1511300" cy="1944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64" name="Picture 12" descr="photo12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365625"/>
            <a:ext cx="13906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WordArt 13"/>
          <p:cNvSpPr>
            <a:spLocks noChangeArrowheads="1" noChangeShapeType="1" noTextEdit="1"/>
          </p:cNvSpPr>
          <p:nvPr/>
        </p:nvSpPr>
        <p:spPr bwMode="auto">
          <a:xfrm>
            <a:off x="250825" y="6353175"/>
            <a:ext cx="1512888" cy="5048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kern="10" spc="-1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Г. Спенсер</a:t>
            </a:r>
          </a:p>
        </p:txBody>
      </p:sp>
      <p:sp>
        <p:nvSpPr>
          <p:cNvPr id="19466" name="AutoShape 18"/>
          <p:cNvSpPr>
            <a:spLocks noChangeArrowheads="1"/>
          </p:cNvSpPr>
          <p:nvPr/>
        </p:nvSpPr>
        <p:spPr bwMode="auto">
          <a:xfrm>
            <a:off x="1979613" y="4437063"/>
            <a:ext cx="6985000" cy="2420937"/>
          </a:xfrm>
          <a:prstGeom prst="cloudCallout">
            <a:avLst>
              <a:gd name="adj1" fmla="val -50773"/>
              <a:gd name="adj2" fmla="val 3996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b="1" dirty="0">
                <a:latin typeface="Times New Roman" pitchFamily="18" charset="0"/>
              </a:rPr>
              <a:t>«…с появление компьютера человек утрачивает представление о себе как о единственном разумном существе, так же как с открытием Коперника и Галилея он перестал осознавать себя центром Вселенной, а с появлением теории Дарвина пошатнулся миф о человеке как о венце божественного творения».</a:t>
            </a:r>
          </a:p>
        </p:txBody>
      </p:sp>
      <p:sp>
        <p:nvSpPr>
          <p:cNvPr id="85003" name="Oval 11"/>
          <p:cNvSpPr>
            <a:spLocks noChangeArrowheads="1"/>
          </p:cNvSpPr>
          <p:nvPr/>
        </p:nvSpPr>
        <p:spPr bwMode="auto">
          <a:xfrm>
            <a:off x="7812088" y="4868863"/>
            <a:ext cx="936625" cy="935037"/>
          </a:xfrm>
          <a:prstGeom prst="ellipse">
            <a:avLst/>
          </a:prstGeom>
          <a:solidFill>
            <a:srgbClr val="F933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8000" b="1">
                <a:solidFill>
                  <a:schemeClr val="bg2"/>
                </a:solidFill>
                <a:latin typeface="Georgia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8499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18"/>
          <p:cNvSpPr>
            <a:spLocks noChangeArrowheads="1"/>
          </p:cNvSpPr>
          <p:nvPr/>
        </p:nvSpPr>
        <p:spPr bwMode="auto">
          <a:xfrm>
            <a:off x="4427538" y="1557338"/>
            <a:ext cx="4716462" cy="496728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69" name="AutoShape 5"/>
          <p:cNvSpPr>
            <a:spLocks noGrp="1" noChangeArrowheads="1"/>
          </p:cNvSpPr>
          <p:nvPr>
            <p:ph type="title"/>
          </p:nvPr>
        </p:nvSpPr>
        <p:spPr>
          <a:xfrm>
            <a:off x="179388" y="-171450"/>
            <a:ext cx="8785225" cy="1728788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Постиндустриальное  общество</a:t>
            </a:r>
          </a:p>
        </p:txBody>
      </p:sp>
      <p:sp>
        <p:nvSpPr>
          <p:cNvPr id="6151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250825" y="1484313"/>
            <a:ext cx="4316413" cy="482441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6152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4500562" y="1484313"/>
            <a:ext cx="4643438" cy="5040312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000" b="0" dirty="0" smtClean="0"/>
              <a:t>     </a:t>
            </a:r>
            <a:r>
              <a:rPr lang="ru-RU" sz="2400" dirty="0" smtClean="0">
                <a:latin typeface="Times New Roman" pitchFamily="18" charset="0"/>
              </a:rPr>
              <a:t>На первый план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выйдут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 энергосберегающие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 и экологически чистые технологии. Ученые считают, что их использование приведет к переселению населения в сельскую местность и возникновению промышленных зданий-гигантов, появятся новые методы лечения болезней, расширится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использование мирового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 океана и космоса.</a:t>
            </a:r>
          </a:p>
          <a:p>
            <a:pPr algn="ctr" eaLnBrk="1" hangingPunct="1"/>
            <a:endParaRPr lang="ru-RU" sz="2000" dirty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1476375" y="5949950"/>
            <a:ext cx="2160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Ветряные</a:t>
            </a:r>
          </a:p>
          <a:p>
            <a:pPr algn="ctr"/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электростанции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68313" y="1484313"/>
            <a:ext cx="3887787" cy="4465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55" name="Picture 4" descr="Рисунок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>
          <a:xfrm>
            <a:off x="684213" y="1628775"/>
            <a:ext cx="3527425" cy="4176713"/>
          </a:xfrm>
          <a:noFill/>
          <a:ln w="76200">
            <a:solidFill>
              <a:schemeClr val="tx1"/>
            </a:solidFill>
          </a:ln>
        </p:spPr>
      </p:pic>
      <p:graphicFrame>
        <p:nvGraphicFramePr>
          <p:cNvPr id="6146" name="Object 12"/>
          <p:cNvGraphicFramePr>
            <a:graphicFrameLocks noChangeAspect="1"/>
          </p:cNvGraphicFramePr>
          <p:nvPr/>
        </p:nvGraphicFramePr>
        <p:xfrm>
          <a:off x="7985125" y="5746750"/>
          <a:ext cx="1158875" cy="1111250"/>
        </p:xfrm>
        <a:graphic>
          <a:graphicData uri="http://schemas.openxmlformats.org/presentationml/2006/ole">
            <p:oleObj spid="_x0000_s33794" name="Clip" r:id="rId4" imgW="2013120" imgH="1929960" progId="">
              <p:embed/>
            </p:oleObj>
          </a:graphicData>
        </a:graphic>
      </p:graphicFrame>
      <p:graphicFrame>
        <p:nvGraphicFramePr>
          <p:cNvPr id="6147" name="Object 15"/>
          <p:cNvGraphicFramePr>
            <a:graphicFrameLocks noChangeAspect="1"/>
          </p:cNvGraphicFramePr>
          <p:nvPr/>
        </p:nvGraphicFramePr>
        <p:xfrm>
          <a:off x="8101013" y="1700213"/>
          <a:ext cx="839787" cy="858837"/>
        </p:xfrm>
        <a:graphic>
          <a:graphicData uri="http://schemas.openxmlformats.org/presentationml/2006/ole">
            <p:oleObj spid="_x0000_s33795" name="Clip" r:id="rId5" imgW="840240" imgH="859320" progId="">
              <p:embed/>
            </p:oleObj>
          </a:graphicData>
        </a:graphic>
      </p:graphicFrame>
      <p:graphicFrame>
        <p:nvGraphicFramePr>
          <p:cNvPr id="6148" name="Object 16"/>
          <p:cNvGraphicFramePr>
            <a:graphicFrameLocks noChangeAspect="1"/>
          </p:cNvGraphicFramePr>
          <p:nvPr/>
        </p:nvGraphicFramePr>
        <p:xfrm>
          <a:off x="4284663" y="5826125"/>
          <a:ext cx="1143000" cy="1031875"/>
        </p:xfrm>
        <a:graphic>
          <a:graphicData uri="http://schemas.openxmlformats.org/presentationml/2006/ole">
            <p:oleObj spid="_x0000_s33796" name="Clip" r:id="rId6" imgW="1259640" imgH="113724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53" dur="2000" fill="hold"/>
                                        <p:tgtEl>
                                          <p:spTgt spid="8806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  <p:bldP spid="6151" grpId="0" build="p"/>
      <p:bldP spid="6152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AutoShap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496300" cy="1484313"/>
          </a:xfrm>
          <a:prstGeom prst="horizontalScroll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Постиндустриальное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общество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388" y="2205038"/>
            <a:ext cx="1295400" cy="1485900"/>
            <a:chOff x="1056" y="720"/>
            <a:chExt cx="816" cy="936"/>
          </a:xfrm>
        </p:grpSpPr>
        <p:sp>
          <p:nvSpPr>
            <p:cNvPr id="7193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56" y="1488"/>
              <a:ext cx="816" cy="1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НТР</a:t>
              </a:r>
            </a:p>
          </p:txBody>
        </p:sp>
        <p:graphicFrame>
          <p:nvGraphicFramePr>
            <p:cNvPr id="7175" name="Object 7"/>
            <p:cNvGraphicFramePr>
              <a:graphicFrameLocks noChangeAspect="1"/>
            </p:cNvGraphicFramePr>
            <p:nvPr/>
          </p:nvGraphicFramePr>
          <p:xfrm>
            <a:off x="1152" y="720"/>
            <a:ext cx="595" cy="743"/>
          </p:xfrm>
          <a:graphic>
            <a:graphicData uri="http://schemas.openxmlformats.org/presentationml/2006/ole">
              <p:oleObj spid="_x0000_s34823" name="Clip" r:id="rId3" imgW="944280" imgH="1180440" progId="">
                <p:embed/>
              </p:oleObj>
            </a:graphicData>
          </a:graphic>
        </p:graphicFrame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47813" y="1989138"/>
            <a:ext cx="5305425" cy="2117725"/>
            <a:chOff x="2016" y="816"/>
            <a:chExt cx="3342" cy="1334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016" y="816"/>
              <a:ext cx="3173" cy="912"/>
              <a:chOff x="2016" y="816"/>
              <a:chExt cx="3173" cy="912"/>
            </a:xfrm>
          </p:grpSpPr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32" y="864"/>
                <a:ext cx="2357" cy="816"/>
                <a:chOff x="2832" y="864"/>
                <a:chExt cx="2357" cy="816"/>
              </a:xfrm>
            </p:grpSpPr>
            <p:graphicFrame>
              <p:nvGraphicFramePr>
                <p:cNvPr id="7173" name="Object 11"/>
                <p:cNvGraphicFramePr>
                  <a:graphicFrameLocks noChangeAspect="1"/>
                </p:cNvGraphicFramePr>
                <p:nvPr/>
              </p:nvGraphicFramePr>
              <p:xfrm>
                <a:off x="2832" y="920"/>
                <a:ext cx="607" cy="704"/>
              </p:xfrm>
              <a:graphic>
                <a:graphicData uri="http://schemas.openxmlformats.org/presentationml/2006/ole">
                  <p:oleObj spid="_x0000_s34821" name="Clip" r:id="rId4" imgW="567720" imgH="658080" progId="">
                    <p:embed/>
                  </p:oleObj>
                </a:graphicData>
              </a:graphic>
            </p:graphicFrame>
            <p:graphicFrame>
              <p:nvGraphicFramePr>
                <p:cNvPr id="7174" name="Object 12"/>
                <p:cNvGraphicFramePr>
                  <a:graphicFrameLocks noChangeAspect="1"/>
                </p:cNvGraphicFramePr>
                <p:nvPr/>
              </p:nvGraphicFramePr>
              <p:xfrm>
                <a:off x="4560" y="864"/>
                <a:ext cx="629" cy="816"/>
              </p:xfrm>
              <a:graphic>
                <a:graphicData uri="http://schemas.openxmlformats.org/presentationml/2006/ole">
                  <p:oleObj spid="_x0000_s34822" name="Clip" r:id="rId5" imgW="1772640" imgH="2297520" progId="">
                    <p:embed/>
                  </p:oleObj>
                </a:graphicData>
              </a:graphic>
            </p:graphicFrame>
            <p:sp>
              <p:nvSpPr>
                <p:cNvPr id="7192" name="AutoShape 13"/>
                <p:cNvSpPr>
                  <a:spLocks noChangeArrowheads="1"/>
                </p:cNvSpPr>
                <p:nvPr/>
              </p:nvSpPr>
              <p:spPr bwMode="auto">
                <a:xfrm>
                  <a:off x="3600" y="1119"/>
                  <a:ext cx="765" cy="306"/>
                </a:xfrm>
                <a:prstGeom prst="leftRightArrow">
                  <a:avLst>
                    <a:gd name="adj1" fmla="val 50000"/>
                    <a:gd name="adj2" fmla="val 50000"/>
                  </a:avLst>
                </a:prstGeom>
                <a:solidFill>
                  <a:srgbClr val="CCECFF"/>
                </a:solidFill>
                <a:ln w="38100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aphicFrame>
            <p:nvGraphicFramePr>
              <p:cNvPr id="7172" name="Object 14"/>
              <p:cNvGraphicFramePr>
                <a:graphicFrameLocks noChangeAspect="1"/>
              </p:cNvGraphicFramePr>
              <p:nvPr/>
            </p:nvGraphicFramePr>
            <p:xfrm>
              <a:off x="3600" y="816"/>
              <a:ext cx="740" cy="912"/>
            </p:xfrm>
            <a:graphic>
              <a:graphicData uri="http://schemas.openxmlformats.org/presentationml/2006/ole">
                <p:oleObj spid="_x0000_s34820" name="Clip" r:id="rId6" imgW="1576440" imgH="1942200" progId="">
                  <p:embed/>
                </p:oleObj>
              </a:graphicData>
            </a:graphic>
          </p:graphicFrame>
          <p:sp>
            <p:nvSpPr>
              <p:cNvPr id="7191" name="Line 15"/>
              <p:cNvSpPr>
                <a:spLocks noChangeShapeType="1"/>
              </p:cNvSpPr>
              <p:nvPr/>
            </p:nvSpPr>
            <p:spPr bwMode="auto">
              <a:xfrm>
                <a:off x="2016" y="1296"/>
                <a:ext cx="864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189" name="Text Box 16"/>
            <p:cNvSpPr txBox="1">
              <a:spLocks noChangeArrowheads="1"/>
            </p:cNvSpPr>
            <p:nvPr/>
          </p:nvSpPr>
          <p:spPr bwMode="auto">
            <a:xfrm>
              <a:off x="2832" y="1632"/>
              <a:ext cx="252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</a:rPr>
                <a:t>Нарушение экологического</a:t>
              </a:r>
            </a:p>
            <a:p>
              <a:pPr algn="ctr"/>
              <a:r>
                <a:rPr lang="ru-RU" sz="2400" b="1">
                  <a:latin typeface="Times New Roman" pitchFamily="18" charset="0"/>
                </a:rPr>
                <a:t>равновесия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23850" y="4365625"/>
            <a:ext cx="1890713" cy="2193925"/>
            <a:chOff x="729" y="2304"/>
            <a:chExt cx="1191" cy="1382"/>
          </a:xfrm>
        </p:grpSpPr>
        <p:graphicFrame>
          <p:nvGraphicFramePr>
            <p:cNvPr id="7171" name="Object 18"/>
            <p:cNvGraphicFramePr>
              <a:graphicFrameLocks noChangeAspect="1"/>
            </p:cNvGraphicFramePr>
            <p:nvPr/>
          </p:nvGraphicFramePr>
          <p:xfrm>
            <a:off x="864" y="2304"/>
            <a:ext cx="1056" cy="900"/>
          </p:xfrm>
          <a:graphic>
            <a:graphicData uri="http://schemas.openxmlformats.org/presentationml/2006/ole">
              <p:oleObj spid="_x0000_s34819" name="Clip" r:id="rId7" imgW="4800240" imgH="4090680" progId="">
                <p:embed/>
              </p:oleObj>
            </a:graphicData>
          </a:graphic>
        </p:graphicFrame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729" y="3168"/>
              <a:ext cx="119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</a:rPr>
                <a:t>Загрязнение</a:t>
              </a:r>
            </a:p>
            <a:p>
              <a:pPr algn="ctr"/>
              <a:r>
                <a:rPr lang="ru-RU" sz="2400" b="1">
                  <a:latin typeface="Times New Roman" pitchFamily="18" charset="0"/>
                </a:rPr>
                <a:t>атмосферы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7018338" y="4005263"/>
            <a:ext cx="2125662" cy="2676525"/>
            <a:chOff x="1920" y="2256"/>
            <a:chExt cx="1339" cy="1686"/>
          </a:xfrm>
        </p:grpSpPr>
        <p:graphicFrame>
          <p:nvGraphicFramePr>
            <p:cNvPr id="7170" name="Object 21"/>
            <p:cNvGraphicFramePr>
              <a:graphicFrameLocks noChangeAspect="1"/>
            </p:cNvGraphicFramePr>
            <p:nvPr/>
          </p:nvGraphicFramePr>
          <p:xfrm>
            <a:off x="2160" y="2256"/>
            <a:ext cx="806" cy="912"/>
          </p:xfrm>
          <a:graphic>
            <a:graphicData uri="http://schemas.openxmlformats.org/presentationml/2006/ole">
              <p:oleObj spid="_x0000_s34818" name="Clip" r:id="rId8" imgW="678960" imgH="767160" progId="">
                <p:embed/>
              </p:oleObj>
            </a:graphicData>
          </a:graphic>
        </p:graphicFrame>
        <p:sp>
          <p:nvSpPr>
            <p:cNvPr id="7186" name="Text Box 22"/>
            <p:cNvSpPr txBox="1">
              <a:spLocks noChangeArrowheads="1"/>
            </p:cNvSpPr>
            <p:nvPr/>
          </p:nvSpPr>
          <p:spPr bwMode="auto">
            <a:xfrm>
              <a:off x="1920" y="3194"/>
              <a:ext cx="1339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</a:rPr>
                <a:t>Загрязнение </a:t>
              </a:r>
            </a:p>
            <a:p>
              <a:pPr algn="ctr"/>
              <a:r>
                <a:rPr lang="ru-RU" sz="2400" b="1">
                  <a:latin typeface="Times New Roman" pitchFamily="18" charset="0"/>
                </a:rPr>
                <a:t>вод Мирового</a:t>
              </a:r>
            </a:p>
            <a:p>
              <a:pPr algn="ctr"/>
              <a:r>
                <a:rPr lang="ru-RU" sz="2400" b="1">
                  <a:latin typeface="Times New Roman" pitchFamily="18" charset="0"/>
                </a:rPr>
                <a:t>океана</a:t>
              </a:r>
            </a:p>
          </p:txBody>
        </p:sp>
      </p:grpSp>
      <p:sp>
        <p:nvSpPr>
          <p:cNvPr id="7181" name="WordArt 23"/>
          <p:cNvSpPr>
            <a:spLocks noChangeArrowheads="1" noChangeShapeType="1" noTextEdit="1"/>
          </p:cNvSpPr>
          <p:nvPr/>
        </p:nvSpPr>
        <p:spPr bwMode="auto">
          <a:xfrm>
            <a:off x="214283" y="1285861"/>
            <a:ext cx="8715436" cy="847740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DoubleWave1">
              <a:avLst>
                <a:gd name="adj1" fmla="val 6500"/>
                <a:gd name="adj2" fmla="val 9"/>
              </a:avLst>
            </a:prstTxWarp>
          </a:bodyPr>
          <a:lstStyle/>
          <a:p>
            <a:pPr algn="ctr"/>
            <a:r>
              <a:rPr lang="ru-RU" sz="2800" kern="10" spc="-28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Угроза </a:t>
            </a:r>
            <a:r>
              <a:rPr lang="ru-RU" sz="2800" kern="10" spc="-2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  экологического    кризиса</a:t>
            </a:r>
            <a:endParaRPr lang="ru-RU" sz="2800" kern="10" spc="-280" dirty="0">
              <a:ln w="12700">
                <a:solidFill>
                  <a:srgbClr val="000099"/>
                </a:solidFill>
                <a:round/>
                <a:headEnd/>
                <a:tailEnd/>
              </a:ln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7182" name="Rectangle 25"/>
          <p:cNvSpPr>
            <a:spLocks noChangeArrowheads="1"/>
          </p:cNvSpPr>
          <p:nvPr/>
        </p:nvSpPr>
        <p:spPr bwMode="auto">
          <a:xfrm>
            <a:off x="2627313" y="4149725"/>
            <a:ext cx="4033837" cy="2708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83" name="Picture 24" descr="getful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2771775" y="4221163"/>
            <a:ext cx="3744913" cy="2520950"/>
          </a:xfrm>
          <a:noFill/>
        </p:spPr>
      </p:pic>
      <p:sp>
        <p:nvSpPr>
          <p:cNvPr id="7184" name="Rectangle 27"/>
          <p:cNvSpPr>
            <a:spLocks noChangeArrowheads="1"/>
          </p:cNvSpPr>
          <p:nvPr/>
        </p:nvSpPr>
        <p:spPr bwMode="auto">
          <a:xfrm>
            <a:off x="7451725" y="2133600"/>
            <a:ext cx="1511300" cy="13668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85" name="Picture 26" descr="глобус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24750" y="2205038"/>
            <a:ext cx="13684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9011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AutoShape 4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856663" cy="2565400"/>
          </a:xfrm>
          <a:prstGeom prst="horizontalScroll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Постиндустриальное  общество:</a:t>
            </a:r>
            <a:b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научно-технический прогресс и экологическая альтернатива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71550" y="2205038"/>
            <a:ext cx="2182813" cy="2198687"/>
            <a:chOff x="2583" y="2352"/>
            <a:chExt cx="1375" cy="1385"/>
          </a:xfrm>
        </p:grpSpPr>
        <p:graphicFrame>
          <p:nvGraphicFramePr>
            <p:cNvPr id="8197" name="Object 9"/>
            <p:cNvGraphicFramePr>
              <a:graphicFrameLocks noChangeAspect="1"/>
            </p:cNvGraphicFramePr>
            <p:nvPr/>
          </p:nvGraphicFramePr>
          <p:xfrm>
            <a:off x="2880" y="2352"/>
            <a:ext cx="810" cy="816"/>
          </p:xfrm>
          <a:graphic>
            <a:graphicData uri="http://schemas.openxmlformats.org/presentationml/2006/ole">
              <p:oleObj spid="_x0000_s35845" name="Clip" r:id="rId3" imgW="2534760" imgH="2554560" progId="">
                <p:embed/>
              </p:oleObj>
            </a:graphicData>
          </a:graphic>
        </p:graphicFrame>
        <p:sp>
          <p:nvSpPr>
            <p:cNvPr id="8215" name="Text Box 10"/>
            <p:cNvSpPr txBox="1">
              <a:spLocks noChangeArrowheads="1"/>
            </p:cNvSpPr>
            <p:nvPr/>
          </p:nvSpPr>
          <p:spPr bwMode="auto">
            <a:xfrm>
              <a:off x="2583" y="3103"/>
              <a:ext cx="137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err="1">
                  <a:solidFill>
                    <a:schemeClr val="bg2"/>
                  </a:solidFill>
                  <a:latin typeface="Times New Roman" pitchFamily="18" charset="0"/>
                </a:rPr>
                <a:t>Ресурсо</a:t>
              </a:r>
              <a:r>
                <a:rPr lang="ru-RU" sz="2000" b="1" dirty="0">
                  <a:solidFill>
                    <a:schemeClr val="bg2"/>
                  </a:solidFill>
                  <a:latin typeface="Times New Roman" pitchFamily="18" charset="0"/>
                </a:rPr>
                <a:t>- и </a:t>
              </a:r>
              <a:r>
                <a:rPr lang="ru-RU" sz="2000" b="1" dirty="0" err="1">
                  <a:solidFill>
                    <a:schemeClr val="bg2"/>
                  </a:solidFill>
                  <a:latin typeface="Times New Roman" pitchFamily="18" charset="0"/>
                </a:rPr>
                <a:t>энерго</a:t>
              </a:r>
              <a:endParaRPr lang="ru-RU" sz="2000" b="1" dirty="0">
                <a:solidFill>
                  <a:schemeClr val="bg2"/>
                </a:solidFill>
                <a:latin typeface="Times New Roman" pitchFamily="18" charset="0"/>
              </a:endParaRPr>
            </a:p>
            <a:p>
              <a:pPr algn="ctr"/>
              <a:r>
                <a:rPr lang="ru-RU" sz="2000" b="1" dirty="0">
                  <a:solidFill>
                    <a:schemeClr val="bg2"/>
                  </a:solidFill>
                  <a:latin typeface="Times New Roman" pitchFamily="18" charset="0"/>
                </a:rPr>
                <a:t>сберегающие</a:t>
              </a:r>
            </a:p>
            <a:p>
              <a:pPr algn="ctr"/>
              <a:r>
                <a:rPr lang="ru-RU" sz="2000" b="1" dirty="0">
                  <a:solidFill>
                    <a:schemeClr val="bg2"/>
                  </a:solidFill>
                  <a:latin typeface="Times New Roman" pitchFamily="18" charset="0"/>
                </a:rPr>
                <a:t>технологии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4076700"/>
            <a:ext cx="1722438" cy="1909763"/>
            <a:chOff x="4176" y="2352"/>
            <a:chExt cx="1085" cy="1203"/>
          </a:xfrm>
        </p:grpSpPr>
        <p:graphicFrame>
          <p:nvGraphicFramePr>
            <p:cNvPr id="8196" name="Object 12"/>
            <p:cNvGraphicFramePr>
              <a:graphicFrameLocks noChangeAspect="1"/>
            </p:cNvGraphicFramePr>
            <p:nvPr/>
          </p:nvGraphicFramePr>
          <p:xfrm>
            <a:off x="4368" y="2352"/>
            <a:ext cx="720" cy="689"/>
          </p:xfrm>
          <a:graphic>
            <a:graphicData uri="http://schemas.openxmlformats.org/presentationml/2006/ole">
              <p:oleObj spid="_x0000_s35844" name="Clip" r:id="rId4" imgW="919440" imgH="879480" progId="">
                <p:embed/>
              </p:oleObj>
            </a:graphicData>
          </a:graphic>
        </p:graphicFrame>
        <p:sp>
          <p:nvSpPr>
            <p:cNvPr id="8214" name="Text Box 13"/>
            <p:cNvSpPr txBox="1">
              <a:spLocks noChangeArrowheads="1"/>
            </p:cNvSpPr>
            <p:nvPr/>
          </p:nvSpPr>
          <p:spPr bwMode="auto">
            <a:xfrm>
              <a:off x="4176" y="3113"/>
              <a:ext cx="108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2"/>
                  </a:solidFill>
                  <a:latin typeface="Times New Roman" pitchFamily="18" charset="0"/>
                </a:rPr>
                <a:t>Безотходные </a:t>
              </a:r>
            </a:p>
            <a:p>
              <a:pPr algn="ctr"/>
              <a:r>
                <a:rPr lang="ru-RU" sz="2000" b="1" dirty="0">
                  <a:solidFill>
                    <a:schemeClr val="bg2"/>
                  </a:solidFill>
                  <a:latin typeface="Times New Roman" pitchFamily="18" charset="0"/>
                </a:rPr>
                <a:t>технологии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843213" y="2349500"/>
            <a:ext cx="2239962" cy="2732088"/>
            <a:chOff x="3988" y="2256"/>
            <a:chExt cx="1411" cy="1721"/>
          </a:xfrm>
        </p:grpSpPr>
        <p:graphicFrame>
          <p:nvGraphicFramePr>
            <p:cNvPr id="8195" name="Object 15"/>
            <p:cNvGraphicFramePr>
              <a:graphicFrameLocks noChangeAspect="1"/>
            </p:cNvGraphicFramePr>
            <p:nvPr/>
          </p:nvGraphicFramePr>
          <p:xfrm>
            <a:off x="4300" y="2256"/>
            <a:ext cx="740" cy="962"/>
          </p:xfrm>
          <a:graphic>
            <a:graphicData uri="http://schemas.openxmlformats.org/presentationml/2006/ole">
              <p:oleObj spid="_x0000_s35843" name="Clip" r:id="rId5" imgW="1995840" imgH="2594520" progId="">
                <p:embed/>
              </p:oleObj>
            </a:graphicData>
          </a:graphic>
        </p:graphicFrame>
        <p:sp>
          <p:nvSpPr>
            <p:cNvPr id="8213" name="Text Box 16"/>
            <p:cNvSpPr txBox="1">
              <a:spLocks noChangeArrowheads="1"/>
            </p:cNvSpPr>
            <p:nvPr/>
          </p:nvSpPr>
          <p:spPr bwMode="auto">
            <a:xfrm>
              <a:off x="3988" y="3151"/>
              <a:ext cx="1411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2"/>
                  </a:solidFill>
                  <a:latin typeface="Times New Roman" pitchFamily="18" charset="0"/>
                </a:rPr>
                <a:t>Развитие </a:t>
              </a:r>
            </a:p>
            <a:p>
              <a:pPr algn="ctr"/>
              <a:r>
                <a:rPr lang="ru-RU" sz="2000" b="1" dirty="0" err="1">
                  <a:solidFill>
                    <a:schemeClr val="bg2"/>
                  </a:solidFill>
                  <a:latin typeface="Times New Roman" pitchFamily="18" charset="0"/>
                </a:rPr>
                <a:t>природовосстано</a:t>
              </a:r>
              <a:r>
                <a:rPr lang="ru-RU" sz="2000" b="1" dirty="0">
                  <a:solidFill>
                    <a:schemeClr val="bg2"/>
                  </a:solidFill>
                  <a:latin typeface="Times New Roman" pitchFamily="18" charset="0"/>
                </a:rPr>
                <a:t>-</a:t>
              </a:r>
            </a:p>
            <a:p>
              <a:pPr algn="ctr"/>
              <a:r>
                <a:rPr lang="ru-RU" sz="2000" b="1" dirty="0" err="1">
                  <a:solidFill>
                    <a:schemeClr val="bg2"/>
                  </a:solidFill>
                  <a:latin typeface="Times New Roman" pitchFamily="18" charset="0"/>
                </a:rPr>
                <a:t>вительных</a:t>
              </a:r>
              <a:endParaRPr lang="ru-RU" sz="2000" b="1" dirty="0">
                <a:solidFill>
                  <a:schemeClr val="bg2"/>
                </a:solidFill>
                <a:latin typeface="Times New Roman" pitchFamily="18" charset="0"/>
              </a:endParaRPr>
            </a:p>
            <a:p>
              <a:pPr algn="ctr"/>
              <a:r>
                <a:rPr lang="ru-RU" sz="2000" b="1" dirty="0">
                  <a:solidFill>
                    <a:schemeClr val="bg2"/>
                  </a:solidFill>
                  <a:latin typeface="Times New Roman" pitchFamily="18" charset="0"/>
                </a:rPr>
                <a:t>технологий</a:t>
              </a:r>
            </a:p>
          </p:txBody>
        </p:sp>
      </p:grpSp>
      <p:sp>
        <p:nvSpPr>
          <p:cNvPr id="8202" name="WordArt 17"/>
          <p:cNvSpPr>
            <a:spLocks noChangeArrowheads="1" noChangeShapeType="1" noTextEdit="1"/>
          </p:cNvSpPr>
          <p:nvPr/>
        </p:nvSpPr>
        <p:spPr bwMode="auto">
          <a:xfrm>
            <a:off x="5148263" y="2276475"/>
            <a:ext cx="374491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Генно-культурная коэволюция</a:t>
            </a:r>
          </a:p>
        </p:txBody>
      </p:sp>
      <p:sp>
        <p:nvSpPr>
          <p:cNvPr id="8203" name="Oval 18"/>
          <p:cNvSpPr>
            <a:spLocks noChangeArrowheads="1"/>
          </p:cNvSpPr>
          <p:nvPr/>
        </p:nvSpPr>
        <p:spPr bwMode="auto">
          <a:xfrm>
            <a:off x="4716463" y="2924175"/>
            <a:ext cx="4032250" cy="936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</a:rPr>
              <a:t>Совместное гармоничное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развитие природы и культуры</a:t>
            </a:r>
          </a:p>
          <a:p>
            <a:pPr algn="ctr"/>
            <a:endParaRPr lang="ru-RU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8204" name="Rectangle 19"/>
          <p:cNvSpPr>
            <a:spLocks noChangeArrowheads="1"/>
          </p:cNvSpPr>
          <p:nvPr/>
        </p:nvSpPr>
        <p:spPr bwMode="auto">
          <a:xfrm>
            <a:off x="2051050" y="5084763"/>
            <a:ext cx="2916238" cy="1773237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5" name="Picture 20" descr="Рисунок5"/>
          <p:cNvPicPr>
            <a:picLocks noChangeAspect="1" noChangeArrowheads="1"/>
          </p:cNvPicPr>
          <p:nvPr/>
        </p:nvPicPr>
        <p:blipFill>
          <a:blip r:embed="rId6">
            <a:lum bright="-6000" contrast="6000"/>
          </a:blip>
          <a:srcRect/>
          <a:stretch>
            <a:fillRect/>
          </a:stretch>
        </p:blipFill>
        <p:spPr bwMode="auto">
          <a:xfrm>
            <a:off x="2195513" y="5229225"/>
            <a:ext cx="2592387" cy="151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181" name="WordArt 21"/>
          <p:cNvSpPr>
            <a:spLocks noChangeArrowheads="1" noChangeShapeType="1" noTextEdit="1"/>
          </p:cNvSpPr>
          <p:nvPr/>
        </p:nvSpPr>
        <p:spPr bwMode="auto">
          <a:xfrm>
            <a:off x="4787900" y="4437063"/>
            <a:ext cx="1874838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50000">
                      <a:srgbClr val="185E18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Arial"/>
                <a:cs typeface="Arial"/>
              </a:rPr>
              <a:t>Зеленые</a:t>
            </a:r>
          </a:p>
        </p:txBody>
      </p:sp>
      <p:graphicFrame>
        <p:nvGraphicFramePr>
          <p:cNvPr id="8194" name="Object 25"/>
          <p:cNvGraphicFramePr>
            <a:graphicFrameLocks noChangeAspect="1"/>
          </p:cNvGraphicFramePr>
          <p:nvPr/>
        </p:nvGraphicFramePr>
        <p:xfrm>
          <a:off x="5514975" y="5386388"/>
          <a:ext cx="815975" cy="995362"/>
        </p:xfrm>
        <a:graphic>
          <a:graphicData uri="http://schemas.openxmlformats.org/presentationml/2006/ole">
            <p:oleObj spid="_x0000_s35842" name="Clip" r:id="rId7" imgW="1646280" imgH="2308680" progId="">
              <p:embed/>
            </p:oleObj>
          </a:graphicData>
        </a:graphic>
      </p:graphicFrame>
      <p:sp>
        <p:nvSpPr>
          <p:cNvPr id="8207" name="Text Box 26"/>
          <p:cNvSpPr txBox="1">
            <a:spLocks noChangeArrowheads="1"/>
          </p:cNvSpPr>
          <p:nvPr/>
        </p:nvSpPr>
        <p:spPr bwMode="auto">
          <a:xfrm>
            <a:off x="6432550" y="5229225"/>
            <a:ext cx="2511425" cy="1628775"/>
          </a:xfrm>
          <a:prstGeom prst="rect">
            <a:avLst/>
          </a:prstGeom>
          <a:solidFill>
            <a:srgbClr val="33CC33"/>
          </a:solidFill>
          <a:ln w="762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</a:rPr>
              <a:t>Закрытие</a:t>
            </a:r>
          </a:p>
          <a:p>
            <a:pPr algn="ctr"/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</a:rPr>
              <a:t>важных </a:t>
            </a:r>
          </a:p>
          <a:p>
            <a:pPr algn="ctr"/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</a:rPr>
              <a:t>промышленных</a:t>
            </a:r>
          </a:p>
          <a:p>
            <a:pPr algn="ctr"/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</a:rPr>
              <a:t>объектов</a:t>
            </a:r>
          </a:p>
        </p:txBody>
      </p:sp>
      <p:sp>
        <p:nvSpPr>
          <p:cNvPr id="8208" name="AutoShape 27"/>
          <p:cNvSpPr>
            <a:spLocks noChangeArrowheads="1"/>
          </p:cNvSpPr>
          <p:nvPr/>
        </p:nvSpPr>
        <p:spPr bwMode="auto">
          <a:xfrm>
            <a:off x="5292725" y="4941888"/>
            <a:ext cx="976313" cy="334962"/>
          </a:xfrm>
          <a:prstGeom prst="rightArrow">
            <a:avLst>
              <a:gd name="adj1" fmla="val 50000"/>
              <a:gd name="adj2" fmla="val 72867"/>
            </a:avLst>
          </a:prstGeom>
          <a:solidFill>
            <a:srgbClr val="33CC33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9" name="Picture 28" descr="222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7050" y="3716338"/>
            <a:ext cx="10080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Rectangle 30"/>
          <p:cNvSpPr>
            <a:spLocks noChangeArrowheads="1"/>
          </p:cNvSpPr>
          <p:nvPr/>
        </p:nvSpPr>
        <p:spPr bwMode="auto">
          <a:xfrm>
            <a:off x="7596188" y="3573463"/>
            <a:ext cx="1079500" cy="15113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11" name="Picture 29" descr="232807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67625" y="3644900"/>
            <a:ext cx="9350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31" descr="11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950" y="2492375"/>
            <a:ext cx="116998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9216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u="sng" dirty="0"/>
              <a:t>ОБЩЕСТВО </a:t>
            </a:r>
            <a:r>
              <a:rPr lang="ru-RU" dirty="0"/>
              <a:t>– ОБОСОБИВШАЯСЯ ОТ ПРИРОДЫ, НО ТЕСНО С НЕЙ СВЯЗАННАЯ С НЕЙ ЧАСТЬ МАТЕРИАЛЬНОГО МИРА, КОТОРАЯ СОТОИТ ИЗ ИНДИВИДУМОВ, ОБЛАДАЮЩИХ ВОЛЕЙ И СОЗНАНИЕМ, И ВКЛЮЧАЕТ В СЕБЯ СПОСОБЫ ВЗАИМОДЕЙСТВИЯ ЛЮДЕЙ И ФОРМЫ ИХ ОБЪЕДИНЕНИЯ.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114800"/>
            <a:ext cx="321945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4F763B-23E0-4B73-8E28-4220279C36D8}" type="slidenum">
              <a:rPr lang="ru-RU">
                <a:latin typeface="Arial" charset="0"/>
              </a:rPr>
              <a:pPr/>
              <a:t>40</a:t>
            </a:fld>
            <a:endParaRPr lang="ru-RU">
              <a:latin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Постиндустриальное общество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781300" y="4540250"/>
            <a:ext cx="584358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/>
              <a:t>Приоритет отдается науке и образованию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95288" y="4540250"/>
            <a:ext cx="2386012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/>
              <a:t>Духовная сфера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781300" y="3409950"/>
            <a:ext cx="58435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/>
              <a:t>Профессиональное деление, развитие гражданского общества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95288" y="3409950"/>
            <a:ext cx="238601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/>
              <a:t>Социальная сфера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781300" y="2400300"/>
            <a:ext cx="584358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/>
              <a:t>Формирование правового государства и дальнейшее развитие демократии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395288" y="2400300"/>
            <a:ext cx="23860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/>
              <a:t>Политика</a:t>
            </a: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2781300" y="1268413"/>
            <a:ext cx="5843588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/>
              <a:t>Сфера производства уступает сфере услуг</a:t>
            </a: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395288" y="1268413"/>
            <a:ext cx="2386012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/>
              <a:t>Экономика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95288" y="1268413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395288" y="240030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395288" y="340995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395288" y="454025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395288" y="5672138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395288" y="1268413"/>
            <a:ext cx="0" cy="44037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2781300" y="1268413"/>
            <a:ext cx="0" cy="4403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8624888" y="1268413"/>
            <a:ext cx="0" cy="44037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5" grpId="0"/>
      <p:bldP spid="51206" grpId="0"/>
      <p:bldP spid="51207" grpId="0"/>
      <p:bldP spid="51208" grpId="0"/>
      <p:bldP spid="51209" grpId="0"/>
      <p:bldP spid="51210" grpId="0"/>
      <p:bldP spid="512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57200" y="4648200"/>
            <a:ext cx="1828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ПЕРВОБЫТНО-</a:t>
            </a:r>
          </a:p>
          <a:p>
            <a:pPr algn="ctr"/>
            <a:r>
              <a:rPr lang="ru-RU" sz="1600"/>
              <a:t>ОБЩИНАЯ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057400" y="3886200"/>
            <a:ext cx="1600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РАБОВЛА-</a:t>
            </a:r>
          </a:p>
          <a:p>
            <a:pPr algn="ctr"/>
            <a:r>
              <a:rPr lang="ru-RU" sz="1600"/>
              <a:t>ДЕЛЬЧЕСКАЯ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505200" y="3276600"/>
            <a:ext cx="15240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ФЕОДАЛЬНАЯ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876800" y="2514600"/>
            <a:ext cx="1600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КАПИТАЛИ-</a:t>
            </a:r>
          </a:p>
          <a:p>
            <a:pPr algn="ctr"/>
            <a:r>
              <a:rPr lang="ru-RU" sz="1600"/>
              <a:t>СТИЧЕСКАЯ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6400800" y="1981200"/>
            <a:ext cx="16764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КОММУНИ-</a:t>
            </a:r>
          </a:p>
          <a:p>
            <a:pPr algn="ctr"/>
            <a:r>
              <a:rPr lang="ru-RU" sz="1600"/>
              <a:t>СТИЧЕСКАЯ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990600" y="0"/>
            <a:ext cx="67056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ОБЩЕСТВЕННО-ЭКОНОМИЧЕСКАЯ ФОРМАЦИЯ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219200" y="1447800"/>
            <a:ext cx="0" cy="23622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stealth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2743200" y="914400"/>
            <a:ext cx="0" cy="26670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4267200" y="1371600"/>
            <a:ext cx="0" cy="16002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5638800" y="838200"/>
            <a:ext cx="0" cy="15240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7162800" y="1371600"/>
            <a:ext cx="0" cy="4572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609600" y="914400"/>
            <a:ext cx="8077200" cy="40005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/>
              <a:t> ПЕВИЧНАЯ                               ВТОРИЧНАЯ</a:t>
            </a:r>
            <a:br>
              <a:rPr lang="ru-RU" sz="1600" dirty="0"/>
            </a:br>
            <a:r>
              <a:rPr lang="ru-RU" sz="1600" dirty="0"/>
              <a:t>АРХАИЧНАЯ                          ЭКОНОМИЧЕСКАЯ                      ТРЕТИЧНАЯ</a:t>
            </a:r>
          </a:p>
        </p:txBody>
      </p:sp>
      <p:sp>
        <p:nvSpPr>
          <p:cNvPr id="21522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5334000"/>
            <a:ext cx="64770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b="1" dirty="0">
                <a:solidFill>
                  <a:schemeClr val="tx1"/>
                </a:solidFill>
              </a:rPr>
              <a:t>СОГЛАСНО ФОРМАЦИОННОЙ МОДЕЛИ ВСЕМИРНОЙ ИСТОРИИ, ЧЕЛОВЕЧЕСТВО ДВИЖЕТСЯ ОТ ОДНОЙ СТАДИИ К ДРУГОЙ, БОЛЕЕ ВЫСОКОЙ, КАК ПО ЛЕСТНИЦЕ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Общественно-экономическая формация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9750" y="1844675"/>
            <a:ext cx="8208963" cy="746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900" b="1"/>
              <a:t>Исторический тип общества, основывающийся на определенном </a:t>
            </a:r>
            <a:r>
              <a:rPr lang="ru-RU" sz="1900" b="1">
                <a:solidFill>
                  <a:schemeClr val="hlink"/>
                </a:solidFill>
              </a:rPr>
              <a:t>способе производства</a:t>
            </a:r>
            <a:r>
              <a:rPr lang="ru-RU" sz="1900"/>
              <a:t>.</a:t>
            </a: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2285984" y="765175"/>
            <a:ext cx="5500726" cy="1008063"/>
          </a:xfrm>
          <a:prstGeom prst="cloudCallout">
            <a:avLst>
              <a:gd name="adj1" fmla="val -57606"/>
              <a:gd name="adj2" fmla="val 9693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/>
              <a:t>Как </a:t>
            </a:r>
            <a:r>
              <a:rPr lang="ru-RU" dirty="0" smtClean="0"/>
              <a:t>материальные люди производят блага</a:t>
            </a:r>
            <a:endParaRPr lang="ru-RU" dirty="0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395288" y="5300663"/>
            <a:ext cx="4968875" cy="104298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/>
              <a:t>БАЗИС</a:t>
            </a:r>
          </a:p>
        </p:txBody>
      </p:sp>
      <p:sp>
        <p:nvSpPr>
          <p:cNvPr id="41996" name="Firewall"/>
          <p:cNvSpPr>
            <a:spLocks noEditPoints="1" noChangeArrowheads="1"/>
          </p:cNvSpPr>
          <p:nvPr/>
        </p:nvSpPr>
        <p:spPr bwMode="auto">
          <a:xfrm>
            <a:off x="395288" y="2924175"/>
            <a:ext cx="4968875" cy="2397125"/>
          </a:xfrm>
          <a:custGeom>
            <a:avLst/>
            <a:gdLst>
              <a:gd name="T0" fmla="*/ 0 w 21600"/>
              <a:gd name="T1" fmla="*/ 0 h 21600"/>
              <a:gd name="T2" fmla="*/ 2484438 w 21600"/>
              <a:gd name="T3" fmla="*/ 0 h 21600"/>
              <a:gd name="T4" fmla="*/ 4968875 w 21600"/>
              <a:gd name="T5" fmla="*/ 0 h 21600"/>
              <a:gd name="T6" fmla="*/ 4844653 w 21600"/>
              <a:gd name="T7" fmla="*/ 1198563 h 21600"/>
              <a:gd name="T8" fmla="*/ 4844653 w 21600"/>
              <a:gd name="T9" fmla="*/ 2397125 h 21600"/>
              <a:gd name="T10" fmla="*/ 2484438 w 21600"/>
              <a:gd name="T11" fmla="*/ 2397125 h 21600"/>
              <a:gd name="T12" fmla="*/ 124222 w 21600"/>
              <a:gd name="T13" fmla="*/ 2397125 h 21600"/>
              <a:gd name="T14" fmla="*/ 124222 w 21600"/>
              <a:gd name="T15" fmla="*/ 119856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32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540" y="4628"/>
                </a:moveTo>
                <a:lnTo>
                  <a:pt x="0" y="4628"/>
                </a:lnTo>
                <a:lnTo>
                  <a:pt x="0" y="0"/>
                </a:lnTo>
                <a:lnTo>
                  <a:pt x="21600" y="0"/>
                </a:lnTo>
                <a:lnTo>
                  <a:pt x="21600" y="4628"/>
                </a:lnTo>
                <a:lnTo>
                  <a:pt x="21060" y="4628"/>
                </a:lnTo>
                <a:lnTo>
                  <a:pt x="21060" y="21600"/>
                </a:lnTo>
                <a:lnTo>
                  <a:pt x="540" y="21600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540" y="4628"/>
                </a:moveTo>
                <a:lnTo>
                  <a:pt x="540" y="6171"/>
                </a:lnTo>
                <a:lnTo>
                  <a:pt x="2700" y="6171"/>
                </a:lnTo>
                <a:lnTo>
                  <a:pt x="2700" y="4628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2700" y="4628"/>
                </a:moveTo>
                <a:lnTo>
                  <a:pt x="2700" y="6171"/>
                </a:lnTo>
                <a:lnTo>
                  <a:pt x="4860" y="6171"/>
                </a:lnTo>
                <a:lnTo>
                  <a:pt x="4860" y="4628"/>
                </a:lnTo>
                <a:lnTo>
                  <a:pt x="2700" y="4628"/>
                </a:lnTo>
                <a:close/>
              </a:path>
              <a:path w="21600" h="21600" extrusionOk="0">
                <a:moveTo>
                  <a:pt x="4860" y="4628"/>
                </a:moveTo>
                <a:lnTo>
                  <a:pt x="4860" y="6171"/>
                </a:lnTo>
                <a:lnTo>
                  <a:pt x="7020" y="6171"/>
                </a:lnTo>
                <a:lnTo>
                  <a:pt x="7020" y="4628"/>
                </a:lnTo>
                <a:lnTo>
                  <a:pt x="4860" y="4628"/>
                </a:lnTo>
                <a:close/>
              </a:path>
              <a:path w="21600" h="21600" extrusionOk="0">
                <a:moveTo>
                  <a:pt x="7020" y="4628"/>
                </a:moveTo>
                <a:lnTo>
                  <a:pt x="7020" y="6171"/>
                </a:lnTo>
                <a:lnTo>
                  <a:pt x="9180" y="6171"/>
                </a:lnTo>
                <a:lnTo>
                  <a:pt x="9180" y="4628"/>
                </a:lnTo>
                <a:lnTo>
                  <a:pt x="7020" y="4628"/>
                </a:lnTo>
                <a:close/>
              </a:path>
              <a:path w="21600" h="21600" extrusionOk="0">
                <a:moveTo>
                  <a:pt x="9180" y="4628"/>
                </a:moveTo>
                <a:lnTo>
                  <a:pt x="9180" y="6171"/>
                </a:lnTo>
                <a:lnTo>
                  <a:pt x="11340" y="6171"/>
                </a:lnTo>
                <a:lnTo>
                  <a:pt x="11340" y="4628"/>
                </a:lnTo>
                <a:lnTo>
                  <a:pt x="9180" y="4628"/>
                </a:lnTo>
                <a:close/>
              </a:path>
              <a:path w="21600" h="21600" extrusionOk="0">
                <a:moveTo>
                  <a:pt x="11340" y="4628"/>
                </a:moveTo>
                <a:lnTo>
                  <a:pt x="11340" y="6171"/>
                </a:lnTo>
                <a:lnTo>
                  <a:pt x="13500" y="6171"/>
                </a:lnTo>
                <a:lnTo>
                  <a:pt x="13500" y="4628"/>
                </a:lnTo>
                <a:lnTo>
                  <a:pt x="11340" y="4628"/>
                </a:lnTo>
                <a:close/>
              </a:path>
              <a:path w="21600" h="21600" extrusionOk="0">
                <a:moveTo>
                  <a:pt x="13500" y="4628"/>
                </a:moveTo>
                <a:lnTo>
                  <a:pt x="13500" y="6171"/>
                </a:lnTo>
                <a:lnTo>
                  <a:pt x="15660" y="6171"/>
                </a:lnTo>
                <a:lnTo>
                  <a:pt x="15660" y="4628"/>
                </a:lnTo>
                <a:lnTo>
                  <a:pt x="13500" y="4628"/>
                </a:lnTo>
                <a:close/>
              </a:path>
              <a:path w="21600" h="21600" extrusionOk="0">
                <a:moveTo>
                  <a:pt x="15660" y="4628"/>
                </a:moveTo>
                <a:lnTo>
                  <a:pt x="15660" y="6171"/>
                </a:lnTo>
                <a:lnTo>
                  <a:pt x="17820" y="6171"/>
                </a:lnTo>
                <a:lnTo>
                  <a:pt x="17820" y="4628"/>
                </a:lnTo>
                <a:lnTo>
                  <a:pt x="15660" y="4628"/>
                </a:lnTo>
                <a:close/>
              </a:path>
              <a:path w="21600" h="21600" extrusionOk="0">
                <a:moveTo>
                  <a:pt x="17820" y="4628"/>
                </a:moveTo>
                <a:lnTo>
                  <a:pt x="17820" y="6171"/>
                </a:lnTo>
                <a:lnTo>
                  <a:pt x="19980" y="6171"/>
                </a:lnTo>
                <a:lnTo>
                  <a:pt x="19980" y="4628"/>
                </a:lnTo>
                <a:lnTo>
                  <a:pt x="17820" y="4628"/>
                </a:lnTo>
                <a:close/>
              </a:path>
              <a:path w="21600" h="21600" extrusionOk="0">
                <a:moveTo>
                  <a:pt x="1620" y="6171"/>
                </a:moveTo>
                <a:lnTo>
                  <a:pt x="1620" y="7714"/>
                </a:lnTo>
                <a:lnTo>
                  <a:pt x="3779" y="7714"/>
                </a:lnTo>
                <a:lnTo>
                  <a:pt x="3779" y="6171"/>
                </a:lnTo>
                <a:lnTo>
                  <a:pt x="1620" y="6171"/>
                </a:lnTo>
                <a:close/>
              </a:path>
              <a:path w="21600" h="21600" extrusionOk="0">
                <a:moveTo>
                  <a:pt x="3779" y="6171"/>
                </a:moveTo>
                <a:lnTo>
                  <a:pt x="3779" y="7714"/>
                </a:lnTo>
                <a:lnTo>
                  <a:pt x="5940" y="7714"/>
                </a:lnTo>
                <a:lnTo>
                  <a:pt x="5940" y="6171"/>
                </a:lnTo>
                <a:lnTo>
                  <a:pt x="3779" y="6171"/>
                </a:lnTo>
                <a:close/>
              </a:path>
              <a:path w="21600" h="21600" extrusionOk="0">
                <a:moveTo>
                  <a:pt x="5940" y="6171"/>
                </a:moveTo>
                <a:lnTo>
                  <a:pt x="5940" y="7714"/>
                </a:lnTo>
                <a:lnTo>
                  <a:pt x="8100" y="7714"/>
                </a:lnTo>
                <a:lnTo>
                  <a:pt x="8100" y="6171"/>
                </a:lnTo>
                <a:lnTo>
                  <a:pt x="5940" y="6171"/>
                </a:lnTo>
                <a:close/>
              </a:path>
              <a:path w="21600" h="21600" extrusionOk="0">
                <a:moveTo>
                  <a:pt x="8100" y="6171"/>
                </a:moveTo>
                <a:lnTo>
                  <a:pt x="8100" y="7714"/>
                </a:lnTo>
                <a:lnTo>
                  <a:pt x="10260" y="7714"/>
                </a:lnTo>
                <a:lnTo>
                  <a:pt x="10260" y="6171"/>
                </a:lnTo>
                <a:lnTo>
                  <a:pt x="8100" y="6171"/>
                </a:lnTo>
                <a:close/>
              </a:path>
              <a:path w="21600" h="21600" extrusionOk="0">
                <a:moveTo>
                  <a:pt x="10260" y="6171"/>
                </a:moveTo>
                <a:lnTo>
                  <a:pt x="10260" y="7714"/>
                </a:lnTo>
                <a:lnTo>
                  <a:pt x="12419" y="7714"/>
                </a:lnTo>
                <a:lnTo>
                  <a:pt x="12419" y="6171"/>
                </a:lnTo>
                <a:lnTo>
                  <a:pt x="10260" y="6171"/>
                </a:lnTo>
                <a:close/>
              </a:path>
              <a:path w="21600" h="21600" extrusionOk="0">
                <a:moveTo>
                  <a:pt x="12419" y="6171"/>
                </a:moveTo>
                <a:lnTo>
                  <a:pt x="12419" y="7714"/>
                </a:lnTo>
                <a:lnTo>
                  <a:pt x="14580" y="7714"/>
                </a:lnTo>
                <a:lnTo>
                  <a:pt x="14580" y="6171"/>
                </a:lnTo>
                <a:lnTo>
                  <a:pt x="12419" y="6171"/>
                </a:lnTo>
                <a:close/>
              </a:path>
              <a:path w="21600" h="21600" extrusionOk="0">
                <a:moveTo>
                  <a:pt x="14580" y="6171"/>
                </a:moveTo>
                <a:lnTo>
                  <a:pt x="14580" y="7714"/>
                </a:lnTo>
                <a:lnTo>
                  <a:pt x="16740" y="7714"/>
                </a:lnTo>
                <a:lnTo>
                  <a:pt x="16740" y="6171"/>
                </a:lnTo>
                <a:lnTo>
                  <a:pt x="14580" y="6171"/>
                </a:lnTo>
                <a:close/>
              </a:path>
              <a:path w="21600" h="21600" extrusionOk="0">
                <a:moveTo>
                  <a:pt x="16740" y="6171"/>
                </a:moveTo>
                <a:lnTo>
                  <a:pt x="16740" y="7714"/>
                </a:lnTo>
                <a:lnTo>
                  <a:pt x="18900" y="7714"/>
                </a:lnTo>
                <a:lnTo>
                  <a:pt x="18900" y="6171"/>
                </a:lnTo>
                <a:lnTo>
                  <a:pt x="16740" y="6171"/>
                </a:lnTo>
                <a:close/>
              </a:path>
              <a:path w="21600" h="21600" extrusionOk="0">
                <a:moveTo>
                  <a:pt x="18900" y="6171"/>
                </a:moveTo>
                <a:lnTo>
                  <a:pt x="18900" y="7714"/>
                </a:lnTo>
                <a:lnTo>
                  <a:pt x="21060" y="7714"/>
                </a:lnTo>
                <a:lnTo>
                  <a:pt x="21060" y="6171"/>
                </a:lnTo>
                <a:lnTo>
                  <a:pt x="18900" y="6171"/>
                </a:lnTo>
                <a:close/>
              </a:path>
              <a:path w="21600" h="21600" extrusionOk="0">
                <a:moveTo>
                  <a:pt x="540" y="7714"/>
                </a:moveTo>
                <a:lnTo>
                  <a:pt x="540" y="9257"/>
                </a:lnTo>
                <a:lnTo>
                  <a:pt x="2700" y="9257"/>
                </a:lnTo>
                <a:lnTo>
                  <a:pt x="2700" y="7714"/>
                </a:lnTo>
                <a:lnTo>
                  <a:pt x="540" y="7714"/>
                </a:lnTo>
                <a:close/>
              </a:path>
              <a:path w="21600" h="21600" extrusionOk="0">
                <a:moveTo>
                  <a:pt x="2700" y="7714"/>
                </a:moveTo>
                <a:lnTo>
                  <a:pt x="2700" y="9257"/>
                </a:lnTo>
                <a:lnTo>
                  <a:pt x="4860" y="9257"/>
                </a:lnTo>
                <a:lnTo>
                  <a:pt x="4860" y="7714"/>
                </a:lnTo>
                <a:lnTo>
                  <a:pt x="2700" y="7714"/>
                </a:lnTo>
                <a:close/>
              </a:path>
              <a:path w="21600" h="21600" extrusionOk="0">
                <a:moveTo>
                  <a:pt x="4860" y="7714"/>
                </a:moveTo>
                <a:lnTo>
                  <a:pt x="4860" y="9257"/>
                </a:lnTo>
                <a:lnTo>
                  <a:pt x="7020" y="9257"/>
                </a:lnTo>
                <a:lnTo>
                  <a:pt x="7020" y="7714"/>
                </a:lnTo>
                <a:lnTo>
                  <a:pt x="4860" y="7714"/>
                </a:lnTo>
                <a:close/>
              </a:path>
              <a:path w="21600" h="21600" extrusionOk="0">
                <a:moveTo>
                  <a:pt x="7020" y="7714"/>
                </a:moveTo>
                <a:lnTo>
                  <a:pt x="7020" y="9257"/>
                </a:lnTo>
                <a:lnTo>
                  <a:pt x="9180" y="9257"/>
                </a:lnTo>
                <a:lnTo>
                  <a:pt x="9180" y="7714"/>
                </a:lnTo>
                <a:lnTo>
                  <a:pt x="7020" y="7714"/>
                </a:lnTo>
                <a:close/>
              </a:path>
              <a:path w="21600" h="21600" extrusionOk="0">
                <a:moveTo>
                  <a:pt x="9180" y="7714"/>
                </a:moveTo>
                <a:lnTo>
                  <a:pt x="9180" y="9257"/>
                </a:lnTo>
                <a:lnTo>
                  <a:pt x="11340" y="9257"/>
                </a:lnTo>
                <a:lnTo>
                  <a:pt x="11340" y="7714"/>
                </a:lnTo>
                <a:lnTo>
                  <a:pt x="9180" y="7714"/>
                </a:lnTo>
                <a:close/>
              </a:path>
              <a:path w="21600" h="21600" extrusionOk="0">
                <a:moveTo>
                  <a:pt x="11340" y="7714"/>
                </a:moveTo>
                <a:lnTo>
                  <a:pt x="11340" y="9257"/>
                </a:lnTo>
                <a:lnTo>
                  <a:pt x="13500" y="9257"/>
                </a:lnTo>
                <a:lnTo>
                  <a:pt x="13500" y="7714"/>
                </a:lnTo>
                <a:lnTo>
                  <a:pt x="11340" y="7714"/>
                </a:lnTo>
                <a:close/>
              </a:path>
              <a:path w="21600" h="21600" extrusionOk="0">
                <a:moveTo>
                  <a:pt x="13500" y="7714"/>
                </a:moveTo>
                <a:lnTo>
                  <a:pt x="13500" y="9257"/>
                </a:lnTo>
                <a:lnTo>
                  <a:pt x="15660" y="9257"/>
                </a:lnTo>
                <a:lnTo>
                  <a:pt x="15660" y="7714"/>
                </a:lnTo>
                <a:lnTo>
                  <a:pt x="13500" y="7714"/>
                </a:lnTo>
                <a:close/>
              </a:path>
              <a:path w="21600" h="21600" extrusionOk="0">
                <a:moveTo>
                  <a:pt x="15660" y="7714"/>
                </a:moveTo>
                <a:lnTo>
                  <a:pt x="15660" y="9257"/>
                </a:lnTo>
                <a:lnTo>
                  <a:pt x="17820" y="9257"/>
                </a:lnTo>
                <a:lnTo>
                  <a:pt x="17820" y="7714"/>
                </a:lnTo>
                <a:lnTo>
                  <a:pt x="15660" y="7714"/>
                </a:lnTo>
                <a:close/>
              </a:path>
              <a:path w="21600" h="21600" extrusionOk="0">
                <a:moveTo>
                  <a:pt x="17820" y="7714"/>
                </a:moveTo>
                <a:lnTo>
                  <a:pt x="17820" y="9257"/>
                </a:lnTo>
                <a:lnTo>
                  <a:pt x="19980" y="9257"/>
                </a:lnTo>
                <a:lnTo>
                  <a:pt x="19980" y="7714"/>
                </a:lnTo>
                <a:lnTo>
                  <a:pt x="17820" y="7714"/>
                </a:lnTo>
                <a:close/>
              </a:path>
              <a:path w="21600" h="21600" extrusionOk="0">
                <a:moveTo>
                  <a:pt x="1620" y="9257"/>
                </a:moveTo>
                <a:lnTo>
                  <a:pt x="1620" y="10800"/>
                </a:lnTo>
                <a:lnTo>
                  <a:pt x="3779" y="10800"/>
                </a:lnTo>
                <a:lnTo>
                  <a:pt x="3779" y="9257"/>
                </a:lnTo>
                <a:lnTo>
                  <a:pt x="1620" y="9257"/>
                </a:lnTo>
                <a:close/>
              </a:path>
              <a:path w="21600" h="21600" extrusionOk="0">
                <a:moveTo>
                  <a:pt x="3779" y="9257"/>
                </a:moveTo>
                <a:lnTo>
                  <a:pt x="3779" y="10800"/>
                </a:lnTo>
                <a:lnTo>
                  <a:pt x="5940" y="10800"/>
                </a:lnTo>
                <a:lnTo>
                  <a:pt x="5940" y="9257"/>
                </a:lnTo>
                <a:lnTo>
                  <a:pt x="3779" y="9257"/>
                </a:lnTo>
                <a:close/>
              </a:path>
              <a:path w="21600" h="21600" extrusionOk="0">
                <a:moveTo>
                  <a:pt x="5940" y="9257"/>
                </a:moveTo>
                <a:lnTo>
                  <a:pt x="5940" y="10800"/>
                </a:lnTo>
                <a:lnTo>
                  <a:pt x="8100" y="10800"/>
                </a:lnTo>
                <a:lnTo>
                  <a:pt x="8100" y="9257"/>
                </a:lnTo>
                <a:lnTo>
                  <a:pt x="5940" y="9257"/>
                </a:lnTo>
                <a:close/>
              </a:path>
              <a:path w="21600" h="21600" extrusionOk="0">
                <a:moveTo>
                  <a:pt x="8100" y="9257"/>
                </a:moveTo>
                <a:lnTo>
                  <a:pt x="8100" y="10800"/>
                </a:lnTo>
                <a:lnTo>
                  <a:pt x="10260" y="10800"/>
                </a:lnTo>
                <a:lnTo>
                  <a:pt x="10260" y="9257"/>
                </a:lnTo>
                <a:lnTo>
                  <a:pt x="8100" y="9257"/>
                </a:lnTo>
                <a:close/>
              </a:path>
              <a:path w="21600" h="21600" extrusionOk="0">
                <a:moveTo>
                  <a:pt x="10260" y="9257"/>
                </a:moveTo>
                <a:lnTo>
                  <a:pt x="10260" y="10800"/>
                </a:lnTo>
                <a:lnTo>
                  <a:pt x="12419" y="10800"/>
                </a:lnTo>
                <a:lnTo>
                  <a:pt x="12419" y="9257"/>
                </a:lnTo>
                <a:lnTo>
                  <a:pt x="10260" y="9257"/>
                </a:lnTo>
                <a:close/>
              </a:path>
              <a:path w="21600" h="21600" extrusionOk="0">
                <a:moveTo>
                  <a:pt x="12419" y="9257"/>
                </a:moveTo>
                <a:lnTo>
                  <a:pt x="12419" y="10800"/>
                </a:lnTo>
                <a:lnTo>
                  <a:pt x="14580" y="10800"/>
                </a:lnTo>
                <a:lnTo>
                  <a:pt x="14580" y="9257"/>
                </a:lnTo>
                <a:lnTo>
                  <a:pt x="12419" y="9257"/>
                </a:lnTo>
                <a:close/>
              </a:path>
              <a:path w="21600" h="21600" extrusionOk="0">
                <a:moveTo>
                  <a:pt x="14580" y="9257"/>
                </a:moveTo>
                <a:lnTo>
                  <a:pt x="14580" y="10800"/>
                </a:lnTo>
                <a:lnTo>
                  <a:pt x="16740" y="10800"/>
                </a:lnTo>
                <a:lnTo>
                  <a:pt x="16740" y="9257"/>
                </a:lnTo>
                <a:lnTo>
                  <a:pt x="14580" y="9257"/>
                </a:lnTo>
                <a:close/>
              </a:path>
              <a:path w="21600" h="21600" extrusionOk="0">
                <a:moveTo>
                  <a:pt x="16740" y="9257"/>
                </a:moveTo>
                <a:lnTo>
                  <a:pt x="16740" y="10800"/>
                </a:lnTo>
                <a:lnTo>
                  <a:pt x="18900" y="10800"/>
                </a:lnTo>
                <a:lnTo>
                  <a:pt x="18900" y="9257"/>
                </a:lnTo>
                <a:lnTo>
                  <a:pt x="16740" y="9257"/>
                </a:lnTo>
                <a:close/>
              </a:path>
              <a:path w="21600" h="21600" extrusionOk="0">
                <a:moveTo>
                  <a:pt x="18900" y="9257"/>
                </a:moveTo>
                <a:lnTo>
                  <a:pt x="18900" y="10800"/>
                </a:lnTo>
                <a:lnTo>
                  <a:pt x="21060" y="10800"/>
                </a:lnTo>
                <a:lnTo>
                  <a:pt x="21060" y="9257"/>
                </a:lnTo>
                <a:lnTo>
                  <a:pt x="18900" y="9257"/>
                </a:lnTo>
                <a:close/>
              </a:path>
              <a:path w="21600" h="21600" extrusionOk="0">
                <a:moveTo>
                  <a:pt x="540" y="10800"/>
                </a:moveTo>
                <a:lnTo>
                  <a:pt x="540" y="12342"/>
                </a:lnTo>
                <a:lnTo>
                  <a:pt x="2700" y="12342"/>
                </a:lnTo>
                <a:lnTo>
                  <a:pt x="2700" y="10800"/>
                </a:lnTo>
                <a:lnTo>
                  <a:pt x="540" y="10800"/>
                </a:lnTo>
                <a:close/>
              </a:path>
              <a:path w="21600" h="21600" extrusionOk="0">
                <a:moveTo>
                  <a:pt x="2700" y="10800"/>
                </a:moveTo>
                <a:lnTo>
                  <a:pt x="2700" y="12342"/>
                </a:lnTo>
                <a:lnTo>
                  <a:pt x="4860" y="12342"/>
                </a:lnTo>
                <a:lnTo>
                  <a:pt x="4860" y="10800"/>
                </a:lnTo>
                <a:lnTo>
                  <a:pt x="2700" y="10800"/>
                </a:lnTo>
                <a:close/>
              </a:path>
              <a:path w="21600" h="21600" extrusionOk="0">
                <a:moveTo>
                  <a:pt x="4860" y="10800"/>
                </a:moveTo>
                <a:lnTo>
                  <a:pt x="4860" y="12342"/>
                </a:lnTo>
                <a:lnTo>
                  <a:pt x="7020" y="12342"/>
                </a:lnTo>
                <a:lnTo>
                  <a:pt x="7020" y="10800"/>
                </a:lnTo>
                <a:lnTo>
                  <a:pt x="4860" y="10800"/>
                </a:lnTo>
                <a:close/>
              </a:path>
              <a:path w="21600" h="21600" extrusionOk="0">
                <a:moveTo>
                  <a:pt x="7020" y="10800"/>
                </a:moveTo>
                <a:lnTo>
                  <a:pt x="7020" y="12342"/>
                </a:lnTo>
                <a:lnTo>
                  <a:pt x="9180" y="12342"/>
                </a:lnTo>
                <a:lnTo>
                  <a:pt x="9180" y="10800"/>
                </a:lnTo>
                <a:lnTo>
                  <a:pt x="7020" y="10800"/>
                </a:lnTo>
                <a:close/>
              </a:path>
              <a:path w="21600" h="21600" extrusionOk="0">
                <a:moveTo>
                  <a:pt x="9180" y="10800"/>
                </a:moveTo>
                <a:lnTo>
                  <a:pt x="9180" y="12342"/>
                </a:lnTo>
                <a:lnTo>
                  <a:pt x="11340" y="12342"/>
                </a:lnTo>
                <a:lnTo>
                  <a:pt x="11340" y="10800"/>
                </a:lnTo>
                <a:lnTo>
                  <a:pt x="9180" y="10800"/>
                </a:lnTo>
                <a:close/>
              </a:path>
              <a:path w="21600" h="21600" extrusionOk="0">
                <a:moveTo>
                  <a:pt x="11340" y="10800"/>
                </a:moveTo>
                <a:lnTo>
                  <a:pt x="11340" y="12342"/>
                </a:lnTo>
                <a:lnTo>
                  <a:pt x="13500" y="12342"/>
                </a:lnTo>
                <a:lnTo>
                  <a:pt x="13500" y="10800"/>
                </a:lnTo>
                <a:lnTo>
                  <a:pt x="11340" y="10800"/>
                </a:lnTo>
                <a:close/>
              </a:path>
              <a:path w="21600" h="21600" extrusionOk="0">
                <a:moveTo>
                  <a:pt x="13500" y="10800"/>
                </a:moveTo>
                <a:lnTo>
                  <a:pt x="13500" y="12342"/>
                </a:lnTo>
                <a:lnTo>
                  <a:pt x="15660" y="12342"/>
                </a:lnTo>
                <a:lnTo>
                  <a:pt x="15660" y="10800"/>
                </a:lnTo>
                <a:lnTo>
                  <a:pt x="13500" y="10800"/>
                </a:lnTo>
                <a:close/>
              </a:path>
              <a:path w="21600" h="21600" extrusionOk="0">
                <a:moveTo>
                  <a:pt x="15660" y="10800"/>
                </a:moveTo>
                <a:lnTo>
                  <a:pt x="15660" y="12342"/>
                </a:lnTo>
                <a:lnTo>
                  <a:pt x="17820" y="12342"/>
                </a:lnTo>
                <a:lnTo>
                  <a:pt x="17820" y="10800"/>
                </a:lnTo>
                <a:lnTo>
                  <a:pt x="15660" y="10800"/>
                </a:lnTo>
                <a:close/>
              </a:path>
              <a:path w="21600" h="21600" extrusionOk="0">
                <a:moveTo>
                  <a:pt x="17820" y="10800"/>
                </a:moveTo>
                <a:lnTo>
                  <a:pt x="17820" y="12342"/>
                </a:lnTo>
                <a:lnTo>
                  <a:pt x="19980" y="12342"/>
                </a:lnTo>
                <a:lnTo>
                  <a:pt x="19980" y="10800"/>
                </a:lnTo>
                <a:lnTo>
                  <a:pt x="17820" y="10800"/>
                </a:lnTo>
                <a:close/>
              </a:path>
              <a:path w="21600" h="21600" extrusionOk="0">
                <a:moveTo>
                  <a:pt x="1620" y="12342"/>
                </a:moveTo>
                <a:lnTo>
                  <a:pt x="1620" y="13885"/>
                </a:lnTo>
                <a:lnTo>
                  <a:pt x="3779" y="13885"/>
                </a:lnTo>
                <a:lnTo>
                  <a:pt x="3779" y="12342"/>
                </a:lnTo>
                <a:lnTo>
                  <a:pt x="1620" y="12342"/>
                </a:lnTo>
                <a:close/>
              </a:path>
              <a:path w="21600" h="21600" extrusionOk="0">
                <a:moveTo>
                  <a:pt x="3779" y="12342"/>
                </a:moveTo>
                <a:lnTo>
                  <a:pt x="3779" y="13885"/>
                </a:lnTo>
                <a:lnTo>
                  <a:pt x="5940" y="13885"/>
                </a:lnTo>
                <a:lnTo>
                  <a:pt x="5940" y="12342"/>
                </a:lnTo>
                <a:lnTo>
                  <a:pt x="3779" y="12342"/>
                </a:lnTo>
                <a:close/>
              </a:path>
              <a:path w="21600" h="21600" extrusionOk="0">
                <a:moveTo>
                  <a:pt x="5940" y="12342"/>
                </a:moveTo>
                <a:lnTo>
                  <a:pt x="5940" y="13885"/>
                </a:lnTo>
                <a:lnTo>
                  <a:pt x="8100" y="13885"/>
                </a:lnTo>
                <a:lnTo>
                  <a:pt x="8100" y="12342"/>
                </a:lnTo>
                <a:lnTo>
                  <a:pt x="5940" y="12342"/>
                </a:lnTo>
                <a:close/>
              </a:path>
              <a:path w="21600" h="21600" extrusionOk="0">
                <a:moveTo>
                  <a:pt x="8100" y="12342"/>
                </a:moveTo>
                <a:lnTo>
                  <a:pt x="8100" y="13885"/>
                </a:lnTo>
                <a:lnTo>
                  <a:pt x="10260" y="13885"/>
                </a:lnTo>
                <a:lnTo>
                  <a:pt x="10260" y="12342"/>
                </a:lnTo>
                <a:lnTo>
                  <a:pt x="8100" y="12342"/>
                </a:lnTo>
                <a:close/>
              </a:path>
              <a:path w="21600" h="21600" extrusionOk="0">
                <a:moveTo>
                  <a:pt x="10260" y="12342"/>
                </a:moveTo>
                <a:lnTo>
                  <a:pt x="10260" y="13885"/>
                </a:lnTo>
                <a:lnTo>
                  <a:pt x="12419" y="13885"/>
                </a:lnTo>
                <a:lnTo>
                  <a:pt x="12419" y="12342"/>
                </a:lnTo>
                <a:lnTo>
                  <a:pt x="10260" y="12342"/>
                </a:lnTo>
                <a:close/>
              </a:path>
              <a:path w="21600" h="21600" extrusionOk="0">
                <a:moveTo>
                  <a:pt x="12419" y="12342"/>
                </a:moveTo>
                <a:lnTo>
                  <a:pt x="12419" y="13885"/>
                </a:lnTo>
                <a:lnTo>
                  <a:pt x="14580" y="13885"/>
                </a:lnTo>
                <a:lnTo>
                  <a:pt x="14580" y="12342"/>
                </a:lnTo>
                <a:lnTo>
                  <a:pt x="12419" y="12342"/>
                </a:lnTo>
                <a:close/>
              </a:path>
              <a:path w="21600" h="21600" extrusionOk="0">
                <a:moveTo>
                  <a:pt x="14580" y="12342"/>
                </a:moveTo>
                <a:lnTo>
                  <a:pt x="14580" y="13885"/>
                </a:lnTo>
                <a:lnTo>
                  <a:pt x="16740" y="13885"/>
                </a:lnTo>
                <a:lnTo>
                  <a:pt x="16740" y="12342"/>
                </a:lnTo>
                <a:lnTo>
                  <a:pt x="14580" y="12342"/>
                </a:lnTo>
                <a:close/>
              </a:path>
              <a:path w="21600" h="21600" extrusionOk="0">
                <a:moveTo>
                  <a:pt x="16740" y="12342"/>
                </a:moveTo>
                <a:lnTo>
                  <a:pt x="16740" y="13885"/>
                </a:lnTo>
                <a:lnTo>
                  <a:pt x="18900" y="13885"/>
                </a:lnTo>
                <a:lnTo>
                  <a:pt x="18900" y="12342"/>
                </a:lnTo>
                <a:lnTo>
                  <a:pt x="16740" y="12342"/>
                </a:lnTo>
                <a:close/>
              </a:path>
              <a:path w="21600" h="21600" extrusionOk="0">
                <a:moveTo>
                  <a:pt x="18900" y="12342"/>
                </a:moveTo>
                <a:lnTo>
                  <a:pt x="18900" y="13885"/>
                </a:lnTo>
                <a:lnTo>
                  <a:pt x="21060" y="13885"/>
                </a:lnTo>
                <a:lnTo>
                  <a:pt x="21060" y="12342"/>
                </a:lnTo>
                <a:lnTo>
                  <a:pt x="18900" y="12342"/>
                </a:lnTo>
                <a:close/>
              </a:path>
              <a:path w="21600" h="21600" extrusionOk="0">
                <a:moveTo>
                  <a:pt x="540" y="13885"/>
                </a:moveTo>
                <a:lnTo>
                  <a:pt x="540" y="15428"/>
                </a:lnTo>
                <a:lnTo>
                  <a:pt x="2700" y="15428"/>
                </a:lnTo>
                <a:lnTo>
                  <a:pt x="2700" y="13885"/>
                </a:lnTo>
                <a:lnTo>
                  <a:pt x="540" y="13885"/>
                </a:lnTo>
                <a:close/>
              </a:path>
              <a:path w="21600" h="21600" extrusionOk="0">
                <a:moveTo>
                  <a:pt x="2700" y="13885"/>
                </a:moveTo>
                <a:lnTo>
                  <a:pt x="2700" y="15428"/>
                </a:lnTo>
                <a:lnTo>
                  <a:pt x="4860" y="15428"/>
                </a:lnTo>
                <a:lnTo>
                  <a:pt x="4860" y="13885"/>
                </a:lnTo>
                <a:lnTo>
                  <a:pt x="2700" y="13885"/>
                </a:lnTo>
                <a:close/>
              </a:path>
              <a:path w="21600" h="21600" extrusionOk="0">
                <a:moveTo>
                  <a:pt x="4860" y="13885"/>
                </a:moveTo>
                <a:lnTo>
                  <a:pt x="4860" y="15428"/>
                </a:lnTo>
                <a:lnTo>
                  <a:pt x="7020" y="15428"/>
                </a:lnTo>
                <a:lnTo>
                  <a:pt x="7020" y="13885"/>
                </a:lnTo>
                <a:lnTo>
                  <a:pt x="4860" y="13885"/>
                </a:lnTo>
                <a:close/>
              </a:path>
              <a:path w="21600" h="21600" extrusionOk="0">
                <a:moveTo>
                  <a:pt x="7020" y="13885"/>
                </a:moveTo>
                <a:lnTo>
                  <a:pt x="7020" y="15428"/>
                </a:lnTo>
                <a:lnTo>
                  <a:pt x="9180" y="15428"/>
                </a:lnTo>
                <a:lnTo>
                  <a:pt x="9180" y="13885"/>
                </a:lnTo>
                <a:lnTo>
                  <a:pt x="7020" y="13885"/>
                </a:lnTo>
                <a:close/>
              </a:path>
              <a:path w="21600" h="21600" extrusionOk="0">
                <a:moveTo>
                  <a:pt x="9180" y="13885"/>
                </a:moveTo>
                <a:lnTo>
                  <a:pt x="9180" y="15428"/>
                </a:lnTo>
                <a:lnTo>
                  <a:pt x="11340" y="15428"/>
                </a:lnTo>
                <a:lnTo>
                  <a:pt x="11340" y="13885"/>
                </a:lnTo>
                <a:lnTo>
                  <a:pt x="9180" y="13885"/>
                </a:lnTo>
                <a:close/>
              </a:path>
              <a:path w="21600" h="21600" extrusionOk="0">
                <a:moveTo>
                  <a:pt x="11340" y="13885"/>
                </a:moveTo>
                <a:lnTo>
                  <a:pt x="11340" y="15428"/>
                </a:lnTo>
                <a:lnTo>
                  <a:pt x="13500" y="15428"/>
                </a:lnTo>
                <a:lnTo>
                  <a:pt x="13500" y="13885"/>
                </a:lnTo>
                <a:lnTo>
                  <a:pt x="11340" y="13885"/>
                </a:lnTo>
                <a:close/>
              </a:path>
              <a:path w="21600" h="21600" extrusionOk="0">
                <a:moveTo>
                  <a:pt x="13500" y="13885"/>
                </a:moveTo>
                <a:lnTo>
                  <a:pt x="13500" y="15428"/>
                </a:lnTo>
                <a:lnTo>
                  <a:pt x="15660" y="15428"/>
                </a:lnTo>
                <a:lnTo>
                  <a:pt x="15660" y="13885"/>
                </a:lnTo>
                <a:lnTo>
                  <a:pt x="13500" y="13885"/>
                </a:lnTo>
                <a:close/>
              </a:path>
              <a:path w="21600" h="21600" extrusionOk="0">
                <a:moveTo>
                  <a:pt x="15660" y="13885"/>
                </a:moveTo>
                <a:lnTo>
                  <a:pt x="15660" y="15428"/>
                </a:lnTo>
                <a:lnTo>
                  <a:pt x="17820" y="15428"/>
                </a:lnTo>
                <a:lnTo>
                  <a:pt x="17820" y="13885"/>
                </a:lnTo>
                <a:lnTo>
                  <a:pt x="15660" y="13885"/>
                </a:lnTo>
                <a:close/>
              </a:path>
              <a:path w="21600" h="21600" extrusionOk="0">
                <a:moveTo>
                  <a:pt x="17820" y="13885"/>
                </a:moveTo>
                <a:lnTo>
                  <a:pt x="17820" y="15428"/>
                </a:lnTo>
                <a:lnTo>
                  <a:pt x="19980" y="15428"/>
                </a:lnTo>
                <a:lnTo>
                  <a:pt x="19980" y="13885"/>
                </a:lnTo>
                <a:lnTo>
                  <a:pt x="17820" y="13885"/>
                </a:lnTo>
                <a:close/>
              </a:path>
              <a:path w="21600" h="21600" extrusionOk="0">
                <a:moveTo>
                  <a:pt x="1620" y="15428"/>
                </a:moveTo>
                <a:lnTo>
                  <a:pt x="1620" y="16971"/>
                </a:lnTo>
                <a:lnTo>
                  <a:pt x="3779" y="16971"/>
                </a:lnTo>
                <a:lnTo>
                  <a:pt x="3779" y="15428"/>
                </a:lnTo>
                <a:lnTo>
                  <a:pt x="1620" y="15428"/>
                </a:lnTo>
                <a:close/>
              </a:path>
              <a:path w="21600" h="21600" extrusionOk="0">
                <a:moveTo>
                  <a:pt x="3779" y="15428"/>
                </a:moveTo>
                <a:lnTo>
                  <a:pt x="3779" y="16971"/>
                </a:lnTo>
                <a:lnTo>
                  <a:pt x="5940" y="16971"/>
                </a:lnTo>
                <a:lnTo>
                  <a:pt x="5940" y="15428"/>
                </a:lnTo>
                <a:lnTo>
                  <a:pt x="3779" y="15428"/>
                </a:lnTo>
                <a:close/>
              </a:path>
              <a:path w="21600" h="21600" extrusionOk="0">
                <a:moveTo>
                  <a:pt x="5940" y="15428"/>
                </a:moveTo>
                <a:lnTo>
                  <a:pt x="5940" y="16971"/>
                </a:lnTo>
                <a:lnTo>
                  <a:pt x="8100" y="16971"/>
                </a:lnTo>
                <a:lnTo>
                  <a:pt x="8100" y="15428"/>
                </a:lnTo>
                <a:lnTo>
                  <a:pt x="5940" y="15428"/>
                </a:lnTo>
                <a:close/>
              </a:path>
              <a:path w="21600" h="21600" extrusionOk="0">
                <a:moveTo>
                  <a:pt x="8100" y="15428"/>
                </a:moveTo>
                <a:lnTo>
                  <a:pt x="8100" y="16971"/>
                </a:lnTo>
                <a:lnTo>
                  <a:pt x="10260" y="16971"/>
                </a:lnTo>
                <a:lnTo>
                  <a:pt x="10260" y="15428"/>
                </a:lnTo>
                <a:lnTo>
                  <a:pt x="8100" y="15428"/>
                </a:lnTo>
                <a:close/>
              </a:path>
              <a:path w="21600" h="21600" extrusionOk="0">
                <a:moveTo>
                  <a:pt x="10260" y="15428"/>
                </a:moveTo>
                <a:lnTo>
                  <a:pt x="10260" y="16971"/>
                </a:lnTo>
                <a:lnTo>
                  <a:pt x="12419" y="16971"/>
                </a:lnTo>
                <a:lnTo>
                  <a:pt x="12419" y="15428"/>
                </a:lnTo>
                <a:lnTo>
                  <a:pt x="10260" y="15428"/>
                </a:lnTo>
                <a:close/>
              </a:path>
              <a:path w="21600" h="21600" extrusionOk="0">
                <a:moveTo>
                  <a:pt x="12419" y="15428"/>
                </a:moveTo>
                <a:lnTo>
                  <a:pt x="12419" y="16971"/>
                </a:lnTo>
                <a:lnTo>
                  <a:pt x="14580" y="16971"/>
                </a:lnTo>
                <a:lnTo>
                  <a:pt x="14580" y="15428"/>
                </a:lnTo>
                <a:lnTo>
                  <a:pt x="12419" y="15428"/>
                </a:lnTo>
                <a:close/>
              </a:path>
              <a:path w="21600" h="21600" extrusionOk="0">
                <a:moveTo>
                  <a:pt x="14580" y="15428"/>
                </a:moveTo>
                <a:lnTo>
                  <a:pt x="14580" y="16971"/>
                </a:lnTo>
                <a:lnTo>
                  <a:pt x="16740" y="16971"/>
                </a:lnTo>
                <a:lnTo>
                  <a:pt x="16740" y="15428"/>
                </a:lnTo>
                <a:lnTo>
                  <a:pt x="14580" y="15428"/>
                </a:lnTo>
                <a:close/>
              </a:path>
              <a:path w="21600" h="21600" extrusionOk="0">
                <a:moveTo>
                  <a:pt x="16740" y="15428"/>
                </a:moveTo>
                <a:lnTo>
                  <a:pt x="16740" y="16971"/>
                </a:lnTo>
                <a:lnTo>
                  <a:pt x="18900" y="16971"/>
                </a:lnTo>
                <a:lnTo>
                  <a:pt x="18900" y="15428"/>
                </a:lnTo>
                <a:lnTo>
                  <a:pt x="16740" y="15428"/>
                </a:lnTo>
                <a:close/>
              </a:path>
              <a:path w="21600" h="21600" extrusionOk="0">
                <a:moveTo>
                  <a:pt x="18900" y="15428"/>
                </a:moveTo>
                <a:lnTo>
                  <a:pt x="18900" y="16971"/>
                </a:lnTo>
                <a:lnTo>
                  <a:pt x="21060" y="16971"/>
                </a:lnTo>
                <a:lnTo>
                  <a:pt x="21060" y="15428"/>
                </a:lnTo>
                <a:lnTo>
                  <a:pt x="18900" y="15428"/>
                </a:lnTo>
                <a:close/>
              </a:path>
              <a:path w="21600" h="21600" extrusionOk="0">
                <a:moveTo>
                  <a:pt x="540" y="16971"/>
                </a:moveTo>
                <a:lnTo>
                  <a:pt x="540" y="18514"/>
                </a:lnTo>
                <a:lnTo>
                  <a:pt x="2700" y="18514"/>
                </a:lnTo>
                <a:lnTo>
                  <a:pt x="2700" y="16971"/>
                </a:lnTo>
                <a:lnTo>
                  <a:pt x="540" y="16971"/>
                </a:lnTo>
                <a:close/>
              </a:path>
              <a:path w="21600" h="21600" extrusionOk="0">
                <a:moveTo>
                  <a:pt x="2700" y="16971"/>
                </a:moveTo>
                <a:lnTo>
                  <a:pt x="2700" y="18514"/>
                </a:lnTo>
                <a:lnTo>
                  <a:pt x="4860" y="18514"/>
                </a:lnTo>
                <a:lnTo>
                  <a:pt x="4860" y="16971"/>
                </a:lnTo>
                <a:lnTo>
                  <a:pt x="2700" y="16971"/>
                </a:lnTo>
                <a:close/>
              </a:path>
              <a:path w="21600" h="21600" extrusionOk="0">
                <a:moveTo>
                  <a:pt x="4860" y="16971"/>
                </a:moveTo>
                <a:lnTo>
                  <a:pt x="4860" y="18514"/>
                </a:lnTo>
                <a:lnTo>
                  <a:pt x="7020" y="18514"/>
                </a:lnTo>
                <a:lnTo>
                  <a:pt x="7020" y="16971"/>
                </a:lnTo>
                <a:lnTo>
                  <a:pt x="4860" y="16971"/>
                </a:lnTo>
                <a:close/>
              </a:path>
              <a:path w="21600" h="21600" extrusionOk="0">
                <a:moveTo>
                  <a:pt x="7020" y="16971"/>
                </a:moveTo>
                <a:lnTo>
                  <a:pt x="7020" y="18514"/>
                </a:lnTo>
                <a:lnTo>
                  <a:pt x="9180" y="18514"/>
                </a:lnTo>
                <a:lnTo>
                  <a:pt x="9180" y="16971"/>
                </a:lnTo>
                <a:lnTo>
                  <a:pt x="7020" y="16971"/>
                </a:lnTo>
                <a:close/>
              </a:path>
              <a:path w="21600" h="21600" extrusionOk="0">
                <a:moveTo>
                  <a:pt x="9180" y="16971"/>
                </a:moveTo>
                <a:lnTo>
                  <a:pt x="9180" y="18514"/>
                </a:lnTo>
                <a:lnTo>
                  <a:pt x="11340" y="18514"/>
                </a:lnTo>
                <a:lnTo>
                  <a:pt x="11340" y="16971"/>
                </a:lnTo>
                <a:lnTo>
                  <a:pt x="9180" y="16971"/>
                </a:lnTo>
                <a:close/>
              </a:path>
              <a:path w="21600" h="21600" extrusionOk="0">
                <a:moveTo>
                  <a:pt x="11340" y="16971"/>
                </a:moveTo>
                <a:lnTo>
                  <a:pt x="11340" y="18514"/>
                </a:lnTo>
                <a:lnTo>
                  <a:pt x="13500" y="18514"/>
                </a:lnTo>
                <a:lnTo>
                  <a:pt x="13500" y="16971"/>
                </a:lnTo>
                <a:lnTo>
                  <a:pt x="11340" y="16971"/>
                </a:lnTo>
                <a:close/>
              </a:path>
              <a:path w="21600" h="21600" extrusionOk="0">
                <a:moveTo>
                  <a:pt x="13500" y="16971"/>
                </a:moveTo>
                <a:lnTo>
                  <a:pt x="13500" y="18514"/>
                </a:lnTo>
                <a:lnTo>
                  <a:pt x="15660" y="18514"/>
                </a:lnTo>
                <a:lnTo>
                  <a:pt x="15660" y="16971"/>
                </a:lnTo>
                <a:lnTo>
                  <a:pt x="13500" y="16971"/>
                </a:lnTo>
                <a:close/>
              </a:path>
              <a:path w="21600" h="21600" extrusionOk="0">
                <a:moveTo>
                  <a:pt x="15660" y="16971"/>
                </a:moveTo>
                <a:lnTo>
                  <a:pt x="15660" y="18514"/>
                </a:lnTo>
                <a:lnTo>
                  <a:pt x="17820" y="18514"/>
                </a:lnTo>
                <a:lnTo>
                  <a:pt x="17820" y="16971"/>
                </a:lnTo>
                <a:lnTo>
                  <a:pt x="15660" y="16971"/>
                </a:lnTo>
                <a:close/>
              </a:path>
              <a:path w="21600" h="21600" extrusionOk="0">
                <a:moveTo>
                  <a:pt x="17820" y="16971"/>
                </a:moveTo>
                <a:lnTo>
                  <a:pt x="17820" y="18514"/>
                </a:lnTo>
                <a:lnTo>
                  <a:pt x="19980" y="18514"/>
                </a:lnTo>
                <a:lnTo>
                  <a:pt x="19980" y="16971"/>
                </a:lnTo>
                <a:lnTo>
                  <a:pt x="17820" y="16971"/>
                </a:lnTo>
                <a:close/>
              </a:path>
              <a:path w="21600" h="21600" extrusionOk="0">
                <a:moveTo>
                  <a:pt x="1620" y="18514"/>
                </a:moveTo>
                <a:lnTo>
                  <a:pt x="1620" y="20057"/>
                </a:lnTo>
                <a:lnTo>
                  <a:pt x="3779" y="20057"/>
                </a:lnTo>
                <a:lnTo>
                  <a:pt x="3779" y="18514"/>
                </a:lnTo>
                <a:lnTo>
                  <a:pt x="1620" y="18514"/>
                </a:lnTo>
                <a:close/>
              </a:path>
              <a:path w="21600" h="21600" extrusionOk="0">
                <a:moveTo>
                  <a:pt x="3779" y="18514"/>
                </a:moveTo>
                <a:lnTo>
                  <a:pt x="3779" y="20057"/>
                </a:lnTo>
                <a:lnTo>
                  <a:pt x="5940" y="20057"/>
                </a:lnTo>
                <a:lnTo>
                  <a:pt x="5940" y="18514"/>
                </a:lnTo>
                <a:lnTo>
                  <a:pt x="3779" y="18514"/>
                </a:lnTo>
                <a:close/>
              </a:path>
              <a:path w="21600" h="21600" extrusionOk="0">
                <a:moveTo>
                  <a:pt x="5940" y="18514"/>
                </a:moveTo>
                <a:lnTo>
                  <a:pt x="5940" y="20057"/>
                </a:lnTo>
                <a:lnTo>
                  <a:pt x="8100" y="20057"/>
                </a:lnTo>
                <a:lnTo>
                  <a:pt x="8100" y="18514"/>
                </a:lnTo>
                <a:lnTo>
                  <a:pt x="5940" y="18514"/>
                </a:lnTo>
                <a:close/>
              </a:path>
              <a:path w="21600" h="21600" extrusionOk="0">
                <a:moveTo>
                  <a:pt x="8100" y="18514"/>
                </a:moveTo>
                <a:lnTo>
                  <a:pt x="8100" y="20057"/>
                </a:lnTo>
                <a:lnTo>
                  <a:pt x="10260" y="20057"/>
                </a:lnTo>
                <a:lnTo>
                  <a:pt x="10260" y="18514"/>
                </a:lnTo>
                <a:lnTo>
                  <a:pt x="8100" y="18514"/>
                </a:lnTo>
                <a:close/>
              </a:path>
              <a:path w="21600" h="21600" extrusionOk="0">
                <a:moveTo>
                  <a:pt x="10260" y="18514"/>
                </a:moveTo>
                <a:lnTo>
                  <a:pt x="10260" y="20057"/>
                </a:lnTo>
                <a:lnTo>
                  <a:pt x="12419" y="20057"/>
                </a:lnTo>
                <a:lnTo>
                  <a:pt x="12419" y="18514"/>
                </a:lnTo>
                <a:lnTo>
                  <a:pt x="10260" y="18514"/>
                </a:lnTo>
                <a:close/>
              </a:path>
              <a:path w="21600" h="21600" extrusionOk="0">
                <a:moveTo>
                  <a:pt x="12419" y="18514"/>
                </a:moveTo>
                <a:lnTo>
                  <a:pt x="12419" y="20057"/>
                </a:lnTo>
                <a:lnTo>
                  <a:pt x="14580" y="20057"/>
                </a:lnTo>
                <a:lnTo>
                  <a:pt x="14580" y="18514"/>
                </a:lnTo>
                <a:lnTo>
                  <a:pt x="12419" y="18514"/>
                </a:lnTo>
                <a:close/>
              </a:path>
              <a:path w="21600" h="21600" extrusionOk="0">
                <a:moveTo>
                  <a:pt x="14580" y="18514"/>
                </a:moveTo>
                <a:lnTo>
                  <a:pt x="14580" y="20057"/>
                </a:lnTo>
                <a:lnTo>
                  <a:pt x="16740" y="20057"/>
                </a:lnTo>
                <a:lnTo>
                  <a:pt x="16740" y="18514"/>
                </a:lnTo>
                <a:lnTo>
                  <a:pt x="14580" y="18514"/>
                </a:lnTo>
                <a:close/>
              </a:path>
              <a:path w="21600" h="21600" extrusionOk="0">
                <a:moveTo>
                  <a:pt x="16740" y="18514"/>
                </a:moveTo>
                <a:lnTo>
                  <a:pt x="16740" y="20057"/>
                </a:lnTo>
                <a:lnTo>
                  <a:pt x="18900" y="20057"/>
                </a:lnTo>
                <a:lnTo>
                  <a:pt x="18900" y="18514"/>
                </a:lnTo>
                <a:lnTo>
                  <a:pt x="16740" y="18514"/>
                </a:lnTo>
                <a:close/>
              </a:path>
              <a:path w="21600" h="21600" extrusionOk="0">
                <a:moveTo>
                  <a:pt x="18900" y="18514"/>
                </a:moveTo>
                <a:lnTo>
                  <a:pt x="18900" y="20057"/>
                </a:lnTo>
                <a:lnTo>
                  <a:pt x="21060" y="20057"/>
                </a:lnTo>
                <a:lnTo>
                  <a:pt x="21060" y="18514"/>
                </a:lnTo>
                <a:lnTo>
                  <a:pt x="18900" y="18514"/>
                </a:lnTo>
                <a:close/>
              </a:path>
              <a:path w="21600" h="21600" extrusionOk="0">
                <a:moveTo>
                  <a:pt x="540" y="20057"/>
                </a:moveTo>
                <a:lnTo>
                  <a:pt x="540" y="21600"/>
                </a:lnTo>
                <a:lnTo>
                  <a:pt x="2700" y="21600"/>
                </a:lnTo>
                <a:lnTo>
                  <a:pt x="2700" y="20057"/>
                </a:lnTo>
                <a:lnTo>
                  <a:pt x="540" y="20057"/>
                </a:lnTo>
                <a:close/>
              </a:path>
              <a:path w="21600" h="21600" extrusionOk="0">
                <a:moveTo>
                  <a:pt x="2700" y="20057"/>
                </a:moveTo>
                <a:lnTo>
                  <a:pt x="2700" y="21600"/>
                </a:lnTo>
                <a:lnTo>
                  <a:pt x="4860" y="21600"/>
                </a:lnTo>
                <a:lnTo>
                  <a:pt x="4860" y="20057"/>
                </a:lnTo>
                <a:lnTo>
                  <a:pt x="2700" y="20057"/>
                </a:lnTo>
                <a:close/>
              </a:path>
              <a:path w="21600" h="21600" extrusionOk="0">
                <a:moveTo>
                  <a:pt x="4860" y="20057"/>
                </a:moveTo>
                <a:lnTo>
                  <a:pt x="4860" y="21600"/>
                </a:lnTo>
                <a:lnTo>
                  <a:pt x="7020" y="21600"/>
                </a:lnTo>
                <a:lnTo>
                  <a:pt x="7020" y="20057"/>
                </a:lnTo>
                <a:lnTo>
                  <a:pt x="4860" y="20057"/>
                </a:lnTo>
                <a:close/>
              </a:path>
              <a:path w="21600" h="21600" extrusionOk="0">
                <a:moveTo>
                  <a:pt x="7020" y="20057"/>
                </a:moveTo>
                <a:lnTo>
                  <a:pt x="7020" y="21600"/>
                </a:lnTo>
                <a:lnTo>
                  <a:pt x="9180" y="21600"/>
                </a:lnTo>
                <a:lnTo>
                  <a:pt x="9180" y="20057"/>
                </a:lnTo>
                <a:lnTo>
                  <a:pt x="7020" y="20057"/>
                </a:lnTo>
                <a:close/>
              </a:path>
              <a:path w="21600" h="21600" extrusionOk="0">
                <a:moveTo>
                  <a:pt x="9180" y="20057"/>
                </a:moveTo>
                <a:lnTo>
                  <a:pt x="9180" y="21600"/>
                </a:lnTo>
                <a:lnTo>
                  <a:pt x="11340" y="21600"/>
                </a:lnTo>
                <a:lnTo>
                  <a:pt x="11340" y="20057"/>
                </a:lnTo>
                <a:lnTo>
                  <a:pt x="9180" y="20057"/>
                </a:lnTo>
                <a:close/>
              </a:path>
              <a:path w="21600" h="21600" extrusionOk="0">
                <a:moveTo>
                  <a:pt x="11340" y="20057"/>
                </a:moveTo>
                <a:lnTo>
                  <a:pt x="11340" y="21600"/>
                </a:lnTo>
                <a:lnTo>
                  <a:pt x="13500" y="21600"/>
                </a:lnTo>
                <a:lnTo>
                  <a:pt x="13500" y="20057"/>
                </a:lnTo>
                <a:lnTo>
                  <a:pt x="11340" y="20057"/>
                </a:lnTo>
                <a:close/>
              </a:path>
              <a:path w="21600" h="21600" extrusionOk="0">
                <a:moveTo>
                  <a:pt x="13500" y="20057"/>
                </a:moveTo>
                <a:lnTo>
                  <a:pt x="13500" y="21600"/>
                </a:lnTo>
                <a:lnTo>
                  <a:pt x="15660" y="21600"/>
                </a:lnTo>
                <a:lnTo>
                  <a:pt x="15660" y="20057"/>
                </a:lnTo>
                <a:lnTo>
                  <a:pt x="13500" y="20057"/>
                </a:lnTo>
                <a:close/>
              </a:path>
              <a:path w="21600" h="21600" extrusionOk="0">
                <a:moveTo>
                  <a:pt x="15660" y="20057"/>
                </a:moveTo>
                <a:lnTo>
                  <a:pt x="15660" y="21600"/>
                </a:lnTo>
                <a:lnTo>
                  <a:pt x="17820" y="21600"/>
                </a:lnTo>
                <a:lnTo>
                  <a:pt x="17820" y="20057"/>
                </a:lnTo>
                <a:lnTo>
                  <a:pt x="15660" y="20057"/>
                </a:lnTo>
                <a:close/>
              </a:path>
              <a:path w="21600" h="21600" extrusionOk="0">
                <a:moveTo>
                  <a:pt x="17820" y="20057"/>
                </a:moveTo>
                <a:lnTo>
                  <a:pt x="17820" y="21600"/>
                </a:lnTo>
                <a:lnTo>
                  <a:pt x="19980" y="21600"/>
                </a:lnTo>
                <a:lnTo>
                  <a:pt x="19980" y="20057"/>
                </a:lnTo>
                <a:lnTo>
                  <a:pt x="17820" y="20057"/>
                </a:lnTo>
                <a:close/>
              </a:path>
              <a:path w="21600" h="21600" extrusionOk="0">
                <a:moveTo>
                  <a:pt x="19980" y="4628"/>
                </a:moveTo>
                <a:lnTo>
                  <a:pt x="21060" y="4628"/>
                </a:lnTo>
                <a:lnTo>
                  <a:pt x="21060" y="6171"/>
                </a:lnTo>
                <a:lnTo>
                  <a:pt x="19980" y="6171"/>
                </a:lnTo>
                <a:lnTo>
                  <a:pt x="19980" y="4628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Text Box 15"/>
          <p:cNvSpPr txBox="1">
            <a:spLocks noChangeArrowheads="1"/>
          </p:cNvSpPr>
          <p:nvPr/>
        </p:nvSpPr>
        <p:spPr bwMode="auto">
          <a:xfrm>
            <a:off x="1763713" y="3933825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НАДСТРОЙКА</a:t>
            </a:r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>
            <a:off x="5508625" y="5300663"/>
            <a:ext cx="3635375" cy="1008062"/>
          </a:xfrm>
          <a:prstGeom prst="leftArrowCallout">
            <a:avLst>
              <a:gd name="adj1" fmla="val 40787"/>
              <a:gd name="adj2" fmla="val 40394"/>
              <a:gd name="adj3" fmla="val 62359"/>
              <a:gd name="adj4" fmla="val 7100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совокупность </a:t>
            </a:r>
          </a:p>
          <a:p>
            <a:pPr algn="ctr"/>
            <a:r>
              <a:rPr lang="ru-RU" b="1" dirty="0"/>
              <a:t>производственных </a:t>
            </a:r>
          </a:p>
          <a:p>
            <a:pPr algn="ctr"/>
            <a:r>
              <a:rPr lang="ru-RU" b="1" dirty="0"/>
              <a:t>отношений</a:t>
            </a:r>
          </a:p>
        </p:txBody>
      </p:sp>
      <p:sp>
        <p:nvSpPr>
          <p:cNvPr id="42002" name="AutoShape 18"/>
          <p:cNvSpPr>
            <a:spLocks noChangeArrowheads="1"/>
          </p:cNvSpPr>
          <p:nvPr/>
        </p:nvSpPr>
        <p:spPr bwMode="auto">
          <a:xfrm flipH="1">
            <a:off x="5435600" y="2997200"/>
            <a:ext cx="3708400" cy="2160588"/>
          </a:xfrm>
          <a:prstGeom prst="homePlate">
            <a:avLst>
              <a:gd name="adj" fmla="val 4291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совокупность идей и</a:t>
            </a:r>
          </a:p>
          <a:p>
            <a:pPr algn="ctr"/>
            <a:r>
              <a:rPr lang="ru-RU" b="1" dirty="0"/>
              <a:t>взглядов общества, </a:t>
            </a:r>
          </a:p>
          <a:p>
            <a:pPr algn="ctr"/>
            <a:r>
              <a:rPr lang="ru-RU" b="1" dirty="0"/>
              <a:t>соответствующих им </a:t>
            </a:r>
          </a:p>
          <a:p>
            <a:pPr algn="ctr"/>
            <a:r>
              <a:rPr lang="ru-RU" b="1" dirty="0"/>
              <a:t>отношений и организаций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41990" grpId="0" animBg="1"/>
      <p:bldP spid="41996" grpId="0" animBg="1"/>
      <p:bldP spid="42000" grpId="0" animBg="1"/>
      <p:bldP spid="4200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Недостатки формационного подхода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73488"/>
          </a:xfrm>
        </p:spPr>
        <p:txBody>
          <a:bodyPr/>
          <a:lstStyle/>
          <a:p>
            <a:pPr eaLnBrk="1" hangingPunct="1"/>
            <a:r>
              <a:rPr lang="ru-RU" sz="3600" smtClean="0"/>
              <a:t>Абсолютизация экономического фактора в жизни общества</a:t>
            </a:r>
          </a:p>
          <a:p>
            <a:pPr eaLnBrk="1" hangingPunct="1"/>
            <a:r>
              <a:rPr lang="ru-RU" sz="3600" smtClean="0"/>
              <a:t>Однолинейное понимание исторического процесса</a:t>
            </a:r>
          </a:p>
          <a:p>
            <a:pPr eaLnBrk="1" hangingPunct="1"/>
            <a:r>
              <a:rPr lang="ru-RU" sz="3600" smtClean="0"/>
              <a:t>Претензия на абсолютную правильность и универсальность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71550" y="5949950"/>
            <a:ext cx="6913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+ цивилизационный подход!</a:t>
            </a: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 rot="5400000" flipV="1">
            <a:off x="3831431" y="4499769"/>
            <a:ext cx="976313" cy="2232025"/>
          </a:xfrm>
          <a:custGeom>
            <a:avLst/>
            <a:gdLst>
              <a:gd name="T0" fmla="*/ 732235 w 21600"/>
              <a:gd name="T1" fmla="*/ 0 h 21600"/>
              <a:gd name="T2" fmla="*/ 0 w 21600"/>
              <a:gd name="T3" fmla="*/ 1116013 h 21600"/>
              <a:gd name="T4" fmla="*/ 732235 w 21600"/>
              <a:gd name="T5" fmla="*/ 2232025 h 21600"/>
              <a:gd name="T6" fmla="*/ 976313 w 21600"/>
              <a:gd name="T7" fmla="*/ 11160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0F1E0D-15C1-484F-9ADA-63A745C008A5}" type="slidenum">
              <a:rPr lang="ru-RU">
                <a:latin typeface="Arial" charset="0"/>
              </a:rPr>
              <a:pPr/>
              <a:t>44</a:t>
            </a:fld>
            <a:endParaRPr lang="ru-RU">
              <a:latin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Цивилизация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Ступень в развитии человечества вслед за дикостью и варварством (Л. Морган, Ф. Эн-гельс)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Стадия упадка и деградации, когда на смену органическо-жизненному приходит технико-механическое господство (О. Шпенглер)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Синоним культуры (А. Тойнби)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Целостность материальной и духовной жизни людей в определенных пространственно-временных границах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6300788" y="260350"/>
            <a:ext cx="2087562" cy="360363"/>
          </a:xfrm>
          <a:prstGeom prst="wedgeRectCallout">
            <a:avLst>
              <a:gd name="adj1" fmla="val -88477"/>
              <a:gd name="adj2" fmla="val 6189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dirty="0"/>
              <a:t>«Гражданский»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ru-RU" dirty="0"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Недостатки цивилизационного подхода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История не рассматривается как единый процесс развития всего человечества</a:t>
            </a:r>
          </a:p>
          <a:p>
            <a:pPr eaLnBrk="1" hangingPunct="1"/>
            <a:r>
              <a:rPr lang="ru-RU" smtClean="0"/>
              <a:t>Народы и общества изучаются изолированно</a:t>
            </a:r>
          </a:p>
          <a:p>
            <a:pPr eaLnBrk="1" hangingPunct="1"/>
            <a:r>
              <a:rPr lang="ru-RU" smtClean="0"/>
              <a:t>Трудно выявить закономерности в историческом процессе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5CCA11-4219-4B15-91B1-7E5BE89B4AC2}" type="slidenum">
              <a:rPr lang="ru-RU">
                <a:latin typeface="Arial" charset="0"/>
              </a:rPr>
              <a:pPr/>
              <a:t>46</a:t>
            </a:fld>
            <a:endParaRPr lang="ru-RU">
              <a:latin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Основные черты восточной и западной цивилизации</a:t>
            </a: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4572000" y="5287963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/>
              <a:t>Преобладание науки, главная цель человека – получение нового знания для улучшения комфорта</a:t>
            </a:r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457200" y="5287963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/>
              <a:t>Преобладание религии, главная цель человека – нравственное совершенствование</a:t>
            </a: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4572000" y="4373563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/>
              <a:t>Личность выступает как высшая ценность, инициативность, самостоятельность, индивидуализм</a:t>
            </a: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457200" y="4373563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/>
              <a:t>Интересы личности подчинены общественным, коллективным</a:t>
            </a: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4572000" y="3459163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/>
              <a:t>Правовое государство, демократические формы правления</a:t>
            </a: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457200" y="3459163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/>
              <a:t>Вера в мудрого правителя, его обожествление, неразвитость права, бесправие подданных</a:t>
            </a: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4572000" y="2544763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/>
              <a:t>Развитый рынок, частная собствен-ность, предпринимательство и конкуренция в экономике</a:t>
            </a: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457200" y="2544763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/>
              <a:t>Зависимость собственности от власти, господство государственной собственности над частной</a:t>
            </a: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4572000" y="1600200"/>
            <a:ext cx="4114800" cy="9445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2800" b="1" dirty="0"/>
              <a:t>Западная  цивилизация</a:t>
            </a: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457200" y="1600200"/>
            <a:ext cx="4114800" cy="9445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2800" b="1" dirty="0"/>
              <a:t>Восточная цивилизация</a:t>
            </a:r>
          </a:p>
        </p:txBody>
      </p:sp>
      <p:sp>
        <p:nvSpPr>
          <p:cNvPr id="28686" name="Line 26"/>
          <p:cNvSpPr>
            <a:spLocks noChangeShapeType="1"/>
          </p:cNvSpPr>
          <p:nvPr/>
        </p:nvSpPr>
        <p:spPr bwMode="auto">
          <a:xfrm>
            <a:off x="457200" y="16002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7" name="Line 27"/>
          <p:cNvSpPr>
            <a:spLocks noChangeShapeType="1"/>
          </p:cNvSpPr>
          <p:nvPr/>
        </p:nvSpPr>
        <p:spPr bwMode="auto">
          <a:xfrm>
            <a:off x="457200" y="2544763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8" name="Line 28"/>
          <p:cNvSpPr>
            <a:spLocks noChangeShapeType="1"/>
          </p:cNvSpPr>
          <p:nvPr/>
        </p:nvSpPr>
        <p:spPr bwMode="auto">
          <a:xfrm>
            <a:off x="457200" y="3459163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9" name="Line 29"/>
          <p:cNvSpPr>
            <a:spLocks noChangeShapeType="1"/>
          </p:cNvSpPr>
          <p:nvPr/>
        </p:nvSpPr>
        <p:spPr bwMode="auto">
          <a:xfrm>
            <a:off x="457200" y="4373563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90" name="Line 30"/>
          <p:cNvSpPr>
            <a:spLocks noChangeShapeType="1"/>
          </p:cNvSpPr>
          <p:nvPr/>
        </p:nvSpPr>
        <p:spPr bwMode="auto">
          <a:xfrm>
            <a:off x="457200" y="5287963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91" name="Line 31"/>
          <p:cNvSpPr>
            <a:spLocks noChangeShapeType="1"/>
          </p:cNvSpPr>
          <p:nvPr/>
        </p:nvSpPr>
        <p:spPr bwMode="auto">
          <a:xfrm>
            <a:off x="457200" y="6202363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92" name="Line 32"/>
          <p:cNvSpPr>
            <a:spLocks noChangeShapeType="1"/>
          </p:cNvSpPr>
          <p:nvPr/>
        </p:nvSpPr>
        <p:spPr bwMode="auto">
          <a:xfrm>
            <a:off x="457200" y="1600200"/>
            <a:ext cx="0" cy="46021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93" name="Line 33"/>
          <p:cNvSpPr>
            <a:spLocks noChangeShapeType="1"/>
          </p:cNvSpPr>
          <p:nvPr/>
        </p:nvSpPr>
        <p:spPr bwMode="auto">
          <a:xfrm>
            <a:off x="4572000" y="1600200"/>
            <a:ext cx="0" cy="460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94" name="Line 34"/>
          <p:cNvSpPr>
            <a:spLocks noChangeShapeType="1"/>
          </p:cNvSpPr>
          <p:nvPr/>
        </p:nvSpPr>
        <p:spPr bwMode="auto">
          <a:xfrm>
            <a:off x="8686800" y="1600200"/>
            <a:ext cx="0" cy="46021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8" grpId="0"/>
      <p:bldP spid="52247" grpId="0"/>
      <p:bldP spid="52246" grpId="0"/>
      <p:bldP spid="52245" grpId="0"/>
      <p:bldP spid="52244" grpId="0"/>
      <p:bldP spid="52243" grpId="0"/>
      <p:bldP spid="52242" grpId="0"/>
      <p:bldP spid="52241" grpId="0" animBg="1"/>
      <p:bldP spid="5224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4" name="AutoShape 10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1557338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Восток и Запад в диалоге культур</a:t>
            </a:r>
          </a:p>
        </p:txBody>
      </p:sp>
      <p:graphicFrame>
        <p:nvGraphicFramePr>
          <p:cNvPr id="93266" name="Group 82"/>
          <p:cNvGraphicFramePr>
            <a:graphicFrameLocks noGrp="1"/>
          </p:cNvGraphicFramePr>
          <p:nvPr>
            <p:ph idx="1"/>
          </p:nvPr>
        </p:nvGraphicFramePr>
        <p:xfrm>
          <a:off x="250825" y="1557338"/>
          <a:ext cx="8713788" cy="5059680"/>
        </p:xfrm>
        <a:graphic>
          <a:graphicData uri="http://schemas.openxmlformats.org/drawingml/2006/table">
            <a:tbl>
              <a:tblPr/>
              <a:tblGrid>
                <a:gridCol w="2905125"/>
                <a:gridCol w="2903538"/>
                <a:gridCol w="2905125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Критерии сравнения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Восточное общество (традиционное)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Западное общество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 Ход исторического процесса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«Непрерывность» исторического процесса, отсутствие явных граней между историческими эпохами, резких сдвигов и толчков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История движется неравномерно, «скачками», разрывы меду эпохами очевидны, часто это революции разных типов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 Особенности исторического развития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Неприменимость европейской концепции линейного прогресса к характеристике особенностей исторического развития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Общественно-исторический прогресс достаточно очевиден и может быть «измерен» посредством разных критериев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 Отношение людей к природе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Тип отношений общества и природы построен не на принципе победы над ней, а на идее слияния с ней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Общество стремиться властвовать над природой, подчиняя её и извлекая из неё максимально возможное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9319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1557338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Восток и Запад в диалоге культур</a:t>
            </a:r>
          </a:p>
        </p:txBody>
      </p:sp>
      <p:graphicFrame>
        <p:nvGraphicFramePr>
          <p:cNvPr id="95277" name="Group 45"/>
          <p:cNvGraphicFramePr>
            <a:graphicFrameLocks noGrp="1"/>
          </p:cNvGraphicFramePr>
          <p:nvPr>
            <p:ph idx="1"/>
          </p:nvPr>
        </p:nvGraphicFramePr>
        <p:xfrm>
          <a:off x="250825" y="1557338"/>
          <a:ext cx="8713788" cy="5029200"/>
        </p:xfrm>
        <a:graphic>
          <a:graphicData uri="http://schemas.openxmlformats.org/drawingml/2006/table">
            <a:tbl>
              <a:tblPr/>
              <a:tblGrid>
                <a:gridCol w="2905125"/>
                <a:gridCol w="2903538"/>
                <a:gridCol w="2905125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Форма собственности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Основа  экономической системы –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общинно-государственные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формы собственности при слабом развитии института частной собственности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Основа экономики – институт достигшей высокого развития частной собственности. Право собственности рассматривается как естественное и неотъемлемое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 Уровень социальной мобильности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Уровень социальной мобильности невысокий, границы между социальными общностями (кастами, сословиями) устойчивы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Социальная мобильность населения высока, возможности социальных перемещений практически неограниченны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 Государственный контроль общества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Государство подчиняет себе общество, общества вне государства и его контроля не существует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Общество автономно от государства, сложилось развитое гражданское общество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9523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1557338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Восток и Запад в диалоге культур</a:t>
            </a:r>
          </a:p>
        </p:txBody>
      </p:sp>
      <p:graphicFrame>
        <p:nvGraphicFramePr>
          <p:cNvPr id="96293" name="Group 37"/>
          <p:cNvGraphicFramePr>
            <a:graphicFrameLocks noGrp="1"/>
          </p:cNvGraphicFramePr>
          <p:nvPr>
            <p:ph idx="1"/>
          </p:nvPr>
        </p:nvGraphicFramePr>
        <p:xfrm>
          <a:off x="250825" y="1557338"/>
          <a:ext cx="8713788" cy="4267200"/>
        </p:xfrm>
        <a:graphic>
          <a:graphicData uri="http://schemas.openxmlformats.org/drawingml/2006/table">
            <a:tbl>
              <a:tblPr/>
              <a:tblGrid>
                <a:gridCol w="2905125"/>
                <a:gridCol w="2903538"/>
                <a:gridCol w="2905125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7. Отношения личности и государства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Принцип автономии свободной от государства и социальных общностей личности отсутствует. Человек стремится включиться в существующую  систему социальных общностей и «раствориться» в ней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Автономия, свободы и права личности закреплены конституционно в качестве неотъемлемых и прирожденных, Отношения личности и общества строятся на началах взаимной ответственности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8. Система ценностей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Главный регулятор общественной жизни – традиция обычай, следование нормам жизни предшествующих поколений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Важнейшими социальными ценностями признаны способность и готовность к изменениям, новациям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9625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Общество как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Общество является сложной системой так как состоит из множества элементов (сфер) которые тесно взаимосвязаны с друг другом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C16C4F-FE21-4107-95FF-3F5F4E112250}" type="slidenum">
              <a:rPr lang="ru-RU">
                <a:latin typeface="Arial" charset="0"/>
              </a:rPr>
              <a:pPr/>
              <a:t>50</a:t>
            </a:fld>
            <a:endParaRPr lang="ru-RU">
              <a:latin typeface="Arial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Общественный процесс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468438"/>
          </a:xfrm>
          <a:noFill/>
          <a:ln w="76200" cmpd="tri"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800" smtClean="0"/>
              <a:t>Это последовательная череда сменяющих друг друга событий, участниками которых являются целые поколения людей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859338" y="3213100"/>
            <a:ext cx="2808287" cy="679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Субъект:</a:t>
            </a:r>
            <a:r>
              <a:rPr lang="ru-RU"/>
              <a:t> участники исторического процесса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68313" y="3213100"/>
            <a:ext cx="2159000" cy="9540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Объект:</a:t>
            </a:r>
            <a:r>
              <a:rPr lang="ru-RU"/>
              <a:t> вся историческая действительность</a:t>
            </a: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3000364" y="3429000"/>
            <a:ext cx="1871663" cy="485775"/>
          </a:xfrm>
          <a:prstGeom prst="leftArrow">
            <a:avLst>
              <a:gd name="adj1" fmla="val 50000"/>
              <a:gd name="adj2" fmla="val 96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3419475" y="4508500"/>
            <a:ext cx="5256213" cy="1512888"/>
          </a:xfrm>
          <a:prstGeom prst="wedgeRectCallout">
            <a:avLst>
              <a:gd name="adj1" fmla="val -1495"/>
              <a:gd name="adj2" fmla="val -8735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 dirty="0"/>
              <a:t>Главный субъект:</a:t>
            </a:r>
          </a:p>
          <a:p>
            <a:pPr>
              <a:buFontTx/>
              <a:buChar char="•"/>
            </a:pPr>
            <a:r>
              <a:rPr lang="ru-RU" dirty="0"/>
              <a:t>все человечество? (Л.П. </a:t>
            </a:r>
            <a:r>
              <a:rPr lang="ru-RU" dirty="0" err="1"/>
              <a:t>Карсавин</a:t>
            </a:r>
            <a:r>
              <a:rPr lang="ru-RU" dirty="0"/>
              <a:t>)</a:t>
            </a:r>
          </a:p>
          <a:p>
            <a:pPr>
              <a:buFontTx/>
              <a:buChar char="•"/>
            </a:pPr>
            <a:r>
              <a:rPr lang="ru-RU" dirty="0"/>
              <a:t>трудящиеся? (К. Маркс)</a:t>
            </a:r>
          </a:p>
          <a:p>
            <a:pPr>
              <a:buFontTx/>
              <a:buChar char="•"/>
            </a:pPr>
            <a:r>
              <a:rPr lang="ru-RU" dirty="0"/>
              <a:t>народ? (В. Ключевский)</a:t>
            </a:r>
          </a:p>
          <a:p>
            <a:pPr>
              <a:buFontTx/>
              <a:buChar char="•"/>
            </a:pPr>
            <a:r>
              <a:rPr lang="ru-RU" dirty="0"/>
              <a:t>выдающиеся личности?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-0.00394 L -0.22031 -0.0039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nimBg="1"/>
      <p:bldP spid="54276" grpId="0" animBg="1"/>
      <p:bldP spid="54277" grpId="0" animBg="1"/>
      <p:bldP spid="54278" grpId="0" animBg="1"/>
      <p:bldP spid="54278" grpId="1" animBg="1"/>
      <p:bldP spid="5428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9" tIns="46035" rIns="92069" bIns="46035" anchor="ctr"/>
          <a:lstStyle/>
          <a:p>
            <a:pPr algn="ctr" eaLnBrk="0" hangingPunct="0"/>
            <a:r>
              <a:rPr lang="ru-RU" sz="4000">
                <a:solidFill>
                  <a:srgbClr val="003399"/>
                </a:solidFill>
              </a:rPr>
              <a:t>Общественные отношения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48000" y="1676400"/>
            <a:ext cx="2819400" cy="6858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dirty="0"/>
              <a:t>Общественные </a:t>
            </a:r>
          </a:p>
          <a:p>
            <a:pPr algn="ctr" eaLnBrk="0" hangingPunct="0"/>
            <a:r>
              <a:rPr lang="ru-RU" dirty="0"/>
              <a:t>отношения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81000" y="2590800"/>
            <a:ext cx="2514600" cy="6858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dirty="0"/>
              <a:t>Материальные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019800" y="2514600"/>
            <a:ext cx="2438400" cy="6096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dirty="0"/>
              <a:t>Идеологические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0" y="3429000"/>
            <a:ext cx="3124200" cy="762000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/>
              <a:t>Базис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5943600" y="3352800"/>
            <a:ext cx="2590800" cy="838200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/>
              <a:t>Надстройка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28600" y="4572000"/>
            <a:ext cx="3581400" cy="22860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sz="2000" dirty="0"/>
              <a:t>Совокупность материально-</a:t>
            </a:r>
          </a:p>
          <a:p>
            <a:pPr algn="ctr" eaLnBrk="0" hangingPunct="0"/>
            <a:r>
              <a:rPr lang="ru-RU" sz="2000" dirty="0"/>
              <a:t>экономических отношений </a:t>
            </a:r>
          </a:p>
          <a:p>
            <a:pPr algn="ctr" eaLnBrk="0" hangingPunct="0"/>
            <a:r>
              <a:rPr lang="ru-RU" sz="2000" dirty="0"/>
              <a:t>между людьми в процессе </a:t>
            </a:r>
          </a:p>
          <a:p>
            <a:pPr algn="ctr" eaLnBrk="0" hangingPunct="0"/>
            <a:r>
              <a:rPr lang="ru-RU" sz="2000" dirty="0"/>
              <a:t>общественного производства</a:t>
            </a:r>
          </a:p>
          <a:p>
            <a:pPr algn="ctr" eaLnBrk="0" hangingPunct="0"/>
            <a:r>
              <a:rPr lang="ru-RU" sz="2000" dirty="0"/>
              <a:t> и движения общественного </a:t>
            </a:r>
          </a:p>
          <a:p>
            <a:pPr algn="ctr" eaLnBrk="0" hangingPunct="0"/>
            <a:r>
              <a:rPr lang="ru-RU" sz="2000" dirty="0"/>
              <a:t>продукта от производства</a:t>
            </a:r>
          </a:p>
          <a:p>
            <a:pPr algn="ctr" eaLnBrk="0" hangingPunct="0"/>
            <a:r>
              <a:rPr lang="ru-RU" sz="2000" dirty="0"/>
              <a:t> до потребления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486400" y="4724400"/>
            <a:ext cx="3429000" cy="18288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ru-RU" sz="2000" dirty="0"/>
              <a:t>- Государственно -правовые </a:t>
            </a:r>
          </a:p>
          <a:p>
            <a:pPr eaLnBrk="0" hangingPunct="0"/>
            <a:r>
              <a:rPr lang="ru-RU" sz="2000" dirty="0"/>
              <a:t>  отношения (государство);</a:t>
            </a:r>
          </a:p>
          <a:p>
            <a:pPr eaLnBrk="0" hangingPunct="0"/>
            <a:r>
              <a:rPr lang="ru-RU" sz="2000" dirty="0"/>
              <a:t>- формы общественного </a:t>
            </a:r>
          </a:p>
          <a:p>
            <a:pPr eaLnBrk="0" hangingPunct="0"/>
            <a:r>
              <a:rPr lang="ru-RU" sz="2000" dirty="0"/>
              <a:t>   сознания (политика, </a:t>
            </a:r>
          </a:p>
          <a:p>
            <a:pPr eaLnBrk="0" hangingPunct="0"/>
            <a:r>
              <a:rPr lang="ru-RU" sz="2000" dirty="0"/>
              <a:t>    право, мораль, религия, </a:t>
            </a:r>
          </a:p>
          <a:p>
            <a:pPr eaLnBrk="0" hangingPunct="0"/>
            <a:r>
              <a:rPr lang="ru-RU" sz="2000" dirty="0"/>
              <a:t>    искусство, философия)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2209800" y="2133600"/>
            <a:ext cx="8382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5867400" y="2057400"/>
            <a:ext cx="12192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1447800" y="3200400"/>
            <a:ext cx="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7239000" y="3124200"/>
            <a:ext cx="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1371600" y="41910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7391400" y="41910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A69939-F571-4FA3-AC8A-C4333995AF8A}" type="slidenum">
              <a:rPr lang="ru-RU">
                <a:latin typeface="Arial" charset="0"/>
              </a:rPr>
              <a:pPr/>
              <a:t>52</a:t>
            </a:fld>
            <a:endParaRPr lang="ru-RU">
              <a:latin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Направления общественного процесса</a:t>
            </a: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 rot="674756">
            <a:off x="1336675" y="2249488"/>
            <a:ext cx="5905500" cy="671512"/>
          </a:xfrm>
          <a:prstGeom prst="rightArrow">
            <a:avLst>
              <a:gd name="adj1" fmla="val 50000"/>
              <a:gd name="adj2" fmla="val 2198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 rot="-1311613">
            <a:off x="1449388" y="4295775"/>
            <a:ext cx="5905500" cy="630238"/>
          </a:xfrm>
          <a:prstGeom prst="rightArrow">
            <a:avLst>
              <a:gd name="adj1" fmla="val 50000"/>
              <a:gd name="adj2" fmla="val 2342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419475" y="1628775"/>
            <a:ext cx="3959225" cy="641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Регресс</a:t>
            </a:r>
            <a:r>
              <a:rPr lang="ru-RU" dirty="0"/>
              <a:t> – деградация, переход от высшего к низшему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851275" y="5157788"/>
            <a:ext cx="395922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Прогресс</a:t>
            </a:r>
            <a:r>
              <a:rPr lang="ru-RU" dirty="0"/>
              <a:t> – движение от простого к сложному, от низшего  к высшему, от несовершенного к более совершенному</a:t>
            </a:r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>
            <a:off x="6000760" y="0"/>
            <a:ext cx="3529013" cy="1293816"/>
          </a:xfrm>
          <a:prstGeom prst="cloudCallout">
            <a:avLst>
              <a:gd name="adj1" fmla="val -46042"/>
              <a:gd name="adj2" fmla="val 6449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dirty="0"/>
              <a:t>Гесиод, Ф.Ницше, О.Шпенглер, К.Поппер</a:t>
            </a:r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5614988" y="3857628"/>
            <a:ext cx="3529012" cy="1227135"/>
          </a:xfrm>
          <a:prstGeom prst="cloudCallout">
            <a:avLst>
              <a:gd name="adj1" fmla="val -46042"/>
              <a:gd name="adj2" fmla="val 6358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dirty="0"/>
              <a:t>Ж.Кондорсе, И.Кант, Г. Гегель, О.Конт, К.Маркс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  <p:bldP spid="55302" grpId="0" animBg="1"/>
      <p:bldP spid="55303" grpId="0" animBg="1"/>
      <p:bldP spid="55304" grpId="0" animBg="1"/>
      <p:bldP spid="5530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327676-05C0-4DE5-8DDD-4E3008B846E3}" type="slidenum">
              <a:rPr lang="ru-RU">
                <a:latin typeface="Arial" charset="0"/>
              </a:rPr>
              <a:pPr/>
              <a:t>53</a:t>
            </a:fld>
            <a:endParaRPr lang="ru-RU">
              <a:latin typeface="Arial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>Критерии общественного прогресса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700" smtClean="0"/>
              <a:t>развитие и совершенствование производительных сил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smtClean="0"/>
              <a:t>увеличение объема научной информации, превращение науки в непосредственную производительную силу общества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smtClean="0"/>
              <a:t>расширение свободы человека, его возможностей к активным действиям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smtClean="0"/>
              <a:t>способность государства создавать оптимальные условия для жизни своих граждан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smtClean="0"/>
              <a:t>рост уровня жизни, степени социальной защиты</a:t>
            </a: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2627313" y="260350"/>
            <a:ext cx="3240087" cy="360363"/>
          </a:xfrm>
          <a:prstGeom prst="wedgeRectCallout">
            <a:avLst>
              <a:gd name="adj1" fmla="val -73125"/>
              <a:gd name="adj2" fmla="val 64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 err="1"/>
              <a:t>kriterio</a:t>
            </a:r>
            <a:r>
              <a:rPr lang="ru-RU" dirty="0"/>
              <a:t> – мерило для оценки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5632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1111BF-FBA0-4464-B549-DAF0CBC33DDC}" type="slidenum">
              <a:rPr lang="ru-RU">
                <a:latin typeface="Arial" charset="0"/>
              </a:rPr>
              <a:pPr/>
              <a:t>54</a:t>
            </a:fld>
            <a:endParaRPr lang="ru-RU">
              <a:latin typeface="Arial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Формы общественных изменений</a:t>
            </a: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2781300" y="4540250"/>
            <a:ext cx="584358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/>
              <a:t>процесс обновления, придания тем или иным социальным структурам форм, отвечающим современным требованиям</a:t>
            </a: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395288" y="4540250"/>
            <a:ext cx="2386012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/>
              <a:t>Модерни-зация</a:t>
            </a: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2781300" y="3409950"/>
            <a:ext cx="58435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/>
              <a:t>преобразование какой-либо стороны общественной жизни, не уничтожающее основ существующей социальной системы</a:t>
            </a: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395288" y="3409950"/>
            <a:ext cx="238601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/>
              <a:t>Реформа</a:t>
            </a: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2781300" y="2400300"/>
            <a:ext cx="584358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/>
              <a:t>коренные, скачкообразные изменения всех или большинства сторон общественной жизни</a:t>
            </a: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395288" y="2400300"/>
            <a:ext cx="23860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/>
              <a:t>Революции</a:t>
            </a: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2781300" y="1268413"/>
            <a:ext cx="5843588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/>
              <a:t>постепенные изменения в обществе, не приводящие к качественно новому социальному строю</a:t>
            </a: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395288" y="1268413"/>
            <a:ext cx="2386012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/>
              <a:t>Эволюция</a:t>
            </a:r>
          </a:p>
        </p:txBody>
      </p:sp>
      <p:sp>
        <p:nvSpPr>
          <p:cNvPr id="34828" name="Line 31"/>
          <p:cNvSpPr>
            <a:spLocks noChangeShapeType="1"/>
          </p:cNvSpPr>
          <p:nvPr/>
        </p:nvSpPr>
        <p:spPr bwMode="auto">
          <a:xfrm>
            <a:off x="395288" y="1268413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9" name="Line 32"/>
          <p:cNvSpPr>
            <a:spLocks noChangeShapeType="1"/>
          </p:cNvSpPr>
          <p:nvPr/>
        </p:nvSpPr>
        <p:spPr bwMode="auto">
          <a:xfrm>
            <a:off x="395288" y="240030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0" name="Line 33"/>
          <p:cNvSpPr>
            <a:spLocks noChangeShapeType="1"/>
          </p:cNvSpPr>
          <p:nvPr/>
        </p:nvSpPr>
        <p:spPr bwMode="auto">
          <a:xfrm>
            <a:off x="395288" y="340995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1" name="Line 34"/>
          <p:cNvSpPr>
            <a:spLocks noChangeShapeType="1"/>
          </p:cNvSpPr>
          <p:nvPr/>
        </p:nvSpPr>
        <p:spPr bwMode="auto">
          <a:xfrm>
            <a:off x="395288" y="454025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2" name="Line 35"/>
          <p:cNvSpPr>
            <a:spLocks noChangeShapeType="1"/>
          </p:cNvSpPr>
          <p:nvPr/>
        </p:nvSpPr>
        <p:spPr bwMode="auto">
          <a:xfrm>
            <a:off x="395288" y="5672138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3" name="Line 36"/>
          <p:cNvSpPr>
            <a:spLocks noChangeShapeType="1"/>
          </p:cNvSpPr>
          <p:nvPr/>
        </p:nvSpPr>
        <p:spPr bwMode="auto">
          <a:xfrm>
            <a:off x="395288" y="1268413"/>
            <a:ext cx="0" cy="44037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4" name="Line 37"/>
          <p:cNvSpPr>
            <a:spLocks noChangeShapeType="1"/>
          </p:cNvSpPr>
          <p:nvPr/>
        </p:nvSpPr>
        <p:spPr bwMode="auto">
          <a:xfrm>
            <a:off x="2781300" y="1268413"/>
            <a:ext cx="0" cy="4403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5" name="Line 38"/>
          <p:cNvSpPr>
            <a:spLocks noChangeShapeType="1"/>
          </p:cNvSpPr>
          <p:nvPr/>
        </p:nvSpPr>
        <p:spPr bwMode="auto">
          <a:xfrm>
            <a:off x="8624888" y="1268413"/>
            <a:ext cx="0" cy="44037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7" grpId="0"/>
      <p:bldP spid="57368" grpId="0"/>
      <p:bldP spid="57369" grpId="0"/>
      <p:bldP spid="57370" grpId="0"/>
      <p:bldP spid="57371" grpId="0"/>
      <p:bldP spid="57372" grpId="0"/>
      <p:bldP spid="57373" grpId="0"/>
      <p:bldP spid="5737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69EAAF-A8E8-4AB2-83BE-ED112BBF042A}" type="slidenum">
              <a:rPr lang="ru-RU">
                <a:latin typeface="Arial" charset="0"/>
              </a:rPr>
              <a:pPr/>
              <a:t>55</a:t>
            </a:fld>
            <a:endParaRPr lang="ru-RU">
              <a:latin typeface="Arial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Закон общественного развития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468438"/>
          </a:xfrm>
          <a:noFill/>
          <a:ln w="76200" cmpd="tri"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Это систематически воспроизводимые отношения в обществе в целом или в его отдельных частях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755650" y="3644900"/>
            <a:ext cx="78486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i="1"/>
              <a:t>Закон ускорения истории</a:t>
            </a:r>
            <a:r>
              <a:rPr lang="ru-RU" sz="2800"/>
              <a:t>: на каждую последующую стадию уходит меньше времени, чем на предыдущее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i="1"/>
              <a:t>Закон неравномерности</a:t>
            </a:r>
            <a:r>
              <a:rPr lang="ru-RU" sz="2800"/>
              <a:t> развития разных народов и наций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nimBg="1"/>
      <p:bldP spid="5837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Oval 5"/>
          <p:cNvSpPr>
            <a:spLocks noChangeArrowheads="1"/>
          </p:cNvSpPr>
          <p:nvPr/>
        </p:nvSpPr>
        <p:spPr bwMode="auto">
          <a:xfrm>
            <a:off x="7956550" y="1700213"/>
            <a:ext cx="936625" cy="935037"/>
          </a:xfrm>
          <a:prstGeom prst="ellipse">
            <a:avLst/>
          </a:prstGeom>
          <a:solidFill>
            <a:srgbClr val="F933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8000" b="1">
                <a:solidFill>
                  <a:schemeClr val="bg2"/>
                </a:solidFill>
                <a:latin typeface="Georgia" pitchFamily="18" charset="0"/>
              </a:rPr>
              <a:t>?</a:t>
            </a:r>
          </a:p>
        </p:txBody>
      </p:sp>
      <p:sp>
        <p:nvSpPr>
          <p:cNvPr id="98311" name="AutoShape 7"/>
          <p:cNvSpPr>
            <a:spLocks noGrp="1" noChangeArrowheads="1"/>
          </p:cNvSpPr>
          <p:nvPr>
            <p:ph type="title"/>
          </p:nvPr>
        </p:nvSpPr>
        <p:spPr>
          <a:xfrm>
            <a:off x="250825" y="-171450"/>
            <a:ext cx="8785225" cy="115252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 Вы считаете?</a:t>
            </a:r>
          </a:p>
        </p:txBody>
      </p:sp>
      <p:sp>
        <p:nvSpPr>
          <p:cNvPr id="23556" name="AutoShape 17"/>
          <p:cNvSpPr>
            <a:spLocks noChangeArrowheads="1"/>
          </p:cNvSpPr>
          <p:nvPr/>
        </p:nvSpPr>
        <p:spPr bwMode="auto">
          <a:xfrm>
            <a:off x="0" y="1557338"/>
            <a:ext cx="7812088" cy="1296987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Каковы ценности постиндустриального </a:t>
            </a:r>
          </a:p>
          <a:p>
            <a:pPr algn="ctr"/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(информационного) общества?</a:t>
            </a:r>
          </a:p>
        </p:txBody>
      </p:sp>
      <p:sp>
        <p:nvSpPr>
          <p:cNvPr id="23557" name="AutoShape 19"/>
          <p:cNvSpPr>
            <a:spLocks noChangeArrowheads="1"/>
          </p:cNvSpPr>
          <p:nvPr/>
        </p:nvSpPr>
        <p:spPr bwMode="auto">
          <a:xfrm>
            <a:off x="250825" y="2924175"/>
            <a:ext cx="7812088" cy="1584325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  <a:t>Какие сферы общественной </a:t>
            </a:r>
            <a:r>
              <a:rPr lang="ru-RU" b="1" smtClean="0">
                <a:solidFill>
                  <a:schemeClr val="bg2"/>
                </a:solidFill>
                <a:latin typeface="Times New Roman" pitchFamily="18" charset="0"/>
              </a:rPr>
              <a:t>жизни </a:t>
            </a:r>
          </a:p>
          <a:p>
            <a:pPr algn="ctr"/>
            <a:r>
              <a:rPr lang="ru-RU" b="1" smtClean="0">
                <a:solidFill>
                  <a:schemeClr val="bg2"/>
                </a:solidFill>
                <a:latin typeface="Times New Roman" pitchFamily="18" charset="0"/>
              </a:rPr>
              <a:t>Вам известны?</a:t>
            </a:r>
            <a:endParaRPr lang="ru-RU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8324" name="Oval 20"/>
          <p:cNvSpPr>
            <a:spLocks noChangeArrowheads="1"/>
          </p:cNvSpPr>
          <p:nvPr/>
        </p:nvSpPr>
        <p:spPr bwMode="auto">
          <a:xfrm>
            <a:off x="7956550" y="3357563"/>
            <a:ext cx="936625" cy="935037"/>
          </a:xfrm>
          <a:prstGeom prst="ellipse">
            <a:avLst/>
          </a:prstGeom>
          <a:solidFill>
            <a:srgbClr val="F933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8000" b="1">
                <a:solidFill>
                  <a:schemeClr val="bg2"/>
                </a:solidFill>
                <a:latin typeface="Georgia" pitchFamily="18" charset="0"/>
              </a:rPr>
              <a:t>?</a:t>
            </a:r>
          </a:p>
        </p:txBody>
      </p:sp>
      <p:sp>
        <p:nvSpPr>
          <p:cNvPr id="23559" name="AutoShape 21"/>
          <p:cNvSpPr>
            <a:spLocks noChangeArrowheads="1"/>
          </p:cNvSpPr>
          <p:nvPr/>
        </p:nvSpPr>
        <p:spPr bwMode="auto">
          <a:xfrm>
            <a:off x="0" y="4724400"/>
            <a:ext cx="7812088" cy="1584325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  <a:t>Почему общество это сложная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  <a:t> динамичная система?</a:t>
            </a:r>
            <a:endParaRPr lang="ru-RU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8326" name="Oval 22"/>
          <p:cNvSpPr>
            <a:spLocks noChangeArrowheads="1"/>
          </p:cNvSpPr>
          <p:nvPr/>
        </p:nvSpPr>
        <p:spPr bwMode="auto">
          <a:xfrm>
            <a:off x="7956550" y="5300663"/>
            <a:ext cx="936625" cy="935037"/>
          </a:xfrm>
          <a:prstGeom prst="ellipse">
            <a:avLst/>
          </a:prstGeom>
          <a:solidFill>
            <a:srgbClr val="F933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8000" b="1">
                <a:solidFill>
                  <a:schemeClr val="bg2"/>
                </a:solidFill>
                <a:latin typeface="Georgia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11" dur="2000" fill="hold"/>
                                        <p:tgtEl>
                                          <p:spTgt spid="9831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6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  <p:bldP spid="98324" grpId="0" animBg="1"/>
      <p:bldP spid="983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Oval 5"/>
          <p:cNvSpPr>
            <a:spLocks noChangeArrowheads="1"/>
          </p:cNvSpPr>
          <p:nvPr/>
        </p:nvSpPr>
        <p:spPr bwMode="auto">
          <a:xfrm>
            <a:off x="7956550" y="1700213"/>
            <a:ext cx="936625" cy="935037"/>
          </a:xfrm>
          <a:prstGeom prst="ellipse">
            <a:avLst/>
          </a:prstGeom>
          <a:solidFill>
            <a:srgbClr val="F933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8000" b="1">
                <a:solidFill>
                  <a:schemeClr val="bg2"/>
                </a:solidFill>
                <a:latin typeface="Georgia" pitchFamily="18" charset="0"/>
              </a:rPr>
              <a:t>?</a:t>
            </a:r>
          </a:p>
        </p:txBody>
      </p:sp>
      <p:sp>
        <p:nvSpPr>
          <p:cNvPr id="98311" name="AutoShape 7"/>
          <p:cNvSpPr>
            <a:spLocks noGrp="1" noChangeArrowheads="1"/>
          </p:cNvSpPr>
          <p:nvPr>
            <p:ph type="title"/>
          </p:nvPr>
        </p:nvSpPr>
        <p:spPr>
          <a:xfrm>
            <a:off x="250825" y="-171450"/>
            <a:ext cx="8785225" cy="115252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 Вы считаете?</a:t>
            </a:r>
          </a:p>
        </p:txBody>
      </p:sp>
      <p:sp>
        <p:nvSpPr>
          <p:cNvPr id="23556" name="AutoShape 17"/>
          <p:cNvSpPr>
            <a:spLocks noChangeArrowheads="1"/>
          </p:cNvSpPr>
          <p:nvPr/>
        </p:nvSpPr>
        <p:spPr bwMode="auto">
          <a:xfrm>
            <a:off x="0" y="1000108"/>
            <a:ext cx="7812088" cy="1854217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К какой цивилизации относится Россия </a:t>
            </a:r>
          </a:p>
          <a:p>
            <a:pPr algn="ctr"/>
            <a:r>
              <a:rPr lang="ru-RU" dirty="0" smtClean="0"/>
              <a:t>– восточной или западной?</a:t>
            </a:r>
          </a:p>
          <a:p>
            <a:pPr algn="ctr"/>
            <a:endParaRPr lang="ru-RU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8324" name="Oval 20"/>
          <p:cNvSpPr>
            <a:spLocks noChangeArrowheads="1"/>
          </p:cNvSpPr>
          <p:nvPr/>
        </p:nvSpPr>
        <p:spPr bwMode="auto">
          <a:xfrm>
            <a:off x="7956550" y="3357563"/>
            <a:ext cx="936625" cy="935037"/>
          </a:xfrm>
          <a:prstGeom prst="ellipse">
            <a:avLst/>
          </a:prstGeom>
          <a:solidFill>
            <a:srgbClr val="F933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8000" b="1">
                <a:solidFill>
                  <a:schemeClr val="bg2"/>
                </a:solidFill>
                <a:latin typeface="Georgia" pitchFamily="18" charset="0"/>
              </a:rPr>
              <a:t>?</a:t>
            </a:r>
          </a:p>
        </p:txBody>
      </p:sp>
      <p:sp>
        <p:nvSpPr>
          <p:cNvPr id="23559" name="AutoShape 21"/>
          <p:cNvSpPr>
            <a:spLocks noChangeArrowheads="1"/>
          </p:cNvSpPr>
          <p:nvPr/>
        </p:nvSpPr>
        <p:spPr bwMode="auto">
          <a:xfrm>
            <a:off x="0" y="4786322"/>
            <a:ext cx="7812088" cy="1522403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  <a:t>Какие три стадии развития общества 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  <a:t>Вам известны?</a:t>
            </a:r>
            <a:endParaRPr lang="ru-RU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8326" name="Oval 22"/>
          <p:cNvSpPr>
            <a:spLocks noChangeArrowheads="1"/>
          </p:cNvSpPr>
          <p:nvPr/>
        </p:nvSpPr>
        <p:spPr bwMode="auto">
          <a:xfrm>
            <a:off x="7956550" y="5300663"/>
            <a:ext cx="936625" cy="935037"/>
          </a:xfrm>
          <a:prstGeom prst="ellipse">
            <a:avLst/>
          </a:prstGeom>
          <a:solidFill>
            <a:srgbClr val="F933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8000" b="1">
                <a:solidFill>
                  <a:schemeClr val="bg2"/>
                </a:solidFill>
                <a:latin typeface="Georgia" pitchFamily="18" charset="0"/>
              </a:rPr>
              <a:t>?</a:t>
            </a: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214282" y="3071810"/>
            <a:ext cx="7812088" cy="1522403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  <a:t>Какие факторы влияют 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  <a:t>на развитие общества?</a:t>
            </a:r>
            <a:endParaRPr lang="ru-RU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11" dur="2000" fill="hold"/>
                                        <p:tgtEl>
                                          <p:spTgt spid="9831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6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  <p:bldP spid="98324" grpId="0" animBg="1"/>
      <p:bldP spid="983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66800"/>
            <a:ext cx="38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3962400"/>
            <a:ext cx="13430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990600"/>
            <a:ext cx="666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4495800"/>
            <a:ext cx="12763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102" name="Diagram 6"/>
          <p:cNvGraphicFramePr>
            <a:graphicFrameLocks noChangeAspect="1"/>
          </p:cNvGraphicFramePr>
          <p:nvPr>
            <p:ph/>
          </p:nvPr>
        </p:nvGraphicFramePr>
        <p:xfrm>
          <a:off x="457200" y="357166"/>
          <a:ext cx="8686800" cy="605315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>
                <a:solidFill>
                  <a:srgbClr val="003399"/>
                </a:solidFill>
              </a:rPr>
              <a:t>Основные сферы жизнедеятельности общества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0" y="1828800"/>
            <a:ext cx="2209800" cy="1219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dirty="0">
                <a:solidFill>
                  <a:srgbClr val="003399"/>
                </a:solidFill>
              </a:rPr>
              <a:t>Экономическая</a:t>
            </a:r>
          </a:p>
          <a:p>
            <a:pPr algn="ctr" eaLnBrk="0" hangingPunct="0"/>
            <a:r>
              <a:rPr lang="ru-RU" dirty="0">
                <a:solidFill>
                  <a:srgbClr val="003399"/>
                </a:solidFill>
              </a:rPr>
              <a:t>сфера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2286000" y="1828800"/>
            <a:ext cx="2438400" cy="1219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>
                <a:solidFill>
                  <a:srgbClr val="003399"/>
                </a:solidFill>
              </a:rPr>
              <a:t>Социальная</a:t>
            </a:r>
          </a:p>
          <a:p>
            <a:pPr algn="ctr" eaLnBrk="0" hangingPunct="0"/>
            <a:r>
              <a:rPr lang="ru-RU">
                <a:solidFill>
                  <a:srgbClr val="003399"/>
                </a:solidFill>
              </a:rPr>
              <a:t>сфера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4876800" y="1752600"/>
            <a:ext cx="2286000" cy="1219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dirty="0">
                <a:solidFill>
                  <a:srgbClr val="003399"/>
                </a:solidFill>
              </a:rPr>
              <a:t>Политическая </a:t>
            </a:r>
          </a:p>
          <a:p>
            <a:pPr algn="ctr" eaLnBrk="0" hangingPunct="0"/>
            <a:r>
              <a:rPr lang="ru-RU" dirty="0">
                <a:solidFill>
                  <a:srgbClr val="003399"/>
                </a:solidFill>
              </a:rPr>
              <a:t>сфера</a:t>
            </a: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7239000" y="1752600"/>
            <a:ext cx="1905000" cy="1219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dirty="0">
                <a:solidFill>
                  <a:srgbClr val="003399"/>
                </a:solidFill>
              </a:rPr>
              <a:t>Духовная </a:t>
            </a:r>
          </a:p>
          <a:p>
            <a:pPr algn="ctr" eaLnBrk="0" hangingPunct="0"/>
            <a:r>
              <a:rPr lang="ru-RU" dirty="0">
                <a:solidFill>
                  <a:srgbClr val="003399"/>
                </a:solidFill>
              </a:rPr>
              <a:t>сфера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3048000"/>
            <a:ext cx="2438400" cy="30480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sz="1800" dirty="0"/>
              <a:t>Это базовая, </a:t>
            </a:r>
          </a:p>
          <a:p>
            <a:pPr algn="ctr" eaLnBrk="0" hangingPunct="0"/>
            <a:r>
              <a:rPr lang="ru-RU" sz="1800" dirty="0"/>
              <a:t>определяющая </a:t>
            </a:r>
          </a:p>
          <a:p>
            <a:pPr algn="ctr" eaLnBrk="0" hangingPunct="0"/>
            <a:r>
              <a:rPr lang="ru-RU" sz="1800" dirty="0"/>
              <a:t>жизнь общества сфера, </a:t>
            </a:r>
          </a:p>
          <a:p>
            <a:pPr algn="ctr" eaLnBrk="0" hangingPunct="0"/>
            <a:r>
              <a:rPr lang="ru-RU" sz="1800" dirty="0"/>
              <a:t>где происходит</a:t>
            </a:r>
          </a:p>
          <a:p>
            <a:pPr algn="ctr" eaLnBrk="0" hangingPunct="0"/>
            <a:r>
              <a:rPr lang="ru-RU" sz="1800" dirty="0"/>
              <a:t>производство, </a:t>
            </a:r>
          </a:p>
          <a:p>
            <a:pPr algn="ctr" eaLnBrk="0" hangingPunct="0"/>
            <a:r>
              <a:rPr lang="ru-RU" sz="1800" dirty="0"/>
              <a:t>распределение, </a:t>
            </a:r>
          </a:p>
          <a:p>
            <a:pPr algn="ctr" eaLnBrk="0" hangingPunct="0"/>
            <a:r>
              <a:rPr lang="ru-RU" sz="1800" dirty="0"/>
              <a:t>обмен и потребление </a:t>
            </a:r>
          </a:p>
          <a:p>
            <a:pPr algn="ctr" eaLnBrk="0" hangingPunct="0"/>
            <a:r>
              <a:rPr lang="ru-RU" sz="1800" dirty="0"/>
              <a:t>разного рода </a:t>
            </a:r>
          </a:p>
          <a:p>
            <a:pPr algn="ctr" eaLnBrk="0" hangingPunct="0"/>
            <a:r>
              <a:rPr lang="ru-RU" sz="1800" dirty="0"/>
              <a:t>предметов и услуг</a:t>
            </a:r>
            <a:endParaRPr lang="ru-RU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514600" y="3048000"/>
            <a:ext cx="2133600" cy="304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sz="1800" dirty="0"/>
              <a:t>Это система </a:t>
            </a:r>
          </a:p>
          <a:p>
            <a:pPr algn="ctr" eaLnBrk="0" hangingPunct="0"/>
            <a:r>
              <a:rPr lang="ru-RU" sz="1800" dirty="0"/>
              <a:t>внутреннего</a:t>
            </a:r>
          </a:p>
          <a:p>
            <a:pPr algn="ctr" eaLnBrk="0" hangingPunct="0"/>
            <a:r>
              <a:rPr lang="ru-RU" sz="1800" dirty="0"/>
              <a:t> устройства,</a:t>
            </a:r>
          </a:p>
          <a:p>
            <a:pPr algn="ctr" eaLnBrk="0" hangingPunct="0"/>
            <a:r>
              <a:rPr lang="ru-RU" sz="1800" dirty="0"/>
              <a:t>основанная </a:t>
            </a:r>
          </a:p>
          <a:p>
            <a:pPr algn="ctr" eaLnBrk="0" hangingPunct="0"/>
            <a:r>
              <a:rPr lang="ru-RU" sz="1800" dirty="0"/>
              <a:t>на разделении</a:t>
            </a:r>
          </a:p>
          <a:p>
            <a:pPr algn="ctr" eaLnBrk="0" hangingPunct="0"/>
            <a:r>
              <a:rPr lang="ru-RU" sz="1800" dirty="0"/>
              <a:t> труда, собственности</a:t>
            </a:r>
          </a:p>
          <a:p>
            <a:pPr algn="ctr" eaLnBrk="0" hangingPunct="0"/>
            <a:r>
              <a:rPr lang="ru-RU" sz="1800" dirty="0"/>
              <a:t> на средства </a:t>
            </a:r>
          </a:p>
          <a:p>
            <a:pPr algn="ctr" eaLnBrk="0" hangingPunct="0"/>
            <a:r>
              <a:rPr lang="ru-RU" sz="1800" dirty="0"/>
              <a:t>производства </a:t>
            </a:r>
          </a:p>
          <a:p>
            <a:pPr algn="ctr" eaLnBrk="0" hangingPunct="0"/>
            <a:r>
              <a:rPr lang="ru-RU" sz="1800" dirty="0"/>
              <a:t>и на национальном</a:t>
            </a:r>
          </a:p>
          <a:p>
            <a:pPr algn="ctr" eaLnBrk="0" hangingPunct="0"/>
            <a:r>
              <a:rPr lang="ru-RU" sz="1800" dirty="0"/>
              <a:t>факторе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800600" y="2971800"/>
            <a:ext cx="2362200" cy="3124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sz="1800" dirty="0"/>
              <a:t>Это совокупность</a:t>
            </a:r>
          </a:p>
          <a:p>
            <a:pPr algn="ctr" eaLnBrk="0" hangingPunct="0"/>
            <a:r>
              <a:rPr lang="ru-RU" sz="1800" dirty="0"/>
              <a:t>учреждений и </a:t>
            </a:r>
          </a:p>
          <a:p>
            <a:pPr algn="ctr" eaLnBrk="0" hangingPunct="0"/>
            <a:r>
              <a:rPr lang="ru-RU" sz="1800" dirty="0"/>
              <a:t>организаций, которые </a:t>
            </a:r>
          </a:p>
          <a:p>
            <a:pPr algn="ctr" eaLnBrk="0" hangingPunct="0"/>
            <a:r>
              <a:rPr lang="ru-RU" sz="1800" dirty="0"/>
              <a:t>выражают интересы </a:t>
            </a:r>
          </a:p>
          <a:p>
            <a:pPr algn="ctr" eaLnBrk="0" hangingPunct="0"/>
            <a:r>
              <a:rPr lang="ru-RU" sz="1800" dirty="0"/>
              <a:t>социальных групп и</a:t>
            </a:r>
          </a:p>
          <a:p>
            <a:pPr algn="ctr" eaLnBrk="0" hangingPunct="0"/>
            <a:r>
              <a:rPr lang="ru-RU" sz="1800" dirty="0"/>
              <a:t>осуществляют </a:t>
            </a:r>
          </a:p>
          <a:p>
            <a:pPr algn="ctr" eaLnBrk="0" hangingPunct="0"/>
            <a:r>
              <a:rPr lang="ru-RU" sz="1800" dirty="0"/>
              <a:t>руководство</a:t>
            </a:r>
          </a:p>
          <a:p>
            <a:pPr algn="ctr" eaLnBrk="0" hangingPunct="0"/>
            <a:r>
              <a:rPr lang="ru-RU" sz="1800" dirty="0"/>
              <a:t>обществом</a:t>
            </a:r>
            <a:endParaRPr lang="ru-RU" dirty="0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239000" y="2971800"/>
            <a:ext cx="1905000" cy="3124200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sz="1800" dirty="0"/>
              <a:t>Это деятельность</a:t>
            </a:r>
          </a:p>
          <a:p>
            <a:pPr algn="ctr" eaLnBrk="0" hangingPunct="0"/>
            <a:r>
              <a:rPr lang="ru-RU" sz="1800" dirty="0"/>
              <a:t> сознания,</a:t>
            </a:r>
          </a:p>
          <a:p>
            <a:pPr algn="ctr" eaLnBrk="0" hangingPunct="0"/>
            <a:r>
              <a:rPr lang="ru-RU" sz="1800" dirty="0"/>
              <a:t> в процессе</a:t>
            </a:r>
          </a:p>
          <a:p>
            <a:pPr algn="ctr" eaLnBrk="0" hangingPunct="0"/>
            <a:r>
              <a:rPr lang="ru-RU" sz="1800" dirty="0"/>
              <a:t> которой возникают </a:t>
            </a:r>
          </a:p>
          <a:p>
            <a:pPr algn="ctr" eaLnBrk="0" hangingPunct="0"/>
            <a:r>
              <a:rPr lang="ru-RU" sz="1800" dirty="0"/>
              <a:t>духовные образы, </a:t>
            </a:r>
          </a:p>
          <a:p>
            <a:pPr algn="ctr" eaLnBrk="0" hangingPunct="0"/>
            <a:r>
              <a:rPr lang="ru-RU" sz="1800" dirty="0"/>
              <a:t>представления</a:t>
            </a:r>
          </a:p>
          <a:p>
            <a:pPr algn="ctr" eaLnBrk="0" hangingPunct="0"/>
            <a:r>
              <a:rPr lang="ru-RU" sz="1800" dirty="0"/>
              <a:t> о мире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SOUR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81600"/>
            <a:ext cx="1371600" cy="1255713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819400" y="4876800"/>
            <a:ext cx="1422400" cy="1752600"/>
          </a:xfrm>
          <a:noFill/>
          <a:ln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029200"/>
            <a:ext cx="1179513" cy="1600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51" name="Picture 7" descr="j028278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5029200"/>
            <a:ext cx="1676400" cy="1601788"/>
          </a:xfrm>
          <a:prstGeom prst="rect">
            <a:avLst/>
          </a:prstGeom>
          <a:noFill/>
        </p:spPr>
      </p:pic>
      <p:graphicFrame>
        <p:nvGraphicFramePr>
          <p:cNvPr id="6199" name="Group 55"/>
          <p:cNvGraphicFramePr>
            <a:graphicFrameLocks noGrp="1"/>
          </p:cNvGraphicFramePr>
          <p:nvPr/>
        </p:nvGraphicFramePr>
        <p:xfrm>
          <a:off x="457200" y="457200"/>
          <a:ext cx="8458200" cy="4323080"/>
        </p:xfrm>
        <a:graphic>
          <a:graphicData uri="http://schemas.openxmlformats.org/drawingml/2006/table">
            <a:tbl>
              <a:tblPr/>
              <a:tblGrid>
                <a:gridCol w="2133600"/>
                <a:gridCol w="2286000"/>
                <a:gridCol w="40386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СФЕРЫ ОБЩЕСТВЕННОЙ ЖИЗНИ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СОСТОВЛЯЮЩИЕ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ЭЛЕМЕНТЫ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ФУНКЦИИ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ЭКОНОМИЧЕСКАЯ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ЗАВОДЫ, РЫНКИ, БАНКИ, ДЕНЬГИ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ПРОИВОДСТВО НЕОБХОДИМЫХ ВЕЩЕЙ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ПОЛИТИЧЕСКАЯ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ОРГАНЫ ГОСУДАРСТВЕННОЙ МЕСТНОЙ ВЛАСТИ, ПОЛИТИЧЕСКИЕ ПАРТИИ, ОБЩЕСТВЕННЫЕ ОРГАНИЗАЦИИ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РЕГУЛИРОВАНИЕ ОТНОШЕНИЙ В ОБЩЕСТВЕ, ГОСУДАРСТВЕ, МЕЖДУ ГОСУДАРСТВАМИ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ДУХОВНАЯ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КУЛЬТУРА, НАУКА, РЕЛИГИЯ, 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СОЗДАНИЕ НОВЫХ МАШИН, ТВОРЧЕСКАЯ ДЕЯТЕЛЬНОСТЬ,НАУКА, ОБРАЗОВАНИЕ, РЕЛИГИЯ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МАГАЗИН, МЕТРО, ТЕЛЕФОН, ПОЧТА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ОХВАТЫВАЕТ ПОВСЕДНЕВНЫЕ ВЗАИМООТНОШЕНИЯ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/>
              <a:t>Основные сферы жизнедеятельности общества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0" y="1828800"/>
            <a:ext cx="2209800" cy="1219200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dirty="0"/>
              <a:t>Экономическая</a:t>
            </a:r>
          </a:p>
          <a:p>
            <a:pPr algn="ctr" eaLnBrk="0" hangingPunct="0"/>
            <a:r>
              <a:rPr lang="ru-RU" dirty="0"/>
              <a:t>сфера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2357422" y="1785926"/>
            <a:ext cx="2438400" cy="1219200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dirty="0"/>
              <a:t>Социальная</a:t>
            </a:r>
          </a:p>
          <a:p>
            <a:pPr algn="ctr" eaLnBrk="0" hangingPunct="0"/>
            <a:r>
              <a:rPr lang="ru-RU" dirty="0"/>
              <a:t>сфера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4876800" y="1752600"/>
            <a:ext cx="2286000" cy="1219200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dirty="0"/>
              <a:t>Политическая </a:t>
            </a:r>
          </a:p>
          <a:p>
            <a:pPr algn="ctr" eaLnBrk="0" hangingPunct="0"/>
            <a:r>
              <a:rPr lang="ru-RU" dirty="0"/>
              <a:t>сфера</a:t>
            </a: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7239000" y="1785926"/>
            <a:ext cx="1905000" cy="1219200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dirty="0"/>
              <a:t>Духовная </a:t>
            </a:r>
          </a:p>
          <a:p>
            <a:pPr algn="ctr" eaLnBrk="0" hangingPunct="0"/>
            <a:r>
              <a:rPr lang="ru-RU" dirty="0"/>
              <a:t>сфера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3048000"/>
            <a:ext cx="2438400" cy="35242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sz="2000" dirty="0"/>
              <a:t>Это базовая, </a:t>
            </a:r>
          </a:p>
          <a:p>
            <a:pPr algn="ctr" eaLnBrk="0" hangingPunct="0"/>
            <a:r>
              <a:rPr lang="ru-RU" sz="2000" dirty="0"/>
              <a:t>определяющая </a:t>
            </a:r>
          </a:p>
          <a:p>
            <a:pPr algn="ctr" eaLnBrk="0" hangingPunct="0"/>
            <a:r>
              <a:rPr lang="ru-RU" sz="2000" dirty="0"/>
              <a:t>жизнь общества сфера, </a:t>
            </a:r>
          </a:p>
          <a:p>
            <a:pPr algn="ctr" eaLnBrk="0" hangingPunct="0"/>
            <a:r>
              <a:rPr lang="ru-RU" sz="2000" dirty="0"/>
              <a:t>где происходит</a:t>
            </a:r>
          </a:p>
          <a:p>
            <a:pPr algn="ctr" eaLnBrk="0" hangingPunct="0"/>
            <a:r>
              <a:rPr lang="ru-RU" sz="2000" dirty="0"/>
              <a:t>производство, </a:t>
            </a:r>
          </a:p>
          <a:p>
            <a:pPr algn="ctr" eaLnBrk="0" hangingPunct="0"/>
            <a:r>
              <a:rPr lang="ru-RU" sz="2000" dirty="0"/>
              <a:t>распределение, </a:t>
            </a:r>
          </a:p>
          <a:p>
            <a:pPr algn="ctr" eaLnBrk="0" hangingPunct="0"/>
            <a:r>
              <a:rPr lang="ru-RU" sz="2000" dirty="0"/>
              <a:t>обмен и потребление </a:t>
            </a:r>
          </a:p>
          <a:p>
            <a:pPr algn="ctr" eaLnBrk="0" hangingPunct="0"/>
            <a:r>
              <a:rPr lang="ru-RU" sz="2000" dirty="0"/>
              <a:t>разного рода </a:t>
            </a:r>
          </a:p>
          <a:p>
            <a:pPr algn="ctr" eaLnBrk="0" hangingPunct="0"/>
            <a:r>
              <a:rPr lang="ru-RU" sz="2000" dirty="0"/>
              <a:t>предметов и услуг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514600" y="3048000"/>
            <a:ext cx="2133600" cy="35242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sz="2000" dirty="0"/>
              <a:t>Это система </a:t>
            </a:r>
          </a:p>
          <a:p>
            <a:pPr algn="ctr" eaLnBrk="0" hangingPunct="0"/>
            <a:r>
              <a:rPr lang="ru-RU" sz="2000" dirty="0"/>
              <a:t>внутреннего</a:t>
            </a:r>
          </a:p>
          <a:p>
            <a:pPr algn="ctr" eaLnBrk="0" hangingPunct="0"/>
            <a:r>
              <a:rPr lang="ru-RU" sz="2000" dirty="0"/>
              <a:t> устройства,</a:t>
            </a:r>
          </a:p>
          <a:p>
            <a:pPr algn="ctr" eaLnBrk="0" hangingPunct="0"/>
            <a:r>
              <a:rPr lang="ru-RU" sz="2000" dirty="0"/>
              <a:t>основанная </a:t>
            </a:r>
          </a:p>
          <a:p>
            <a:pPr algn="ctr" eaLnBrk="0" hangingPunct="0"/>
            <a:r>
              <a:rPr lang="ru-RU" sz="2000" dirty="0"/>
              <a:t>на разделении</a:t>
            </a:r>
          </a:p>
          <a:p>
            <a:pPr algn="ctr" eaLnBrk="0" hangingPunct="0"/>
            <a:r>
              <a:rPr lang="ru-RU" sz="2000" dirty="0"/>
              <a:t> труда, собственности</a:t>
            </a:r>
          </a:p>
          <a:p>
            <a:pPr algn="ctr" eaLnBrk="0" hangingPunct="0"/>
            <a:r>
              <a:rPr lang="ru-RU" sz="2000" dirty="0"/>
              <a:t> на средства </a:t>
            </a:r>
          </a:p>
          <a:p>
            <a:pPr algn="ctr" eaLnBrk="0" hangingPunct="0"/>
            <a:r>
              <a:rPr lang="ru-RU" sz="2000" dirty="0"/>
              <a:t>производства </a:t>
            </a:r>
          </a:p>
          <a:p>
            <a:pPr algn="ctr" eaLnBrk="0" hangingPunct="0"/>
            <a:r>
              <a:rPr lang="ru-RU" sz="2000" dirty="0"/>
              <a:t>и на национальном</a:t>
            </a:r>
          </a:p>
          <a:p>
            <a:pPr algn="ctr" eaLnBrk="0" hangingPunct="0"/>
            <a:r>
              <a:rPr lang="ru-RU" sz="2000" dirty="0"/>
              <a:t>факторе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800600" y="2971800"/>
            <a:ext cx="2362200" cy="36004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sz="2000" dirty="0"/>
              <a:t>Это совокупность</a:t>
            </a:r>
          </a:p>
          <a:p>
            <a:pPr algn="ctr" eaLnBrk="0" hangingPunct="0"/>
            <a:r>
              <a:rPr lang="ru-RU" sz="2000" dirty="0"/>
              <a:t>учреждений и </a:t>
            </a:r>
          </a:p>
          <a:p>
            <a:pPr algn="ctr" eaLnBrk="0" hangingPunct="0"/>
            <a:r>
              <a:rPr lang="ru-RU" sz="2000" dirty="0"/>
              <a:t>организаций, которые </a:t>
            </a:r>
          </a:p>
          <a:p>
            <a:pPr algn="ctr" eaLnBrk="0" hangingPunct="0"/>
            <a:r>
              <a:rPr lang="ru-RU" sz="2000" dirty="0"/>
              <a:t>выражают интересы </a:t>
            </a:r>
          </a:p>
          <a:p>
            <a:pPr algn="ctr" eaLnBrk="0" hangingPunct="0"/>
            <a:r>
              <a:rPr lang="ru-RU" sz="2000" dirty="0"/>
              <a:t>социальных групп и</a:t>
            </a:r>
          </a:p>
          <a:p>
            <a:pPr algn="ctr" eaLnBrk="0" hangingPunct="0"/>
            <a:r>
              <a:rPr lang="ru-RU" sz="2000" dirty="0"/>
              <a:t>осуществляют </a:t>
            </a:r>
          </a:p>
          <a:p>
            <a:pPr algn="ctr" eaLnBrk="0" hangingPunct="0"/>
            <a:r>
              <a:rPr lang="ru-RU" sz="2000" dirty="0"/>
              <a:t>руководство</a:t>
            </a:r>
          </a:p>
          <a:p>
            <a:pPr algn="ctr" eaLnBrk="0" hangingPunct="0"/>
            <a:r>
              <a:rPr lang="ru-RU" sz="2000" dirty="0"/>
              <a:t>обществом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239000" y="2971800"/>
            <a:ext cx="1905000" cy="35290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sz="2000" dirty="0"/>
              <a:t>Это деятельность</a:t>
            </a:r>
          </a:p>
          <a:p>
            <a:pPr algn="ctr" eaLnBrk="0" hangingPunct="0"/>
            <a:r>
              <a:rPr lang="ru-RU" sz="2000" dirty="0"/>
              <a:t> сознания,</a:t>
            </a:r>
          </a:p>
          <a:p>
            <a:pPr algn="ctr" eaLnBrk="0" hangingPunct="0"/>
            <a:r>
              <a:rPr lang="ru-RU" sz="2000" dirty="0"/>
              <a:t> в процессе</a:t>
            </a:r>
          </a:p>
          <a:p>
            <a:pPr algn="ctr" eaLnBrk="0" hangingPunct="0"/>
            <a:r>
              <a:rPr lang="ru-RU" sz="2000" dirty="0"/>
              <a:t> которой возникают </a:t>
            </a:r>
          </a:p>
          <a:p>
            <a:pPr algn="ctr" eaLnBrk="0" hangingPunct="0"/>
            <a:r>
              <a:rPr lang="ru-RU" sz="2000" dirty="0"/>
              <a:t>духовные образы, </a:t>
            </a:r>
          </a:p>
          <a:p>
            <a:pPr algn="ctr" eaLnBrk="0" hangingPunct="0"/>
            <a:r>
              <a:rPr lang="ru-RU" sz="2000" dirty="0"/>
              <a:t>представления</a:t>
            </a:r>
          </a:p>
          <a:p>
            <a:pPr algn="ctr" eaLnBrk="0" hangingPunct="0"/>
            <a:r>
              <a:rPr lang="ru-RU" sz="2000" dirty="0"/>
              <a:t> о мире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2563</Words>
  <Application>Microsoft Office PowerPoint</Application>
  <PresentationFormat>Экран (4:3)</PresentationFormat>
  <Paragraphs>614</Paragraphs>
  <Slides>57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9" baseType="lpstr">
      <vt:lpstr>Тема Office</vt:lpstr>
      <vt:lpstr>Clip</vt:lpstr>
      <vt:lpstr>Общество как сложная динамичная система</vt:lpstr>
      <vt:lpstr>Слайд 2</vt:lpstr>
      <vt:lpstr>Слайд 3</vt:lpstr>
      <vt:lpstr>Слайд 4</vt:lpstr>
      <vt:lpstr>Общество как система</vt:lpstr>
      <vt:lpstr>Слайд 6</vt:lpstr>
      <vt:lpstr>Слайд 7</vt:lpstr>
      <vt:lpstr>Слайд 8</vt:lpstr>
      <vt:lpstr>Слайд 9</vt:lpstr>
      <vt:lpstr>Признаки общества как системы</vt:lpstr>
      <vt:lpstr>Общество как динамичная система</vt:lpstr>
      <vt:lpstr>Под влиянием чего общество изменяется и развивается?</vt:lpstr>
      <vt:lpstr>Общественный процесс</vt:lpstr>
      <vt:lpstr>Слайд 14</vt:lpstr>
      <vt:lpstr>Направления общественного процесса</vt:lpstr>
      <vt:lpstr>Критерии общественного прогресса</vt:lpstr>
      <vt:lpstr>Недостатки цивилизационного подхода</vt:lpstr>
      <vt:lpstr>Формы общественных изменений</vt:lpstr>
      <vt:lpstr>Закон общественного развития</vt:lpstr>
      <vt:lpstr>Типология обществ.</vt:lpstr>
      <vt:lpstr>Типы обществ</vt:lpstr>
      <vt:lpstr>Слайд 22</vt:lpstr>
      <vt:lpstr>Эта  типологизация носит название «теория трех стадий развития» (цивилизационный подход) </vt:lpstr>
      <vt:lpstr>Слайд 24</vt:lpstr>
      <vt:lpstr>Исторические типы общества</vt:lpstr>
      <vt:lpstr>Слайд 26</vt:lpstr>
      <vt:lpstr>Традиционное общество</vt:lpstr>
      <vt:lpstr>Традиционное общество: ценности</vt:lpstr>
      <vt:lpstr>Традиционное общество</vt:lpstr>
      <vt:lpstr>Индустриальное  общество</vt:lpstr>
      <vt:lpstr>Слайд 31</vt:lpstr>
      <vt:lpstr>Индустриальное  общество</vt:lpstr>
      <vt:lpstr>Индустриальное  общество  – это тип общественного развития, основанный на ускоряющемся изменении природной среды, форм общественных отношений и самого человека</vt:lpstr>
      <vt:lpstr>Индустриальное  общество: наука – производительная сила</vt:lpstr>
      <vt:lpstr>Индустриальное общество</vt:lpstr>
      <vt:lpstr>Постиндустриальное  общество</vt:lpstr>
      <vt:lpstr>Постиндустриальное  общество</vt:lpstr>
      <vt:lpstr>Постиндустриальное  общество</vt:lpstr>
      <vt:lpstr>Постиндустриальное  общество: научно-технический прогресс и экологическая альтернатива</vt:lpstr>
      <vt:lpstr>Постиндустриальное общество</vt:lpstr>
      <vt:lpstr> ПЕВИЧНАЯ                               ВТОРИЧНАЯ АРХАИЧНАЯ                          ЭКОНОМИЧЕСКАЯ                      ТРЕТИЧНАЯ</vt:lpstr>
      <vt:lpstr>Общественно-экономическая формация</vt:lpstr>
      <vt:lpstr>Недостатки формационного подхода</vt:lpstr>
      <vt:lpstr>Цивилизация</vt:lpstr>
      <vt:lpstr>Недостатки цивилизационного подхода</vt:lpstr>
      <vt:lpstr>Основные черты восточной и западной цивилизации</vt:lpstr>
      <vt:lpstr>Восток и Запад в диалоге культур</vt:lpstr>
      <vt:lpstr>Восток и Запад в диалоге культур</vt:lpstr>
      <vt:lpstr>Восток и Запад в диалоге культур</vt:lpstr>
      <vt:lpstr>Общественный процесс</vt:lpstr>
      <vt:lpstr>Слайд 51</vt:lpstr>
      <vt:lpstr>Направления общественного процесса</vt:lpstr>
      <vt:lpstr>Критерии общественного прогресса</vt:lpstr>
      <vt:lpstr>Формы общественных изменений</vt:lpstr>
      <vt:lpstr>Закон общественного развития</vt:lpstr>
      <vt:lpstr>Как Вы считаете?</vt:lpstr>
      <vt:lpstr>Как Вы считаете?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 как сложная система</dc:title>
  <dc:creator>User</dc:creator>
  <cp:lastModifiedBy>User</cp:lastModifiedBy>
  <cp:revision>10</cp:revision>
  <dcterms:created xsi:type="dcterms:W3CDTF">2012-09-05T06:59:02Z</dcterms:created>
  <dcterms:modified xsi:type="dcterms:W3CDTF">2013-08-21T07:20:32Z</dcterms:modified>
</cp:coreProperties>
</file>