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258" r:id="rId3"/>
    <p:sldId id="261" r:id="rId4"/>
    <p:sldId id="262"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312" r:id="rId27"/>
    <p:sldId id="313" r:id="rId28"/>
    <p:sldId id="285" r:id="rId29"/>
    <p:sldId id="286" r:id="rId30"/>
    <p:sldId id="287" r:id="rId31"/>
    <p:sldId id="291" r:id="rId32"/>
    <p:sldId id="294" r:id="rId33"/>
    <p:sldId id="292" r:id="rId34"/>
    <p:sldId id="288" r:id="rId35"/>
    <p:sldId id="289" r:id="rId36"/>
    <p:sldId id="290"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4" r:id="rId53"/>
    <p:sldId id="317" r:id="rId54"/>
    <p:sldId id="315" r:id="rId55"/>
    <p:sldId id="316" r:id="rId56"/>
    <p:sldId id="318" r:id="rId57"/>
    <p:sldId id="330" r:id="rId5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A14DA178-65AC-4523-A0BE-15626D989F26}">
          <p14:sldIdLst>
            <p14:sldId id="256"/>
            <p14:sldId id="258"/>
            <p14:sldId id="261"/>
            <p14:sldId id="262"/>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312"/>
            <p14:sldId id="313"/>
            <p14:sldId id="285"/>
            <p14:sldId id="286"/>
            <p14:sldId id="287"/>
            <p14:sldId id="291"/>
            <p14:sldId id="294"/>
            <p14:sldId id="292"/>
            <p14:sldId id="288"/>
            <p14:sldId id="289"/>
            <p14:sldId id="290"/>
            <p14:sldId id="295"/>
            <p14:sldId id="296"/>
            <p14:sldId id="297"/>
            <p14:sldId id="298"/>
            <p14:sldId id="299"/>
            <p14:sldId id="300"/>
            <p14:sldId id="301"/>
            <p14:sldId id="302"/>
            <p14:sldId id="303"/>
            <p14:sldId id="304"/>
            <p14:sldId id="305"/>
            <p14:sldId id="306"/>
            <p14:sldId id="307"/>
            <p14:sldId id="308"/>
            <p14:sldId id="309"/>
            <p14:sldId id="314"/>
            <p14:sldId id="317"/>
            <p14:sldId id="315"/>
            <p14:sldId id="316"/>
            <p14:sldId id="318"/>
            <p14:sldId id="331"/>
            <p14:sldId id="33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282" y="3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4DDAAB-EF0F-4BC2-B793-9A5C110D320A}" type="datetimeFigureOut">
              <a:rPr lang="ru-RU" smtClean="0"/>
              <a:pPr/>
              <a:t>18.06.2026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26F535-2E1A-4ED9-BDE9-48CD1C554528}" type="slidenum">
              <a:rPr lang="ru-RU" smtClean="0"/>
              <a:pPr/>
              <a:t>‹#›</a:t>
            </a:fld>
            <a:endParaRPr lang="ru-RU"/>
          </a:p>
        </p:txBody>
      </p:sp>
    </p:spTree>
    <p:extLst>
      <p:ext uri="{BB962C8B-B14F-4D97-AF65-F5344CB8AC3E}">
        <p14:creationId xmlns:p14="http://schemas.microsoft.com/office/powerpoint/2010/main" xmlns="" val="4153493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D26F535-2E1A-4ED9-BDE9-48CD1C554528}"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K:\ProPowerPoint\Шаблоны\В работе\Первая помощь\First_Ai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Заголовок 1"/>
          <p:cNvSpPr>
            <a:spLocks noGrp="1"/>
          </p:cNvSpPr>
          <p:nvPr>
            <p:ph type="ctrTitle"/>
          </p:nvPr>
        </p:nvSpPr>
        <p:spPr>
          <a:xfrm>
            <a:off x="395536" y="188640"/>
            <a:ext cx="6103912" cy="1008111"/>
          </a:xfrm>
        </p:spPr>
        <p:txBody>
          <a:bodyPr/>
          <a:lstStyle>
            <a:lvl1pPr>
              <a:defRPr>
                <a:solidFill>
                  <a:srgbClr val="C00000"/>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323528" y="1484784"/>
            <a:ext cx="6077272" cy="7200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xmlns="" val="1251224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2665822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K:\ProPowerPoint\Шаблоны\В работе\Первая помощь\First_Aid_Slid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Заголовок 1"/>
          <p:cNvSpPr>
            <a:spLocks noGrp="1"/>
          </p:cNvSpPr>
          <p:nvPr>
            <p:ph type="title"/>
          </p:nvPr>
        </p:nvSpPr>
        <p:spPr>
          <a:xfrm>
            <a:off x="457200" y="404813"/>
            <a:ext cx="7283450" cy="792162"/>
          </a:xfrm>
          <a:prstGeom prst="rect">
            <a:avLst/>
          </a:prstGeom>
        </p:spPr>
        <p:txBody>
          <a:bodyPr vert="horz" lIns="91440" tIns="45720" rIns="91440" bIns="45720" rtlCol="0" anchor="ctr">
            <a:noAutofit/>
          </a:bodyPr>
          <a:lstStyle/>
          <a:p>
            <a:r>
              <a:rPr lang="ru-RU" dirty="0" smtClean="0"/>
              <a:t>Образец заголовка</a:t>
            </a:r>
            <a:endParaRPr lang="ru-RU" dirty="0"/>
          </a:p>
        </p:txBody>
      </p:sp>
      <p:sp>
        <p:nvSpPr>
          <p:cNvPr id="1028" name="Текст 2"/>
          <p:cNvSpPr>
            <a:spLocks noGrp="1"/>
          </p:cNvSpPr>
          <p:nvPr>
            <p:ph type="body" idx="1"/>
          </p:nvPr>
        </p:nvSpPr>
        <p:spPr bwMode="auto">
          <a:xfrm>
            <a:off x="390525" y="1511300"/>
            <a:ext cx="8362950" cy="5208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9" name="TextBox 6"/>
          <p:cNvSpPr txBox="1">
            <a:spLocks noChangeArrowheads="1"/>
          </p:cNvSpPr>
          <p:nvPr/>
        </p:nvSpPr>
        <p:spPr bwMode="auto">
          <a:xfrm>
            <a:off x="26988" y="6581775"/>
            <a:ext cx="13208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200" smtClean="0">
                <a:solidFill>
                  <a:srgbClr val="E6E0EC"/>
                </a:solidFill>
              </a:rPr>
              <a:t>ProPowerPoint.Ru</a:t>
            </a:r>
            <a:endParaRPr lang="ru-RU" sz="1200" smtClean="0">
              <a:solidFill>
                <a:srgbClr val="E6E0EC"/>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rtl="0" eaLnBrk="1" fontAlgn="base" hangingPunct="1">
        <a:spcBef>
          <a:spcPct val="0"/>
        </a:spcBef>
        <a:spcAft>
          <a:spcPct val="0"/>
        </a:spcAft>
        <a:defRPr sz="4800" b="1" kern="1200">
          <a:solidFill>
            <a:schemeClr val="bg1"/>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800" b="1">
          <a:solidFill>
            <a:schemeClr val="bg1"/>
          </a:solidFill>
          <a:latin typeface="Calibri" pitchFamily="34" charset="0"/>
        </a:defRPr>
      </a:lvl2pPr>
      <a:lvl3pPr algn="ctr" rtl="0" eaLnBrk="1" fontAlgn="base" hangingPunct="1">
        <a:spcBef>
          <a:spcPct val="0"/>
        </a:spcBef>
        <a:spcAft>
          <a:spcPct val="0"/>
        </a:spcAft>
        <a:defRPr sz="4800" b="1">
          <a:solidFill>
            <a:schemeClr val="bg1"/>
          </a:solidFill>
          <a:latin typeface="Calibri" pitchFamily="34" charset="0"/>
        </a:defRPr>
      </a:lvl3pPr>
      <a:lvl4pPr algn="ctr" rtl="0" eaLnBrk="1" fontAlgn="base" hangingPunct="1">
        <a:spcBef>
          <a:spcPct val="0"/>
        </a:spcBef>
        <a:spcAft>
          <a:spcPct val="0"/>
        </a:spcAft>
        <a:defRPr sz="4800" b="1">
          <a:solidFill>
            <a:schemeClr val="bg1"/>
          </a:solidFill>
          <a:latin typeface="Calibri" pitchFamily="34" charset="0"/>
        </a:defRPr>
      </a:lvl4pPr>
      <a:lvl5pPr algn="ctr" rtl="0" eaLnBrk="1" fontAlgn="base" hangingPunct="1">
        <a:spcBef>
          <a:spcPct val="0"/>
        </a:spcBef>
        <a:spcAft>
          <a:spcPct val="0"/>
        </a:spcAft>
        <a:defRPr sz="4800" b="1">
          <a:solidFill>
            <a:schemeClr val="bg1"/>
          </a:solidFill>
          <a:latin typeface="Calibri" pitchFamily="34" charset="0"/>
        </a:defRPr>
      </a:lvl5pPr>
      <a:lvl6pPr marL="457200" algn="ctr" rtl="0" eaLnBrk="1" fontAlgn="base" hangingPunct="1">
        <a:spcBef>
          <a:spcPct val="0"/>
        </a:spcBef>
        <a:spcAft>
          <a:spcPct val="0"/>
        </a:spcAft>
        <a:defRPr sz="4800" b="1">
          <a:solidFill>
            <a:schemeClr val="bg1"/>
          </a:solidFill>
          <a:latin typeface="Calibri" pitchFamily="34" charset="0"/>
        </a:defRPr>
      </a:lvl6pPr>
      <a:lvl7pPr marL="914400" algn="ctr" rtl="0" eaLnBrk="1" fontAlgn="base" hangingPunct="1">
        <a:spcBef>
          <a:spcPct val="0"/>
        </a:spcBef>
        <a:spcAft>
          <a:spcPct val="0"/>
        </a:spcAft>
        <a:defRPr sz="4800" b="1">
          <a:solidFill>
            <a:schemeClr val="bg1"/>
          </a:solidFill>
          <a:latin typeface="Calibri" pitchFamily="34" charset="0"/>
        </a:defRPr>
      </a:lvl7pPr>
      <a:lvl8pPr marL="1371600" algn="ctr" rtl="0" eaLnBrk="1" fontAlgn="base" hangingPunct="1">
        <a:spcBef>
          <a:spcPct val="0"/>
        </a:spcBef>
        <a:spcAft>
          <a:spcPct val="0"/>
        </a:spcAft>
        <a:defRPr sz="4800" b="1">
          <a:solidFill>
            <a:schemeClr val="bg1"/>
          </a:solidFill>
          <a:latin typeface="Calibri" pitchFamily="34" charset="0"/>
        </a:defRPr>
      </a:lvl8pPr>
      <a:lvl9pPr marL="1828800" algn="ctr" rtl="0" eaLnBrk="1" fontAlgn="base" hangingPunct="1">
        <a:spcBef>
          <a:spcPct val="0"/>
        </a:spcBef>
        <a:spcAft>
          <a:spcPct val="0"/>
        </a:spcAft>
        <a:defRPr sz="48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dic.academic.ru/pictures/enc_medicine/0211768447.jpg" TargetMode="Externa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16632"/>
            <a:ext cx="6103912" cy="2448272"/>
          </a:xfrm>
        </p:spPr>
        <p:txBody>
          <a:bodyPr/>
          <a:lstStyle/>
          <a:p>
            <a:r>
              <a:rPr lang="ru-RU" dirty="0" smtClean="0">
                <a:latin typeface="+mn-lt"/>
                <a:cs typeface="Times New Roman" panose="02020603050405020304" pitchFamily="18" charset="0"/>
              </a:rPr>
              <a:t>Первая помощь при</a:t>
            </a:r>
            <a:br>
              <a:rPr lang="ru-RU" dirty="0" smtClean="0">
                <a:latin typeface="+mn-lt"/>
                <a:cs typeface="Times New Roman" panose="02020603050405020304" pitchFamily="18" charset="0"/>
              </a:rPr>
            </a:br>
            <a:r>
              <a:rPr lang="ru-RU" dirty="0" smtClean="0">
                <a:latin typeface="+mn-lt"/>
                <a:cs typeface="Times New Roman" panose="02020603050405020304" pitchFamily="18" charset="0"/>
              </a:rPr>
              <a:t>неотложных   состояниях</a:t>
            </a:r>
            <a:endParaRPr lang="ru-RU" dirty="0">
              <a:latin typeface="+mn-lt"/>
              <a:cs typeface="Times New Roman" panose="02020603050405020304" pitchFamily="18" charset="0"/>
            </a:endParaRPr>
          </a:p>
        </p:txBody>
      </p:sp>
      <p:sp>
        <p:nvSpPr>
          <p:cNvPr id="3" name="Прямоугольник 2"/>
          <p:cNvSpPr/>
          <p:nvPr/>
        </p:nvSpPr>
        <p:spPr>
          <a:xfrm>
            <a:off x="6858000" y="620688"/>
            <a:ext cx="2286000" cy="3416320"/>
          </a:xfrm>
          <a:prstGeom prst="rect">
            <a:avLst/>
          </a:prstGeom>
        </p:spPr>
        <p:txBody>
          <a:bodyPr wrap="square">
            <a:spAutoFit/>
          </a:bodyPr>
          <a:lstStyle/>
          <a:p>
            <a:r>
              <a:rPr lang="ru-RU" sz="2400" b="1" dirty="0" smtClean="0"/>
              <a:t> </a:t>
            </a:r>
            <a:endParaRPr lang="ru-RU" sz="2400" b="1" dirty="0"/>
          </a:p>
          <a:p>
            <a:endParaRPr lang="ru-RU" sz="2400" b="1" dirty="0" smtClean="0"/>
          </a:p>
          <a:p>
            <a:endParaRPr lang="ru-RU" sz="2400" b="1" dirty="0"/>
          </a:p>
          <a:p>
            <a:endParaRPr lang="ru-RU" sz="2400" b="1" dirty="0" smtClean="0"/>
          </a:p>
          <a:p>
            <a:endParaRPr lang="ru-RU" sz="2400" b="1" dirty="0"/>
          </a:p>
          <a:p>
            <a:endParaRPr lang="ru-RU" sz="2400" b="1" dirty="0" smtClean="0"/>
          </a:p>
          <a:p>
            <a:endParaRPr lang="ru-RU" sz="2400" b="1" dirty="0"/>
          </a:p>
          <a:p>
            <a:endParaRPr lang="ru-RU" sz="2400" b="1" dirty="0"/>
          </a:p>
          <a:p>
            <a:r>
              <a:rPr lang="ru-RU" sz="2400" b="1" dirty="0" smtClean="0"/>
              <a:t> </a:t>
            </a:r>
            <a:endParaRPr lang="ru-RU" sz="2400" b="1" dirty="0"/>
          </a:p>
        </p:txBody>
      </p:sp>
    </p:spTree>
    <p:extLst>
      <p:ext uri="{BB962C8B-B14F-4D97-AF65-F5344CB8AC3E}">
        <p14:creationId xmlns:p14="http://schemas.microsoft.com/office/powerpoint/2010/main" xmlns="" val="1000393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Травмы. Ушиб.</a:t>
            </a:r>
            <a:endParaRPr lang="ru-RU" dirty="0"/>
          </a:p>
        </p:txBody>
      </p:sp>
      <p:sp>
        <p:nvSpPr>
          <p:cNvPr id="3" name="Объект 2"/>
          <p:cNvSpPr>
            <a:spLocks noGrp="1"/>
          </p:cNvSpPr>
          <p:nvPr>
            <p:ph idx="1"/>
          </p:nvPr>
        </p:nvSpPr>
        <p:spPr>
          <a:xfrm>
            <a:off x="395536" y="1484784"/>
            <a:ext cx="8362950" cy="5208588"/>
          </a:xfrm>
        </p:spPr>
        <p:txBody>
          <a:bodyPr/>
          <a:lstStyle/>
          <a:p>
            <a:pPr marL="0" indent="0">
              <a:buNone/>
            </a:pPr>
            <a:r>
              <a:rPr lang="ru-RU" sz="2800" b="1" dirty="0" smtClean="0">
                <a:cs typeface="Times New Roman" panose="02020603050405020304" pitchFamily="18" charset="0"/>
              </a:rPr>
              <a:t>Первая помощь:</a:t>
            </a:r>
          </a:p>
          <a:p>
            <a:r>
              <a:rPr lang="ru-RU" sz="2400" dirty="0" smtClean="0">
                <a:cs typeface="Times New Roman" panose="02020603050405020304" pitchFamily="18" charset="0"/>
              </a:rPr>
              <a:t>  холод (20 минут первые 3-4 часа)</a:t>
            </a:r>
          </a:p>
          <a:p>
            <a:r>
              <a:rPr lang="ru-RU" sz="2400" dirty="0" smtClean="0">
                <a:cs typeface="Times New Roman" panose="02020603050405020304" pitchFamily="18" charset="0"/>
              </a:rPr>
              <a:t> тугая повязка (не перестараться, не сдавить)</a:t>
            </a:r>
          </a:p>
          <a:p>
            <a:r>
              <a:rPr lang="ru-RU" sz="2400" dirty="0" smtClean="0">
                <a:cs typeface="Times New Roman" panose="02020603050405020304" pitchFamily="18" charset="0"/>
              </a:rPr>
              <a:t> иммобилизация (не подвижность) при выраженном болевом синдроме (перелом?), покой поврежденной конечности.</a:t>
            </a:r>
          </a:p>
          <a:p>
            <a:endParaRPr lang="ru-RU" sz="2800" dirty="0"/>
          </a:p>
        </p:txBody>
      </p:sp>
      <p:pic>
        <p:nvPicPr>
          <p:cNvPr id="2050" name="Picture 2" descr="C:\Users\papos\Desktop\Новая папка (2)\картинки\pomosh.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22060" y="3933056"/>
            <a:ext cx="6790614" cy="25628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14376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Травмы. Растяжение.</a:t>
            </a:r>
            <a:endParaRPr lang="ru-RU" dirty="0"/>
          </a:p>
        </p:txBody>
      </p:sp>
      <p:sp>
        <p:nvSpPr>
          <p:cNvPr id="3" name="Объект 2"/>
          <p:cNvSpPr>
            <a:spLocks noGrp="1"/>
          </p:cNvSpPr>
          <p:nvPr>
            <p:ph idx="1"/>
          </p:nvPr>
        </p:nvSpPr>
        <p:spPr/>
        <p:txBody>
          <a:bodyPr/>
          <a:lstStyle/>
          <a:p>
            <a:r>
              <a:rPr lang="ru-RU" sz="2800" b="1" dirty="0">
                <a:latin typeface="+mj-lt"/>
                <a:cs typeface="Times New Roman" panose="02020603050405020304" pitchFamily="18" charset="0"/>
              </a:rPr>
              <a:t>Растяжение </a:t>
            </a:r>
            <a:r>
              <a:rPr lang="ru-RU" sz="2800" dirty="0" smtClean="0">
                <a:latin typeface="+mj-lt"/>
                <a:cs typeface="Times New Roman" panose="02020603050405020304" pitchFamily="18" charset="0"/>
              </a:rPr>
              <a:t>- </a:t>
            </a:r>
            <a:r>
              <a:rPr lang="ru-RU" sz="2800" dirty="0">
                <a:latin typeface="+mj-lt"/>
                <a:cs typeface="Times New Roman" panose="02020603050405020304" pitchFamily="18" charset="0"/>
              </a:rPr>
              <a:t>это травматическое повреждение мышечных волокон или соединения </a:t>
            </a:r>
            <a:r>
              <a:rPr lang="ru-RU" sz="2800" dirty="0" smtClean="0">
                <a:latin typeface="+mj-lt"/>
                <a:cs typeface="Times New Roman" panose="02020603050405020304" pitchFamily="18" charset="0"/>
              </a:rPr>
              <a:t>связок. </a:t>
            </a:r>
            <a:r>
              <a:rPr lang="ru-RU" sz="2800" dirty="0">
                <a:latin typeface="+mj-lt"/>
                <a:cs typeface="Times New Roman" panose="02020603050405020304" pitchFamily="18" charset="0"/>
              </a:rPr>
              <a:t>Происходит растяжение</a:t>
            </a:r>
            <a:r>
              <a:rPr lang="ru-RU" sz="2800" b="1" dirty="0">
                <a:latin typeface="+mj-lt"/>
                <a:cs typeface="Times New Roman" panose="02020603050405020304" pitchFamily="18" charset="0"/>
              </a:rPr>
              <a:t> </a:t>
            </a:r>
            <a:r>
              <a:rPr lang="ru-RU" sz="2800" dirty="0" smtClean="0">
                <a:latin typeface="+mj-lt"/>
                <a:cs typeface="Times New Roman" panose="02020603050405020304" pitchFamily="18" charset="0"/>
              </a:rPr>
              <a:t>при </a:t>
            </a:r>
            <a:r>
              <a:rPr lang="ru-RU" sz="2800" dirty="0">
                <a:latin typeface="+mj-lt"/>
                <a:cs typeface="Times New Roman" panose="02020603050405020304" pitchFamily="18" charset="0"/>
              </a:rPr>
              <a:t>чрезмерном </a:t>
            </a:r>
            <a:r>
              <a:rPr lang="ru-RU" sz="2800" dirty="0" smtClean="0">
                <a:latin typeface="+mj-lt"/>
                <a:cs typeface="Times New Roman" panose="02020603050405020304" pitchFamily="18" charset="0"/>
              </a:rPr>
              <a:t>натяжении или </a:t>
            </a:r>
            <a:r>
              <a:rPr lang="ru-RU" sz="2800" dirty="0">
                <a:latin typeface="+mj-lt"/>
                <a:cs typeface="Times New Roman" panose="02020603050405020304" pitchFamily="18" charset="0"/>
              </a:rPr>
              <a:t>при перенапряжении </a:t>
            </a:r>
            <a:r>
              <a:rPr lang="ru-RU" sz="2800" dirty="0" smtClean="0">
                <a:latin typeface="+mj-lt"/>
                <a:cs typeface="Times New Roman" panose="02020603050405020304" pitchFamily="18" charset="0"/>
              </a:rPr>
              <a:t>мышц или связок </a:t>
            </a:r>
            <a:r>
              <a:rPr lang="ru-RU" sz="2800" dirty="0">
                <a:latin typeface="+mj-lt"/>
                <a:cs typeface="Times New Roman" panose="02020603050405020304" pitchFamily="18" charset="0"/>
              </a:rPr>
              <a:t>в результате нагрузок выше допустимых для </a:t>
            </a:r>
            <a:r>
              <a:rPr lang="ru-RU" sz="2800" dirty="0" smtClean="0">
                <a:latin typeface="+mj-lt"/>
                <a:cs typeface="Times New Roman" panose="02020603050405020304" pitchFamily="18" charset="0"/>
              </a:rPr>
              <a:t>данной анатомической области.</a:t>
            </a:r>
            <a:endParaRPr lang="ru-RU" sz="2800" dirty="0">
              <a:latin typeface="+mj-lt"/>
              <a:cs typeface="Times New Roman" panose="02020603050405020304" pitchFamily="18" charset="0"/>
            </a:endParaRPr>
          </a:p>
        </p:txBody>
      </p:sp>
      <p:pic>
        <p:nvPicPr>
          <p:cNvPr id="3074" name="Picture 2" descr="C:\Users\papos\Desktop\Новая папка (2)\картинки\Rastyazhenie_svyazok_golenostopnogo_sustav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0152" y="4365103"/>
            <a:ext cx="2189572" cy="21979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8689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Травмы. Растяжение.</a:t>
            </a:r>
            <a:endParaRPr lang="ru-RU" dirty="0"/>
          </a:p>
        </p:txBody>
      </p:sp>
      <p:sp>
        <p:nvSpPr>
          <p:cNvPr id="3" name="Объект 2"/>
          <p:cNvSpPr>
            <a:spLocks noGrp="1"/>
          </p:cNvSpPr>
          <p:nvPr>
            <p:ph idx="1"/>
          </p:nvPr>
        </p:nvSpPr>
        <p:spPr/>
        <p:txBody>
          <a:bodyPr/>
          <a:lstStyle/>
          <a:p>
            <a:pPr marL="0" indent="0">
              <a:buNone/>
            </a:pPr>
            <a:r>
              <a:rPr lang="ru-RU" sz="2400" b="1" dirty="0" smtClean="0">
                <a:cs typeface="Times New Roman" panose="02020603050405020304" pitchFamily="18" charset="0"/>
              </a:rPr>
              <a:t>Первая помощь:</a:t>
            </a:r>
          </a:p>
          <a:p>
            <a:r>
              <a:rPr lang="ru-RU" sz="2400" dirty="0" smtClean="0">
                <a:cs typeface="Times New Roman" panose="02020603050405020304" pitchFamily="18" charset="0"/>
              </a:rPr>
              <a:t> холод (20 минут первые 3-4 часа)</a:t>
            </a:r>
          </a:p>
          <a:p>
            <a:r>
              <a:rPr lang="ru-RU" sz="2400" dirty="0" smtClean="0">
                <a:cs typeface="Times New Roman" panose="02020603050405020304" pitchFamily="18" charset="0"/>
              </a:rPr>
              <a:t> тугая повязка (не перестараться, не сдавить)</a:t>
            </a:r>
          </a:p>
          <a:p>
            <a:r>
              <a:rPr lang="ru-RU" sz="2400" dirty="0" smtClean="0">
                <a:cs typeface="Times New Roman" panose="02020603050405020304" pitchFamily="18" charset="0"/>
              </a:rPr>
              <a:t> иммобилизация (не подвижность) при выраженном болевом синдроме (перелом?), покой поврежденной конечности.</a:t>
            </a:r>
          </a:p>
          <a:p>
            <a:r>
              <a:rPr lang="ru-RU" sz="2400" dirty="0" smtClean="0">
                <a:cs typeface="Times New Roman" panose="02020603050405020304" pitchFamily="18" charset="0"/>
              </a:rPr>
              <a:t> возвышенное положение конечности</a:t>
            </a:r>
          </a:p>
          <a:p>
            <a:endParaRPr lang="ru-RU" dirty="0"/>
          </a:p>
        </p:txBody>
      </p:sp>
      <p:pic>
        <p:nvPicPr>
          <p:cNvPr id="4098" name="Picture 2" descr="C:\Users\papos\Desktop\Новая папка (2)\картинки\lechenie-rastiazeni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20072" y="4149080"/>
            <a:ext cx="3531716" cy="2345059"/>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02691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Травмы. Вывих.</a:t>
            </a:r>
            <a:endParaRPr lang="ru-RU" dirty="0"/>
          </a:p>
        </p:txBody>
      </p:sp>
      <p:sp>
        <p:nvSpPr>
          <p:cNvPr id="3" name="Объект 2"/>
          <p:cNvSpPr>
            <a:spLocks noGrp="1"/>
          </p:cNvSpPr>
          <p:nvPr>
            <p:ph idx="1"/>
          </p:nvPr>
        </p:nvSpPr>
        <p:spPr/>
        <p:txBody>
          <a:bodyPr/>
          <a:lstStyle/>
          <a:p>
            <a:r>
              <a:rPr lang="ru-RU" b="1" dirty="0" smtClean="0"/>
              <a:t>Вывих</a:t>
            </a:r>
            <a:r>
              <a:rPr lang="ru-RU" dirty="0" smtClean="0"/>
              <a:t> - </a:t>
            </a:r>
            <a:r>
              <a:rPr lang="ru-RU" dirty="0"/>
              <a:t>нарушение сочленения суставных поверхностей костей (конгруэнтности), которое возникает вследствие </a:t>
            </a:r>
            <a:r>
              <a:rPr lang="ru-RU" dirty="0" smtClean="0"/>
              <a:t>травмы.</a:t>
            </a:r>
            <a:r>
              <a:rPr lang="ru-RU" dirty="0"/>
              <a:t> </a:t>
            </a:r>
          </a:p>
        </p:txBody>
      </p:sp>
      <p:pic>
        <p:nvPicPr>
          <p:cNvPr id="5122" name="Picture 2" descr="C:\Users\papos\Desktop\Новая папка (2)\картинки\vivix-plecha-prichin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3068960"/>
            <a:ext cx="2952328" cy="1970679"/>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papos\Desktop\Новая папка (2)\картинки\Kak-vyiglyadit-vyivih-plech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5856" y="4293096"/>
            <a:ext cx="2376264" cy="2376264"/>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C:\Users\papos\Desktop\Новая папка (2)\картинки\070420151519_pleche.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91200" y="3068960"/>
            <a:ext cx="2880320" cy="2160240"/>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12518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Травмы. Вывих.</a:t>
            </a:r>
            <a:endParaRPr lang="ru-RU" dirty="0"/>
          </a:p>
        </p:txBody>
      </p:sp>
      <p:sp>
        <p:nvSpPr>
          <p:cNvPr id="3" name="Объект 2"/>
          <p:cNvSpPr>
            <a:spLocks noGrp="1"/>
          </p:cNvSpPr>
          <p:nvPr>
            <p:ph idx="1"/>
          </p:nvPr>
        </p:nvSpPr>
        <p:spPr/>
        <p:txBody>
          <a:bodyPr/>
          <a:lstStyle/>
          <a:p>
            <a:r>
              <a:rPr lang="ru-RU" dirty="0" smtClean="0"/>
              <a:t>Вывих плеча</a:t>
            </a:r>
          </a:p>
          <a:p>
            <a:r>
              <a:rPr lang="ru-RU" dirty="0" smtClean="0"/>
              <a:t>Вывих предплечья</a:t>
            </a:r>
          </a:p>
          <a:p>
            <a:r>
              <a:rPr lang="ru-RU" dirty="0" smtClean="0"/>
              <a:t>Вывих пальцев кисти</a:t>
            </a:r>
          </a:p>
          <a:p>
            <a:r>
              <a:rPr lang="ru-RU" dirty="0" smtClean="0"/>
              <a:t>Вывих голени</a:t>
            </a:r>
          </a:p>
          <a:p>
            <a:r>
              <a:rPr lang="ru-RU" dirty="0" smtClean="0"/>
              <a:t>Вывих пальцев стопы</a:t>
            </a:r>
            <a:endParaRPr lang="ru-RU" dirty="0"/>
          </a:p>
        </p:txBody>
      </p:sp>
      <p:pic>
        <p:nvPicPr>
          <p:cNvPr id="5" name="Picture 4" descr="C:\Users\papos\Desktop\Новая папка (2)\картинки\070420151519_pleche.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28250" y="1412776"/>
            <a:ext cx="2208245" cy="1656184"/>
          </a:xfrm>
          <a:prstGeom prst="rect">
            <a:avLst/>
          </a:prstGeom>
          <a:noFill/>
          <a:effectLst>
            <a:softEdge rad="31750"/>
          </a:effectLst>
          <a:extLst>
            <a:ext uri="{909E8E84-426E-40DD-AFC4-6F175D3DCCD1}">
              <a14:hiddenFill xmlns:a14="http://schemas.microsoft.com/office/drawing/2010/main" xmlns="">
                <a:solidFill>
                  <a:srgbClr val="FFFFFF"/>
                </a:solidFill>
              </a14:hiddenFill>
            </a:ext>
          </a:extLst>
        </p:spPr>
      </p:pic>
      <p:pic>
        <p:nvPicPr>
          <p:cNvPr id="6147" name="Picture 3" descr="C:\Users\papos\Desktop\Новая папка (2)\картинки\vyvih-kostej-predplechja-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8" y="1490437"/>
            <a:ext cx="1793776" cy="1578523"/>
          </a:xfrm>
          <a:prstGeom prst="rect">
            <a:avLst/>
          </a:prstGeom>
          <a:noFill/>
          <a:effectLst>
            <a:softEdge rad="31750"/>
          </a:effectLst>
          <a:extLst>
            <a:ext uri="{909E8E84-426E-40DD-AFC4-6F175D3DCCD1}">
              <a14:hiddenFill xmlns:a14="http://schemas.microsoft.com/office/drawing/2010/main" xmlns="">
                <a:solidFill>
                  <a:srgbClr val="FFFFFF"/>
                </a:solidFill>
              </a14:hiddenFill>
            </a:ext>
          </a:extLst>
        </p:spPr>
      </p:pic>
      <p:pic>
        <p:nvPicPr>
          <p:cNvPr id="6148" name="Picture 4" descr="C:\Users\papos\Desktop\Новая папка (2)\картинки\vyivih_falangi_mizints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53840" y="3284984"/>
            <a:ext cx="2794499" cy="1756542"/>
          </a:xfrm>
          <a:prstGeom prst="rect">
            <a:avLst/>
          </a:prstGeom>
          <a:noFill/>
          <a:effectLst>
            <a:softEdge rad="31750"/>
          </a:effectLst>
          <a:extLst>
            <a:ext uri="{909E8E84-426E-40DD-AFC4-6F175D3DCCD1}">
              <a14:hiddenFill xmlns:a14="http://schemas.microsoft.com/office/drawing/2010/main" xmlns="">
                <a:solidFill>
                  <a:srgbClr val="FFFFFF"/>
                </a:solidFill>
              </a14:hiddenFill>
            </a:ext>
          </a:extLst>
        </p:spPr>
      </p:pic>
      <p:pic>
        <p:nvPicPr>
          <p:cNvPr id="6149" name="Picture 5" descr="C:\Users\papos\Desktop\Новая папка (2)\картинки\vyvix-goleni.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9552" y="4653136"/>
            <a:ext cx="2807593" cy="2047383"/>
          </a:xfrm>
          <a:prstGeom prst="rect">
            <a:avLst/>
          </a:prstGeom>
          <a:noFill/>
          <a:effectLst>
            <a:softEdge rad="31750"/>
          </a:effectLst>
          <a:extLst>
            <a:ext uri="{909E8E84-426E-40DD-AFC4-6F175D3DCCD1}">
              <a14:hiddenFill xmlns:a14="http://schemas.microsoft.com/office/drawing/2010/main" xmlns="">
                <a:solidFill>
                  <a:srgbClr val="FFFFFF"/>
                </a:solidFill>
              </a14:hiddenFill>
            </a:ext>
          </a:extLst>
        </p:spPr>
      </p:pic>
      <p:pic>
        <p:nvPicPr>
          <p:cNvPr id="6150" name="Picture 6" descr="C:\Users\papos\Desktop\Новая папка (2)\картинки\11-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63888" y="4834177"/>
            <a:ext cx="2581548" cy="1660159"/>
          </a:xfrm>
          <a:prstGeom prst="rect">
            <a:avLst/>
          </a:prstGeom>
          <a:noFill/>
          <a:effectLst>
            <a:softEdge rad="3175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07415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Травмы. Вывих.</a:t>
            </a:r>
            <a:endParaRPr lang="ru-RU" dirty="0"/>
          </a:p>
        </p:txBody>
      </p:sp>
      <p:sp>
        <p:nvSpPr>
          <p:cNvPr id="3" name="Объект 2"/>
          <p:cNvSpPr>
            <a:spLocks noGrp="1"/>
          </p:cNvSpPr>
          <p:nvPr>
            <p:ph idx="1"/>
          </p:nvPr>
        </p:nvSpPr>
        <p:spPr/>
        <p:txBody>
          <a:bodyPr/>
          <a:lstStyle/>
          <a:p>
            <a:pPr marL="0" indent="0">
              <a:buNone/>
            </a:pPr>
            <a:r>
              <a:rPr lang="ru-RU" b="1" dirty="0" smtClean="0"/>
              <a:t>Первая помощь:</a:t>
            </a:r>
          </a:p>
          <a:p>
            <a:pPr marL="0" indent="0">
              <a:buNone/>
            </a:pPr>
            <a:r>
              <a:rPr lang="ru-RU" dirty="0" smtClean="0"/>
              <a:t>1. НЕ ПЫТАТЬСЯ ВПРАВЛЯТЬ ВЫВИХ!!!</a:t>
            </a:r>
          </a:p>
          <a:p>
            <a:pPr marL="0" indent="0">
              <a:buNone/>
            </a:pPr>
            <a:r>
              <a:rPr lang="ru-RU" sz="2400" dirty="0" smtClean="0"/>
              <a:t>Любой потенциальный вывих может оказаться переломо-вывихом или переломом, а попытка его вправления может привести к повреждению сосудов и нервов.</a:t>
            </a:r>
          </a:p>
          <a:p>
            <a:pPr marL="0" indent="0">
              <a:buNone/>
            </a:pPr>
            <a:r>
              <a:rPr lang="ru-RU" sz="2400" dirty="0" smtClean="0"/>
              <a:t>2. Иммобилизация (неподвижность) подручными средствами,</a:t>
            </a:r>
          </a:p>
          <a:p>
            <a:pPr marL="0" indent="0">
              <a:buNone/>
            </a:pPr>
            <a:r>
              <a:rPr lang="ru-RU" sz="2400" dirty="0" smtClean="0"/>
              <a:t>3. Создать покой конечности,</a:t>
            </a:r>
          </a:p>
          <a:p>
            <a:pPr marL="0" indent="0">
              <a:buNone/>
            </a:pPr>
            <a:r>
              <a:rPr lang="ru-RU" sz="2400" dirty="0" smtClean="0"/>
              <a:t>3. Холод местно</a:t>
            </a:r>
            <a:r>
              <a:rPr lang="ru-RU" sz="2400" dirty="0"/>
              <a:t>.</a:t>
            </a:r>
            <a:endParaRPr lang="ru-RU" sz="2400" dirty="0" smtClean="0"/>
          </a:p>
        </p:txBody>
      </p:sp>
      <p:pic>
        <p:nvPicPr>
          <p:cNvPr id="9218" name="Picture 2" descr="Картинки по запросу вывих первая помощь"/>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39314" y="4437112"/>
            <a:ext cx="4295930" cy="2160240"/>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75504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Травмы. Перелом.</a:t>
            </a:r>
            <a:endParaRPr lang="ru-RU" dirty="0"/>
          </a:p>
        </p:txBody>
      </p:sp>
      <p:sp>
        <p:nvSpPr>
          <p:cNvPr id="3" name="Объект 2"/>
          <p:cNvSpPr>
            <a:spLocks noGrp="1"/>
          </p:cNvSpPr>
          <p:nvPr>
            <p:ph idx="1"/>
          </p:nvPr>
        </p:nvSpPr>
        <p:spPr/>
        <p:txBody>
          <a:bodyPr/>
          <a:lstStyle/>
          <a:p>
            <a:r>
              <a:rPr lang="ru-RU" b="1" dirty="0"/>
              <a:t>Перелом кости</a:t>
            </a:r>
            <a:r>
              <a:rPr lang="ru-RU" dirty="0"/>
              <a:t> </a:t>
            </a:r>
            <a:r>
              <a:rPr lang="ru-RU" dirty="0" smtClean="0"/>
              <a:t>— </a:t>
            </a:r>
            <a:r>
              <a:rPr lang="ru-RU" dirty="0"/>
              <a:t>это нарушение анатомической целостности кости полное или частичное, сопровождающееся повреждением окружающих кость мягких тканей и нарушением функции поврежденного </a:t>
            </a:r>
            <a:r>
              <a:rPr lang="ru-RU" dirty="0" smtClean="0"/>
              <a:t>сегмента.</a:t>
            </a:r>
            <a:endParaRPr lang="ru-RU" dirty="0"/>
          </a:p>
        </p:txBody>
      </p:sp>
      <p:pic>
        <p:nvPicPr>
          <p:cNvPr id="10242" name="Picture 2" descr="C:\Users\papos\Desktop\Новая папка (2)\картинки\perelo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2200" y="4005064"/>
            <a:ext cx="2263899" cy="2474494"/>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Картинки по запросу перелом"/>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66263" y="4509120"/>
            <a:ext cx="4809027" cy="21277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90258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Травмы. Перелом.</a:t>
            </a:r>
            <a:endParaRPr lang="ru-RU" dirty="0"/>
          </a:p>
        </p:txBody>
      </p:sp>
      <p:sp>
        <p:nvSpPr>
          <p:cNvPr id="3" name="Объект 2"/>
          <p:cNvSpPr>
            <a:spLocks noGrp="1"/>
          </p:cNvSpPr>
          <p:nvPr>
            <p:ph idx="1"/>
          </p:nvPr>
        </p:nvSpPr>
        <p:spPr>
          <a:xfrm>
            <a:off x="395536" y="1554132"/>
            <a:ext cx="8362950" cy="5208588"/>
          </a:xfrm>
        </p:spPr>
        <p:txBody>
          <a:bodyPr/>
          <a:lstStyle/>
          <a:p>
            <a:pPr marL="0" indent="0">
              <a:buNone/>
            </a:pPr>
            <a:r>
              <a:rPr lang="ru-RU" sz="2000" b="1" dirty="0" smtClean="0"/>
              <a:t>Первая помощь:</a:t>
            </a:r>
          </a:p>
          <a:p>
            <a:pPr marL="0" indent="0">
              <a:buNone/>
            </a:pPr>
            <a:r>
              <a:rPr lang="ru-RU" sz="2000" dirty="0" smtClean="0"/>
              <a:t>1. Иммобилизация (не подвижность) любыми подручными средствами</a:t>
            </a:r>
          </a:p>
          <a:p>
            <a:pPr marL="0" indent="0">
              <a:buNone/>
            </a:pPr>
            <a:r>
              <a:rPr lang="ru-RU" sz="2000" dirty="0" smtClean="0"/>
              <a:t>   -шина </a:t>
            </a:r>
            <a:r>
              <a:rPr lang="ru-RU" sz="2000" dirty="0"/>
              <a:t>всегда накладывается не менее чем на два сустава (выше и </a:t>
            </a:r>
            <a:r>
              <a:rPr lang="ru-RU" sz="2000" dirty="0" smtClean="0"/>
              <a:t>ниже</a:t>
            </a:r>
          </a:p>
          <a:p>
            <a:pPr marL="0" indent="0">
              <a:buNone/>
            </a:pPr>
            <a:r>
              <a:rPr lang="ru-RU" sz="2000" dirty="0"/>
              <a:t> </a:t>
            </a:r>
            <a:r>
              <a:rPr lang="ru-RU" sz="2000" dirty="0" smtClean="0"/>
              <a:t>   места </a:t>
            </a:r>
            <a:r>
              <a:rPr lang="ru-RU" sz="2000" dirty="0"/>
              <a:t>перелома);</a:t>
            </a:r>
            <a:r>
              <a:rPr lang="ru-RU" sz="2000" dirty="0" smtClean="0"/>
              <a:t/>
            </a:r>
            <a:br>
              <a:rPr lang="ru-RU" sz="2000" dirty="0" smtClean="0"/>
            </a:br>
            <a:r>
              <a:rPr lang="ru-RU" sz="2000" dirty="0" smtClean="0"/>
              <a:t>  - </a:t>
            </a:r>
            <a:r>
              <a:rPr lang="ru-RU" sz="2000" dirty="0"/>
              <a:t>шина не накладывается на обнаженную часть тела (под нее обязательно </a:t>
            </a:r>
            <a:r>
              <a:rPr lang="ru-RU" sz="2000" dirty="0" smtClean="0"/>
              <a:t> </a:t>
            </a:r>
          </a:p>
          <a:p>
            <a:pPr marL="0" indent="0">
              <a:buNone/>
            </a:pPr>
            <a:r>
              <a:rPr lang="ru-RU" sz="2000" dirty="0"/>
              <a:t> </a:t>
            </a:r>
            <a:r>
              <a:rPr lang="ru-RU" sz="2000" dirty="0" smtClean="0"/>
              <a:t>   подкладывают </a:t>
            </a:r>
            <a:r>
              <a:rPr lang="ru-RU" sz="2000" dirty="0"/>
              <a:t>вату, марлю, одежду и т. д.);</a:t>
            </a:r>
            <a:r>
              <a:rPr lang="ru-RU" sz="2000" dirty="0" smtClean="0"/>
              <a:t/>
            </a:r>
            <a:br>
              <a:rPr lang="ru-RU" sz="2000" dirty="0" smtClean="0"/>
            </a:br>
            <a:r>
              <a:rPr lang="ru-RU" sz="2000" dirty="0" smtClean="0"/>
              <a:t> - </a:t>
            </a:r>
            <a:r>
              <a:rPr lang="ru-RU" sz="2000" dirty="0"/>
              <a:t>накладываемая шина не должна </a:t>
            </a:r>
            <a:r>
              <a:rPr lang="ru-RU" sz="2000" dirty="0" smtClean="0"/>
              <a:t>болтаться, фиксировать </a:t>
            </a:r>
            <a:r>
              <a:rPr lang="ru-RU" sz="2000" dirty="0"/>
              <a:t>ее надо прочно </a:t>
            </a:r>
            <a:endParaRPr lang="ru-RU" sz="2000" dirty="0" smtClean="0"/>
          </a:p>
          <a:p>
            <a:pPr marL="0" indent="0">
              <a:buNone/>
            </a:pPr>
            <a:r>
              <a:rPr lang="ru-RU" sz="2000" dirty="0"/>
              <a:t> </a:t>
            </a:r>
            <a:r>
              <a:rPr lang="ru-RU" sz="2000" dirty="0" smtClean="0"/>
              <a:t>   и </a:t>
            </a:r>
            <a:r>
              <a:rPr lang="ru-RU" sz="2000" dirty="0"/>
              <a:t>надежно;</a:t>
            </a:r>
            <a:endParaRPr lang="ru-RU" sz="2000" dirty="0" smtClean="0"/>
          </a:p>
          <a:p>
            <a:pPr marL="0" indent="0">
              <a:buNone/>
            </a:pPr>
            <a:r>
              <a:rPr lang="ru-RU" sz="2000" dirty="0" smtClean="0"/>
              <a:t>2. Асептическая повязка при открытых переломах, жгут.</a:t>
            </a:r>
          </a:p>
        </p:txBody>
      </p:sp>
      <p:pic>
        <p:nvPicPr>
          <p:cNvPr id="11266" name="Picture 2" descr="http://www.pervayapomosh.com/pics/135427409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0232" y="3933056"/>
            <a:ext cx="2381250" cy="1466851"/>
          </a:xfrm>
          <a:prstGeom prst="rect">
            <a:avLst/>
          </a:prstGeom>
          <a:noFill/>
          <a:effectLst>
            <a:softEdge rad="31750"/>
          </a:effectLst>
          <a:extLst>
            <a:ext uri="{909E8E84-426E-40DD-AFC4-6F175D3DCCD1}">
              <a14:hiddenFill xmlns:a14="http://schemas.microsoft.com/office/drawing/2010/main" xmlns="">
                <a:solidFill>
                  <a:srgbClr val="FFFFFF"/>
                </a:solidFill>
              </a14:hiddenFill>
            </a:ext>
          </a:extLst>
        </p:spPr>
      </p:pic>
      <p:pic>
        <p:nvPicPr>
          <p:cNvPr id="11268" name="Picture 4" descr="http://www.pervayapomosh.com/pics/135420151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5656" y="5013176"/>
            <a:ext cx="2562225" cy="1762126"/>
          </a:xfrm>
          <a:prstGeom prst="rect">
            <a:avLst/>
          </a:prstGeom>
          <a:noFill/>
          <a:effectLst>
            <a:softEdge rad="31750"/>
          </a:effectLst>
          <a:extLst>
            <a:ext uri="{909E8E84-426E-40DD-AFC4-6F175D3DCCD1}">
              <a14:hiddenFill xmlns:a14="http://schemas.microsoft.com/office/drawing/2010/main" xmlns="">
                <a:solidFill>
                  <a:srgbClr val="FFFFFF"/>
                </a:solidFill>
              </a14:hiddenFill>
            </a:ext>
          </a:extLst>
        </p:spPr>
      </p:pic>
      <p:pic>
        <p:nvPicPr>
          <p:cNvPr id="11270" name="Picture 6" descr="http://www.pervayapomosh.com/pics/135420318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83982" y="5495925"/>
            <a:ext cx="2857500" cy="1362075"/>
          </a:xfrm>
          <a:prstGeom prst="rect">
            <a:avLst/>
          </a:prstGeom>
          <a:noFill/>
          <a:effectLst>
            <a:softEdge rad="31750"/>
          </a:effectLst>
          <a:extLst>
            <a:ext uri="{909E8E84-426E-40DD-AFC4-6F175D3DCCD1}">
              <a14:hiddenFill xmlns:a14="http://schemas.microsoft.com/office/drawing/2010/main" xmlns="">
                <a:solidFill>
                  <a:srgbClr val="FFFFFF"/>
                </a:solidFill>
              </a14:hiddenFill>
            </a:ext>
          </a:extLst>
        </p:spPr>
      </p:pic>
      <p:pic>
        <p:nvPicPr>
          <p:cNvPr id="11272" name="Picture 8" descr="http://www.pervayapomosh.com/pics/1352287936.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39952" y="5147126"/>
            <a:ext cx="2044030" cy="1628176"/>
          </a:xfrm>
          <a:prstGeom prst="rect">
            <a:avLst/>
          </a:prstGeom>
          <a:noFill/>
          <a:effectLst>
            <a:softEdge rad="3175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23708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Травмы. ЧМТ.</a:t>
            </a:r>
            <a:endParaRPr lang="ru-RU" dirty="0"/>
          </a:p>
        </p:txBody>
      </p:sp>
      <p:sp>
        <p:nvSpPr>
          <p:cNvPr id="3" name="Объект 2"/>
          <p:cNvSpPr>
            <a:spLocks noGrp="1"/>
          </p:cNvSpPr>
          <p:nvPr>
            <p:ph idx="1"/>
          </p:nvPr>
        </p:nvSpPr>
        <p:spPr>
          <a:xfrm>
            <a:off x="395536" y="1441490"/>
            <a:ext cx="8362950" cy="5208588"/>
          </a:xfrm>
        </p:spPr>
        <p:txBody>
          <a:bodyPr/>
          <a:lstStyle/>
          <a:p>
            <a:r>
              <a:rPr lang="ru-RU" b="1" dirty="0" smtClean="0"/>
              <a:t>Черепно-мозговая </a:t>
            </a:r>
            <a:r>
              <a:rPr lang="ru-RU" b="1" dirty="0"/>
              <a:t>травма</a:t>
            </a:r>
            <a:r>
              <a:rPr lang="ru-RU" dirty="0"/>
              <a:t> — механическое повреждение черепа и (или) внутричерепных образований (головного мозга, мозговых оболочек, сосудов, черепных нервов). </a:t>
            </a:r>
          </a:p>
        </p:txBody>
      </p:sp>
      <p:pic>
        <p:nvPicPr>
          <p:cNvPr id="12290" name="Picture 2" descr="Картинки по запросу черепно мозговая травм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3861048"/>
            <a:ext cx="2885306" cy="2700646"/>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Картинки по запросу перелом черепа"/>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1680" y="4123686"/>
            <a:ext cx="2131369" cy="2536330"/>
          </a:xfrm>
          <a:prstGeom prst="rect">
            <a:avLst/>
          </a:prstGeom>
          <a:noFill/>
          <a:effectLst>
            <a:softEdge rad="3175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0581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Травмы. ЧМТ.</a:t>
            </a:r>
            <a:endParaRPr lang="ru-RU" dirty="0"/>
          </a:p>
        </p:txBody>
      </p:sp>
      <p:sp>
        <p:nvSpPr>
          <p:cNvPr id="3" name="Объект 2"/>
          <p:cNvSpPr>
            <a:spLocks noGrp="1"/>
          </p:cNvSpPr>
          <p:nvPr>
            <p:ph idx="1"/>
          </p:nvPr>
        </p:nvSpPr>
        <p:spPr/>
        <p:txBody>
          <a:bodyPr/>
          <a:lstStyle/>
          <a:p>
            <a:pPr marL="0" indent="0">
              <a:buNone/>
            </a:pPr>
            <a:r>
              <a:rPr lang="ru-RU" dirty="0"/>
              <a:t>Основные </a:t>
            </a:r>
            <a:r>
              <a:rPr lang="ru-RU" dirty="0" smtClean="0"/>
              <a:t>признаки:</a:t>
            </a:r>
          </a:p>
          <a:p>
            <a:r>
              <a:rPr lang="ru-RU" sz="2400" dirty="0" smtClean="0"/>
              <a:t>Сонливость</a:t>
            </a:r>
            <a:r>
              <a:rPr lang="ru-RU" sz="2400" dirty="0"/>
              <a:t>; </a:t>
            </a:r>
            <a:endParaRPr lang="ru-RU" sz="2400" dirty="0" smtClean="0"/>
          </a:p>
          <a:p>
            <a:r>
              <a:rPr lang="ru-RU" sz="2400" dirty="0" smtClean="0"/>
              <a:t>Общая </a:t>
            </a:r>
            <a:r>
              <a:rPr lang="ru-RU" sz="2400" dirty="0"/>
              <a:t>слабость; </a:t>
            </a:r>
            <a:endParaRPr lang="ru-RU" sz="2400" dirty="0" smtClean="0"/>
          </a:p>
          <a:p>
            <a:r>
              <a:rPr lang="ru-RU" sz="2400" dirty="0" smtClean="0"/>
              <a:t>Головная </a:t>
            </a:r>
            <a:r>
              <a:rPr lang="ru-RU" sz="2400" dirty="0"/>
              <a:t>боль; </a:t>
            </a:r>
            <a:endParaRPr lang="ru-RU" sz="2400" dirty="0" smtClean="0"/>
          </a:p>
          <a:p>
            <a:r>
              <a:rPr lang="ru-RU" sz="2400" dirty="0" smtClean="0"/>
              <a:t>Потеря </a:t>
            </a:r>
            <a:r>
              <a:rPr lang="ru-RU" sz="2400" dirty="0"/>
              <a:t>сознания; </a:t>
            </a:r>
            <a:endParaRPr lang="ru-RU" sz="2400" dirty="0" smtClean="0"/>
          </a:p>
          <a:p>
            <a:r>
              <a:rPr lang="ru-RU" sz="2400" dirty="0" smtClean="0"/>
              <a:t>Головокружение</a:t>
            </a:r>
            <a:r>
              <a:rPr lang="ru-RU" sz="2400" dirty="0"/>
              <a:t>; </a:t>
            </a:r>
            <a:endParaRPr lang="ru-RU" sz="2400" dirty="0" smtClean="0"/>
          </a:p>
          <a:p>
            <a:r>
              <a:rPr lang="ru-RU" sz="2400" dirty="0" smtClean="0"/>
              <a:t>Тошнота</a:t>
            </a:r>
            <a:r>
              <a:rPr lang="ru-RU" sz="2400" dirty="0"/>
              <a:t>, рвота; </a:t>
            </a:r>
            <a:endParaRPr lang="ru-RU" sz="2400" dirty="0" smtClean="0"/>
          </a:p>
          <a:p>
            <a:r>
              <a:rPr lang="ru-RU" sz="2400" dirty="0" smtClean="0"/>
              <a:t>Амнезия </a:t>
            </a:r>
            <a:r>
              <a:rPr lang="ru-RU" sz="2400" dirty="0"/>
              <a:t>(это состояние стирает из памяти события, спровоцировавшие получение травмы, а также события, ей предшествующие</a:t>
            </a:r>
            <a:r>
              <a:rPr lang="ru-RU" sz="2400" dirty="0" smtClean="0"/>
              <a:t>).</a:t>
            </a:r>
          </a:p>
          <a:p>
            <a:r>
              <a:rPr lang="ru-RU" sz="2400" dirty="0" smtClean="0"/>
              <a:t>Рана мягких тканей головы;</a:t>
            </a:r>
            <a:r>
              <a:rPr lang="ru-RU" dirty="0" smtClean="0"/>
              <a:t/>
            </a:r>
            <a:br>
              <a:rPr lang="ru-RU" dirty="0" smtClean="0"/>
            </a:br>
            <a:endParaRPr lang="ru-RU" dirty="0"/>
          </a:p>
        </p:txBody>
      </p:sp>
      <p:pic>
        <p:nvPicPr>
          <p:cNvPr id="13314" name="Picture 2" descr=" Основные признаки черепно-мозговой травмы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05169" y="1484784"/>
            <a:ext cx="4014614" cy="32116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97728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b="1" dirty="0">
                <a:cs typeface="Times New Roman" panose="02020603050405020304" pitchFamily="18" charset="0"/>
              </a:rPr>
              <a:t>Неотложные состояния</a:t>
            </a:r>
            <a:r>
              <a:rPr lang="ru-RU" dirty="0">
                <a:cs typeface="Times New Roman" pitchFamily="18" charset="0"/>
              </a:rPr>
              <a:t> - любые патологические состояния организма, требующие немедленного медицинского вмешательства.</a:t>
            </a:r>
          </a:p>
        </p:txBody>
      </p:sp>
      <p:pic>
        <p:nvPicPr>
          <p:cNvPr id="3074" name="Picture 2" descr="Картинки по запросу первая помощь"/>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4005064"/>
            <a:ext cx="5425361" cy="2142465"/>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Похожее изображение"/>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3573016"/>
            <a:ext cx="2699792" cy="26547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71908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Травмы. ЧМТ.</a:t>
            </a:r>
            <a:endParaRPr lang="ru-RU" dirty="0"/>
          </a:p>
        </p:txBody>
      </p:sp>
      <p:sp>
        <p:nvSpPr>
          <p:cNvPr id="3" name="Объект 2"/>
          <p:cNvSpPr>
            <a:spLocks noGrp="1"/>
          </p:cNvSpPr>
          <p:nvPr>
            <p:ph idx="1"/>
          </p:nvPr>
        </p:nvSpPr>
        <p:spPr/>
        <p:txBody>
          <a:bodyPr/>
          <a:lstStyle/>
          <a:p>
            <a:pPr marL="0" indent="0">
              <a:buNone/>
            </a:pPr>
            <a:r>
              <a:rPr lang="ru-RU" b="1" dirty="0" smtClean="0"/>
              <a:t>Первая помощь</a:t>
            </a:r>
          </a:p>
          <a:p>
            <a:pPr marL="457200" indent="-457200">
              <a:buFont typeface="+mj-lt"/>
              <a:buAutoNum type="arabicPeriod"/>
            </a:pPr>
            <a:r>
              <a:rPr lang="ru-RU" sz="2400" dirty="0" smtClean="0"/>
              <a:t>Пострадавший </a:t>
            </a:r>
            <a:r>
              <a:rPr lang="ru-RU" sz="2400" dirty="0"/>
              <a:t>укладывается на спину, при этом контролируется общее его состояние (дыхание, пульс); </a:t>
            </a:r>
            <a:endParaRPr lang="ru-RU" sz="2400" dirty="0" smtClean="0"/>
          </a:p>
          <a:p>
            <a:pPr marL="457200" indent="-457200">
              <a:buFont typeface="+mj-lt"/>
              <a:buAutoNum type="arabicPeriod"/>
            </a:pPr>
            <a:r>
              <a:rPr lang="ru-RU" sz="2400" dirty="0" smtClean="0"/>
              <a:t> При </a:t>
            </a:r>
            <a:r>
              <a:rPr lang="ru-RU" sz="2400" dirty="0"/>
              <a:t>отсутствии сознания у пострадавшего, его необходимо уложить на бок, что позволяет обеспечить профилактику попадания рвотных масс в дыхательные пути в случае возникновения у него рвоты, а также исключит возможность западания языка; </a:t>
            </a:r>
            <a:r>
              <a:rPr lang="ru-RU" sz="2400" dirty="0" smtClean="0"/>
              <a:t> </a:t>
            </a:r>
          </a:p>
          <a:p>
            <a:pPr marL="457200" indent="-457200">
              <a:buFont typeface="+mj-lt"/>
              <a:buAutoNum type="arabicPeriod"/>
            </a:pPr>
            <a:r>
              <a:rPr lang="ru-RU" sz="2400" dirty="0" smtClean="0"/>
              <a:t>Непосредственно </a:t>
            </a:r>
            <a:r>
              <a:rPr lang="ru-RU" sz="2400" dirty="0"/>
              <a:t>на рану накладывается </a:t>
            </a:r>
            <a:r>
              <a:rPr lang="ru-RU" sz="2400" dirty="0" smtClean="0"/>
              <a:t>повязка</a:t>
            </a:r>
            <a:r>
              <a:rPr lang="ru-RU" sz="2400" dirty="0"/>
              <a:t>.</a:t>
            </a:r>
            <a:r>
              <a:rPr lang="ru-RU" sz="2400" dirty="0" smtClean="0"/>
              <a:t/>
            </a:r>
            <a:br>
              <a:rPr lang="ru-RU" sz="2400" dirty="0" smtClean="0"/>
            </a:br>
            <a:r>
              <a:rPr lang="ru-RU" sz="2400" dirty="0" smtClean="0"/>
              <a:t/>
            </a:r>
            <a:br>
              <a:rPr lang="ru-RU" sz="2400" dirty="0" smtClean="0"/>
            </a:br>
            <a:endParaRPr lang="ru-RU" sz="2400" dirty="0"/>
          </a:p>
        </p:txBody>
      </p:sp>
    </p:spTree>
    <p:extLst>
      <p:ext uri="{BB962C8B-B14F-4D97-AF65-F5344CB8AC3E}">
        <p14:creationId xmlns:p14="http://schemas.microsoft.com/office/powerpoint/2010/main" xmlns="" val="3688993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Травмы. ЧМТ.</a:t>
            </a:r>
            <a:endParaRPr lang="ru-RU" dirty="0"/>
          </a:p>
        </p:txBody>
      </p:sp>
      <p:sp>
        <p:nvSpPr>
          <p:cNvPr id="3" name="Объект 2"/>
          <p:cNvSpPr>
            <a:spLocks noGrp="1"/>
          </p:cNvSpPr>
          <p:nvPr>
            <p:ph idx="1"/>
          </p:nvPr>
        </p:nvSpPr>
        <p:spPr/>
        <p:txBody>
          <a:bodyPr/>
          <a:lstStyle/>
          <a:p>
            <a:pPr marL="0" indent="0">
              <a:buNone/>
            </a:pPr>
            <a:r>
              <a:rPr lang="ru-RU" b="1" dirty="0"/>
              <a:t>Важные моменты, которые недопустимы при черепно-мозговой </a:t>
            </a:r>
            <a:r>
              <a:rPr lang="ru-RU" b="1" dirty="0" smtClean="0"/>
              <a:t>травме:</a:t>
            </a:r>
          </a:p>
          <a:p>
            <a:pPr marL="514350" indent="-514350">
              <a:buFont typeface="+mj-lt"/>
              <a:buAutoNum type="arabicPeriod"/>
            </a:pPr>
            <a:r>
              <a:rPr lang="ru-RU" dirty="0" smtClean="0"/>
              <a:t>Принятие </a:t>
            </a:r>
            <a:r>
              <a:rPr lang="ru-RU" dirty="0"/>
              <a:t>пострадавшим сидячего положения</a:t>
            </a:r>
            <a:r>
              <a:rPr lang="ru-RU" dirty="0" smtClean="0"/>
              <a:t>;</a:t>
            </a:r>
          </a:p>
          <a:p>
            <a:pPr marL="514350" indent="-514350">
              <a:buFont typeface="+mj-lt"/>
              <a:buAutoNum type="arabicPeriod"/>
            </a:pPr>
            <a:r>
              <a:rPr lang="ru-RU" dirty="0" smtClean="0"/>
              <a:t>Поднятие </a:t>
            </a:r>
            <a:r>
              <a:rPr lang="ru-RU" dirty="0"/>
              <a:t>пострадавшего; </a:t>
            </a:r>
            <a:endParaRPr lang="ru-RU" dirty="0" smtClean="0"/>
          </a:p>
          <a:p>
            <a:pPr marL="514350" indent="-514350">
              <a:buFont typeface="+mj-lt"/>
              <a:buAutoNum type="arabicPeriod"/>
            </a:pPr>
            <a:r>
              <a:rPr lang="ru-RU" dirty="0" smtClean="0"/>
              <a:t>Пребывание </a:t>
            </a:r>
            <a:r>
              <a:rPr lang="ru-RU" dirty="0"/>
              <a:t>пострадавшего без присмотра</a:t>
            </a:r>
            <a:r>
              <a:rPr lang="ru-RU" dirty="0" smtClean="0"/>
              <a:t>;</a:t>
            </a:r>
          </a:p>
          <a:p>
            <a:pPr marL="514350" indent="-514350">
              <a:buFont typeface="+mj-lt"/>
              <a:buAutoNum type="arabicPeriod"/>
            </a:pPr>
            <a:r>
              <a:rPr lang="ru-RU" dirty="0" smtClean="0"/>
              <a:t>Исключение </a:t>
            </a:r>
            <a:r>
              <a:rPr lang="ru-RU" dirty="0"/>
              <a:t>необходимости обращения к врачу.</a:t>
            </a:r>
            <a:r>
              <a:rPr lang="ru-RU" dirty="0" smtClean="0"/>
              <a:t/>
            </a:r>
            <a:br>
              <a:rPr lang="ru-RU" dirty="0" smtClean="0"/>
            </a:br>
            <a:r>
              <a:rPr lang="ru-RU" dirty="0" smtClean="0"/>
              <a:t/>
            </a:r>
            <a:br>
              <a:rPr lang="ru-RU" dirty="0" smtClean="0"/>
            </a:br>
            <a:endParaRPr lang="ru-RU" dirty="0"/>
          </a:p>
        </p:txBody>
      </p:sp>
      <p:pic>
        <p:nvPicPr>
          <p:cNvPr id="8194" name="Picture 2" descr="Картинки по запросу это важно"/>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304" y="2060848"/>
            <a:ext cx="1273324" cy="21561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4771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Травмы. Грудная клетка.</a:t>
            </a:r>
            <a:endParaRPr lang="ru-RU" dirty="0"/>
          </a:p>
        </p:txBody>
      </p:sp>
      <p:sp>
        <p:nvSpPr>
          <p:cNvPr id="3" name="Объект 2"/>
          <p:cNvSpPr>
            <a:spLocks noGrp="1"/>
          </p:cNvSpPr>
          <p:nvPr>
            <p:ph idx="1"/>
          </p:nvPr>
        </p:nvSpPr>
        <p:spPr/>
        <p:txBody>
          <a:bodyPr/>
          <a:lstStyle/>
          <a:p>
            <a:r>
              <a:rPr lang="ru-RU" b="1" dirty="0"/>
              <a:t>Повреждения грудной клетки</a:t>
            </a:r>
            <a:r>
              <a:rPr lang="ru-RU" dirty="0"/>
              <a:t> – травмы, при которых страдают кости, образующие каркас грудной клетки и/или органы, расположенные в грудной полости. </a:t>
            </a:r>
          </a:p>
        </p:txBody>
      </p:sp>
      <p:pic>
        <p:nvPicPr>
          <p:cNvPr id="14338" name="Picture 2" descr="Картинки по запросу травма грудной клетки"/>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3717032"/>
            <a:ext cx="3564396" cy="2376264"/>
          </a:xfrm>
          <a:prstGeom prst="rect">
            <a:avLst/>
          </a:prstGeom>
          <a:noFill/>
          <a:effectLst>
            <a:softEdge rad="31750"/>
          </a:effectLst>
          <a:extLst>
            <a:ext uri="{909E8E84-426E-40DD-AFC4-6F175D3DCCD1}">
              <a14:hiddenFill xmlns:a14="http://schemas.microsoft.com/office/drawing/2010/main" xmlns="">
                <a:solidFill>
                  <a:srgbClr val="FFFFFF"/>
                </a:solidFill>
              </a14:hiddenFill>
            </a:ext>
          </a:extLst>
        </p:spPr>
      </p:pic>
      <p:pic>
        <p:nvPicPr>
          <p:cNvPr id="14340" name="Picture 4" descr="Картинки по запросу травма грудной клетки"/>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0032" y="3717032"/>
            <a:ext cx="3168352" cy="2376265"/>
          </a:xfrm>
          <a:prstGeom prst="rect">
            <a:avLst/>
          </a:prstGeom>
          <a:noFill/>
          <a:effectLst>
            <a:softEdge rad="3175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0866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Травмы. Грудная клетка.</a:t>
            </a:r>
            <a:endParaRPr lang="ru-RU" dirty="0"/>
          </a:p>
        </p:txBody>
      </p:sp>
      <p:sp>
        <p:nvSpPr>
          <p:cNvPr id="3" name="Объект 2"/>
          <p:cNvSpPr>
            <a:spLocks noGrp="1"/>
          </p:cNvSpPr>
          <p:nvPr>
            <p:ph idx="1"/>
          </p:nvPr>
        </p:nvSpPr>
        <p:spPr/>
        <p:txBody>
          <a:bodyPr/>
          <a:lstStyle/>
          <a:p>
            <a:pPr marL="0" indent="0">
              <a:buNone/>
            </a:pPr>
            <a:r>
              <a:rPr lang="ru-RU" sz="2000" b="1" dirty="0" smtClean="0"/>
              <a:t>Первая помощь:</a:t>
            </a:r>
          </a:p>
          <a:p>
            <a:pPr marL="457200" indent="-457200">
              <a:buFont typeface="+mj-lt"/>
              <a:buAutoNum type="arabicPeriod"/>
            </a:pPr>
            <a:r>
              <a:rPr lang="ru-RU" sz="2000" dirty="0" smtClean="0"/>
              <a:t>Придать </a:t>
            </a:r>
            <a:r>
              <a:rPr lang="ru-RU" sz="2000" dirty="0"/>
              <a:t>пострадавшему полусидячее положение</a:t>
            </a:r>
            <a:r>
              <a:rPr lang="ru-RU" sz="2000" dirty="0" smtClean="0"/>
              <a:t>.</a:t>
            </a:r>
          </a:p>
          <a:p>
            <a:pPr marL="457200" indent="-457200">
              <a:buFont typeface="+mj-lt"/>
              <a:buAutoNum type="arabicPeriod"/>
            </a:pPr>
            <a:r>
              <a:rPr lang="ru-RU" sz="2000" dirty="0" smtClean="0"/>
              <a:t>При наличии раны осуществить </a:t>
            </a:r>
            <a:r>
              <a:rPr lang="ru-RU" sz="2000" dirty="0"/>
              <a:t>первичную герметизацию раны ладонью пострадавшего до наложения повязки</a:t>
            </a:r>
            <a:r>
              <a:rPr lang="ru-RU" sz="2000" dirty="0" smtClean="0"/>
              <a:t>. </a:t>
            </a:r>
          </a:p>
          <a:p>
            <a:pPr marL="457200" indent="-457200">
              <a:buFont typeface="+mj-lt"/>
              <a:buAutoNum type="arabicPeriod"/>
            </a:pPr>
            <a:r>
              <a:rPr lang="ru-RU" sz="2000" dirty="0" smtClean="0"/>
              <a:t>Наложить </a:t>
            </a:r>
            <a:r>
              <a:rPr lang="ru-RU" sz="2000" dirty="0"/>
              <a:t>герметизирующую </a:t>
            </a:r>
            <a:r>
              <a:rPr lang="ru-RU" sz="2000" dirty="0" smtClean="0"/>
              <a:t> повязку </a:t>
            </a:r>
            <a:r>
              <a:rPr lang="ru-RU" sz="2000" dirty="0"/>
              <a:t>с использованием воздухонепроницаемого материала (упаковка от перевязочного пакета или бинта, полиэтилен, клеенка</a:t>
            </a:r>
            <a:r>
              <a:rPr lang="ru-RU" sz="2000" dirty="0" smtClean="0"/>
              <a:t>).</a:t>
            </a:r>
          </a:p>
          <a:p>
            <a:pPr marL="457200" indent="-457200">
              <a:buFont typeface="+mj-lt"/>
              <a:buAutoNum type="arabicPeriod"/>
            </a:pPr>
            <a:r>
              <a:rPr lang="ru-RU" sz="2000" dirty="0" smtClean="0"/>
              <a:t>При </a:t>
            </a:r>
            <a:r>
              <a:rPr lang="ru-RU" sz="2000" dirty="0"/>
              <a:t>нахождении в ране инородного </a:t>
            </a:r>
            <a:r>
              <a:rPr lang="ru-RU" sz="2000" dirty="0" smtClean="0"/>
              <a:t>предмета – НЕ ПЫТАТЬСЯ УДАЛЯТЬ, </a:t>
            </a:r>
            <a:r>
              <a:rPr lang="ru-RU" sz="2000" dirty="0"/>
              <a:t>зафиксировать его, обложив салфетками или бинтами, и наложить повязку.</a:t>
            </a:r>
          </a:p>
          <a:p>
            <a:endParaRPr lang="ru-RU" dirty="0"/>
          </a:p>
        </p:txBody>
      </p:sp>
      <p:pic>
        <p:nvPicPr>
          <p:cNvPr id="15362" name="Picture 2" descr="Картинки по запросу травма грудной клетки первая помощь"/>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7984" y="4725143"/>
            <a:ext cx="3450754" cy="1806003"/>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416783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Травмы. Живот.</a:t>
            </a:r>
            <a:endParaRPr lang="ru-RU" dirty="0"/>
          </a:p>
        </p:txBody>
      </p:sp>
      <p:sp>
        <p:nvSpPr>
          <p:cNvPr id="3" name="Объект 2"/>
          <p:cNvSpPr>
            <a:spLocks noGrp="1"/>
          </p:cNvSpPr>
          <p:nvPr>
            <p:ph idx="1"/>
          </p:nvPr>
        </p:nvSpPr>
        <p:spPr>
          <a:xfrm>
            <a:off x="323528" y="1484784"/>
            <a:ext cx="8362950" cy="5208588"/>
          </a:xfrm>
        </p:spPr>
        <p:txBody>
          <a:bodyPr/>
          <a:lstStyle/>
          <a:p>
            <a:r>
              <a:rPr lang="ru-RU" b="1" dirty="0"/>
              <a:t>Травмы живота</a:t>
            </a:r>
            <a:r>
              <a:rPr lang="ru-RU" dirty="0"/>
              <a:t> – обширная группа тяжелых повреждений, в большинстве случаев представляющих угрозу для жизни пациента. Могут быть как закрытыми, так и </a:t>
            </a:r>
            <a:r>
              <a:rPr lang="ru-RU" dirty="0" smtClean="0"/>
              <a:t>открытыми.</a:t>
            </a:r>
            <a:endParaRPr lang="ru-RU" dirty="0"/>
          </a:p>
        </p:txBody>
      </p:sp>
      <p:pic>
        <p:nvPicPr>
          <p:cNvPr id="16388" name="Picture 4"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168" y="3717032"/>
            <a:ext cx="2063874" cy="2755378"/>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4334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Травмы. Живот.</a:t>
            </a:r>
            <a:endParaRPr lang="ru-RU" dirty="0"/>
          </a:p>
        </p:txBody>
      </p:sp>
      <p:sp>
        <p:nvSpPr>
          <p:cNvPr id="3" name="Объект 2"/>
          <p:cNvSpPr>
            <a:spLocks noGrp="1"/>
          </p:cNvSpPr>
          <p:nvPr>
            <p:ph idx="1"/>
          </p:nvPr>
        </p:nvSpPr>
        <p:spPr/>
        <p:txBody>
          <a:bodyPr/>
          <a:lstStyle/>
          <a:p>
            <a:pPr marL="0" indent="0">
              <a:buNone/>
            </a:pPr>
            <a:r>
              <a:rPr lang="ru-RU" b="1" dirty="0" smtClean="0"/>
              <a:t>Первая помощь</a:t>
            </a:r>
          </a:p>
          <a:p>
            <a:r>
              <a:rPr lang="ru-RU" sz="2000" dirty="0" smtClean="0"/>
              <a:t>Положить </a:t>
            </a:r>
            <a:r>
              <a:rPr lang="ru-RU" sz="2000" dirty="0"/>
              <a:t>холод на </a:t>
            </a:r>
            <a:r>
              <a:rPr lang="ru-RU" sz="2000" dirty="0" smtClean="0"/>
              <a:t>живот (при отсутствии раневой поверхности).</a:t>
            </a:r>
            <a:endParaRPr lang="ru-RU" sz="2000" dirty="0"/>
          </a:p>
          <a:p>
            <a:r>
              <a:rPr lang="ru-RU" sz="2000" dirty="0"/>
              <a:t>Пострадавшему придать положение на спине с полусогнутыми ногами.</a:t>
            </a:r>
          </a:p>
          <a:p>
            <a:r>
              <a:rPr lang="ru-RU" sz="2000" dirty="0"/>
              <a:t>При нахождении в ране инородного предмета - зафиксировать его, обложив салфетками или бинтами, и наложить повязку для остановки кровотечения.</a:t>
            </a:r>
          </a:p>
          <a:p>
            <a:r>
              <a:rPr lang="ru-RU" sz="2000" dirty="0"/>
              <a:t>При повреждении живота запрещается вправлять в рану выпавшие внутренние органы, туго прибинтовывать их, извлекать из раны инородный </a:t>
            </a:r>
            <a:r>
              <a:rPr lang="ru-RU" sz="2000" dirty="0" smtClean="0"/>
              <a:t>предмет,</a:t>
            </a:r>
          </a:p>
          <a:p>
            <a:r>
              <a:rPr lang="ru-RU" sz="2000" b="1" dirty="0" smtClean="0"/>
              <a:t>ЗАПРЕЩЕНО</a:t>
            </a:r>
            <a:r>
              <a:rPr lang="ru-RU" sz="2000" dirty="0" smtClean="0"/>
              <a:t> давать </a:t>
            </a:r>
            <a:r>
              <a:rPr lang="ru-RU" sz="2000" dirty="0"/>
              <a:t>обезболивающие препараты</a:t>
            </a:r>
            <a:r>
              <a:rPr lang="ru-RU" sz="2000" dirty="0" smtClean="0"/>
              <a:t>,</a:t>
            </a:r>
          </a:p>
          <a:p>
            <a:pPr marL="0" indent="0">
              <a:buNone/>
            </a:pPr>
            <a:r>
              <a:rPr lang="ru-RU" sz="2000" dirty="0"/>
              <a:t> </a:t>
            </a:r>
            <a:r>
              <a:rPr lang="ru-RU" sz="2000" dirty="0" smtClean="0"/>
              <a:t>     поить </a:t>
            </a:r>
            <a:r>
              <a:rPr lang="ru-RU" sz="2000" dirty="0"/>
              <a:t>и кормить пострадавшего.</a:t>
            </a:r>
          </a:p>
          <a:p>
            <a:endParaRPr lang="ru-RU" sz="2000" dirty="0" smtClean="0"/>
          </a:p>
          <a:p>
            <a:endParaRPr lang="ru-RU" sz="2000" dirty="0"/>
          </a:p>
        </p:txBody>
      </p:sp>
      <p:pic>
        <p:nvPicPr>
          <p:cNvPr id="17412" name="Picture 4" descr="Картинки по запросу травма живота первая помощь"/>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00192" y="4509120"/>
            <a:ext cx="2675124" cy="2006344"/>
          </a:xfrm>
          <a:prstGeom prst="rect">
            <a:avLst/>
          </a:prstGeom>
          <a:noFill/>
          <a:effectLst>
            <a:softEdge rad="3175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291797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Электротравма</a:t>
            </a:r>
            <a:endParaRPr lang="ru-RU" dirty="0"/>
          </a:p>
        </p:txBody>
      </p:sp>
      <p:sp>
        <p:nvSpPr>
          <p:cNvPr id="3" name="Объект 2"/>
          <p:cNvSpPr>
            <a:spLocks noGrp="1"/>
          </p:cNvSpPr>
          <p:nvPr>
            <p:ph idx="1"/>
          </p:nvPr>
        </p:nvSpPr>
        <p:spPr>
          <a:xfrm>
            <a:off x="334193" y="1484784"/>
            <a:ext cx="8362950" cy="5208588"/>
          </a:xfrm>
        </p:spPr>
        <p:txBody>
          <a:bodyPr/>
          <a:lstStyle/>
          <a:p>
            <a:r>
              <a:rPr lang="ru-RU" b="1" dirty="0"/>
              <a:t>Электротравма</a:t>
            </a:r>
            <a:r>
              <a:rPr lang="ru-RU" dirty="0"/>
              <a:t> – это травма, полученная вследствие поражения человека электрическим током или молнией. </a:t>
            </a:r>
          </a:p>
        </p:txBody>
      </p:sp>
      <p:pic>
        <p:nvPicPr>
          <p:cNvPr id="35842" name="Picture 2" descr="Картинки по запросу электротравма у детей"/>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36096" y="3564607"/>
            <a:ext cx="2841104" cy="2841104"/>
          </a:xfrm>
          <a:prstGeom prst="rect">
            <a:avLst/>
          </a:prstGeom>
          <a:noFill/>
          <a:extLst>
            <a:ext uri="{909E8E84-426E-40DD-AFC4-6F175D3DCCD1}">
              <a14:hiddenFill xmlns:a14="http://schemas.microsoft.com/office/drawing/2010/main" xmlns="">
                <a:solidFill>
                  <a:srgbClr val="FFFFFF"/>
                </a:solidFill>
              </a14:hiddenFill>
            </a:ext>
          </a:extLst>
        </p:spPr>
      </p:pic>
      <p:pic>
        <p:nvPicPr>
          <p:cNvPr id="35844" name="Picture 4" descr="Картинки по запросу электротравма у детей"/>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3274557"/>
            <a:ext cx="3400052" cy="3247812"/>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792981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ru-RU" sz="1800" b="1" dirty="0" smtClean="0"/>
              <a:t>Первая помощь:</a:t>
            </a:r>
          </a:p>
          <a:p>
            <a:r>
              <a:rPr lang="ru-RU" sz="1800" dirty="0" smtClean="0"/>
              <a:t>обесточивания </a:t>
            </a:r>
            <a:r>
              <a:rPr lang="ru-RU" sz="1800" dirty="0"/>
              <a:t>источника тока (выключить рубильник, выдернуть вилку из розетки, перерубить провод топором с деревянной </a:t>
            </a:r>
            <a:r>
              <a:rPr lang="ru-RU" sz="1800" dirty="0" smtClean="0"/>
              <a:t>ручкой);</a:t>
            </a:r>
            <a:endParaRPr lang="ru-RU" sz="1800" dirty="0"/>
          </a:p>
          <a:p>
            <a:r>
              <a:rPr lang="ru-RU" sz="1800" dirty="0"/>
              <a:t>отбрасывания пострадавшего любым деревянным, пластмассовым или резиновым предметом (не бить, а оттолкнуть или оттащить!);</a:t>
            </a:r>
          </a:p>
          <a:p>
            <a:r>
              <a:rPr lang="ru-RU" sz="1800" dirty="0" smtClean="0"/>
              <a:t>перемещение </a:t>
            </a:r>
            <a:r>
              <a:rPr lang="ru-RU" sz="1800" dirty="0"/>
              <a:t>пострадавшего в безопасное место.</a:t>
            </a:r>
          </a:p>
          <a:p>
            <a:r>
              <a:rPr lang="ru-RU" sz="1800" dirty="0" smtClean="0"/>
              <a:t>пострадавший </a:t>
            </a:r>
            <a:r>
              <a:rPr lang="ru-RU" sz="1800" dirty="0"/>
              <a:t>сам является проводником электрического тока. При освобождении его от тока не забудьте себя защитить! Нужно надеть резиновые галоши, перчатки или обернуть кисти рук сухой тряпкой. Под ноги желательно подложить сухую доску или резиновый коврик. Оттягивать пострадавшего от провода следует не прикасаясь к открытым частям его тела, т.е. за концы одежды. Старайтесь действовать одной рукой.</a:t>
            </a:r>
          </a:p>
          <a:p>
            <a:r>
              <a:rPr lang="ru-RU" sz="1800" b="1" dirty="0"/>
              <a:t>Важно:</a:t>
            </a:r>
            <a:r>
              <a:rPr lang="ru-RU" sz="1800" dirty="0"/>
              <a:t> следует помнить, что если источник тока — лежащий на земле высоковольтный провод, то приближаться к пострадавшему следует шагами, длиной в одну ступню и не отрывая стоп от земли</a:t>
            </a:r>
            <a:r>
              <a:rPr lang="ru-RU" sz="1800" i="1" dirty="0"/>
              <a:t>. </a:t>
            </a:r>
            <a:endParaRPr lang="ru-RU" sz="1800" dirty="0"/>
          </a:p>
          <a:p>
            <a:endParaRPr lang="ru-RU" dirty="0"/>
          </a:p>
        </p:txBody>
      </p:sp>
      <p:sp>
        <p:nvSpPr>
          <p:cNvPr id="4" name="Заголовок 1"/>
          <p:cNvSpPr>
            <a:spLocks noGrp="1"/>
          </p:cNvSpPr>
          <p:nvPr>
            <p:ph type="title"/>
          </p:nvPr>
        </p:nvSpPr>
        <p:spPr>
          <a:xfrm>
            <a:off x="457200" y="404813"/>
            <a:ext cx="7283450" cy="792162"/>
          </a:xfrm>
        </p:spPr>
        <p:txBody>
          <a:bodyPr/>
          <a:lstStyle/>
          <a:p>
            <a:r>
              <a:rPr lang="ru-RU" dirty="0" smtClean="0"/>
              <a:t>Электротравма</a:t>
            </a:r>
            <a:endParaRPr lang="ru-RU" dirty="0"/>
          </a:p>
        </p:txBody>
      </p:sp>
    </p:spTree>
    <p:extLst>
      <p:ext uri="{BB962C8B-B14F-4D97-AF65-F5344CB8AC3E}">
        <p14:creationId xmlns:p14="http://schemas.microsoft.com/office/powerpoint/2010/main" xmlns="" val="41717076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Раны. Кровотечения.</a:t>
            </a:r>
            <a:endParaRPr lang="ru-RU" dirty="0"/>
          </a:p>
        </p:txBody>
      </p:sp>
      <p:sp>
        <p:nvSpPr>
          <p:cNvPr id="3" name="Объект 2"/>
          <p:cNvSpPr>
            <a:spLocks noGrp="1"/>
          </p:cNvSpPr>
          <p:nvPr>
            <p:ph idx="1"/>
          </p:nvPr>
        </p:nvSpPr>
        <p:spPr/>
        <p:txBody>
          <a:bodyPr/>
          <a:lstStyle/>
          <a:p>
            <a:r>
              <a:rPr lang="ru-RU" b="1" dirty="0"/>
              <a:t>Рана</a:t>
            </a:r>
            <a:r>
              <a:rPr lang="ru-RU" dirty="0"/>
              <a:t> – это любое нарушение целостности тканей, полученное вследствие механического воздействия тех или иных внешних предметов.</a:t>
            </a:r>
          </a:p>
        </p:txBody>
      </p:sp>
      <p:pic>
        <p:nvPicPr>
          <p:cNvPr id="18434" name="Picture 2" descr="Картинки по запросу раны"/>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3789040"/>
            <a:ext cx="3648075" cy="2381250"/>
          </a:xfrm>
          <a:prstGeom prst="rect">
            <a:avLst/>
          </a:prstGeom>
          <a:noFill/>
          <a:extLst>
            <a:ext uri="{909E8E84-426E-40DD-AFC4-6F175D3DCCD1}">
              <a14:hiddenFill xmlns:a14="http://schemas.microsoft.com/office/drawing/2010/main" xmlns="">
                <a:solidFill>
                  <a:srgbClr val="FFFFFF"/>
                </a:solidFill>
              </a14:hiddenFill>
            </a:ext>
          </a:extLst>
        </p:spPr>
      </p:pic>
      <p:pic>
        <p:nvPicPr>
          <p:cNvPr id="18436" name="Picture 4" descr="Картинки по запросу раны"/>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11960" y="3429000"/>
            <a:ext cx="4762500" cy="285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65026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Раны. Кровотечения.</a:t>
            </a:r>
            <a:endParaRPr lang="ru-RU" dirty="0"/>
          </a:p>
        </p:txBody>
      </p:sp>
      <p:sp>
        <p:nvSpPr>
          <p:cNvPr id="3" name="Объект 2"/>
          <p:cNvSpPr>
            <a:spLocks noGrp="1"/>
          </p:cNvSpPr>
          <p:nvPr>
            <p:ph idx="1"/>
          </p:nvPr>
        </p:nvSpPr>
        <p:spPr/>
        <p:txBody>
          <a:bodyPr/>
          <a:lstStyle/>
          <a:p>
            <a:pPr marL="0" indent="0">
              <a:buNone/>
            </a:pPr>
            <a:r>
              <a:rPr lang="ru-RU" b="1" dirty="0" smtClean="0"/>
              <a:t>Первая помощь:</a:t>
            </a:r>
          </a:p>
          <a:p>
            <a:pPr marL="0" indent="0">
              <a:buNone/>
            </a:pPr>
            <a:r>
              <a:rPr lang="ru-RU" dirty="0" smtClean="0"/>
              <a:t>Если нет продолжающегося обильного кровотечения: </a:t>
            </a:r>
          </a:p>
          <a:p>
            <a:pPr marL="0" indent="0">
              <a:buNone/>
            </a:pPr>
            <a:r>
              <a:rPr lang="ru-RU" dirty="0" smtClean="0"/>
              <a:t>1. Наложить асептическую повязку</a:t>
            </a:r>
          </a:p>
          <a:p>
            <a:pPr marL="0" indent="0">
              <a:buNone/>
            </a:pPr>
            <a:r>
              <a:rPr lang="ru-RU" dirty="0" smtClean="0"/>
              <a:t>2. Придать возвышенное положение</a:t>
            </a:r>
          </a:p>
        </p:txBody>
      </p:sp>
      <p:pic>
        <p:nvPicPr>
          <p:cNvPr id="19458" name="Picture 2" descr="Картинки по запросу раны"/>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36568" y="4323201"/>
            <a:ext cx="2507432" cy="2507432"/>
          </a:xfrm>
          <a:prstGeom prst="rect">
            <a:avLst/>
          </a:prstGeom>
          <a:noFill/>
          <a:effectLst>
            <a:softEdge rad="3175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42317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smtClean="0">
                <a:cs typeface="Times New Roman" panose="02020603050405020304" pitchFamily="18" charset="0"/>
              </a:rPr>
              <a:t>При оказании первой помощи необходимо придерживаться определенной последовательности, требующей быстрой и правильной оценки состояния пострадавшего. Все действия должны быть </a:t>
            </a:r>
            <a:r>
              <a:rPr lang="ru-RU" b="1" u="sng" dirty="0" smtClean="0">
                <a:cs typeface="Times New Roman" panose="02020603050405020304" pitchFamily="18" charset="0"/>
              </a:rPr>
              <a:t>целесообразными, обдуманными, решительными, быстрыми и спокойными.</a:t>
            </a:r>
            <a:endParaRPr lang="ru-RU" b="1" u="sng" dirty="0">
              <a:cs typeface="Times New Roman" panose="02020603050405020304" pitchFamily="18" charset="0"/>
            </a:endParaRPr>
          </a:p>
        </p:txBody>
      </p:sp>
    </p:spTree>
    <p:extLst>
      <p:ext uri="{BB962C8B-B14F-4D97-AF65-F5344CB8AC3E}">
        <p14:creationId xmlns:p14="http://schemas.microsoft.com/office/powerpoint/2010/main" xmlns="" val="33802317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Раны. Кровотечения.</a:t>
            </a:r>
            <a:endParaRPr lang="ru-RU" dirty="0"/>
          </a:p>
        </p:txBody>
      </p:sp>
      <p:sp>
        <p:nvSpPr>
          <p:cNvPr id="3" name="Объект 2"/>
          <p:cNvSpPr>
            <a:spLocks noGrp="1"/>
          </p:cNvSpPr>
          <p:nvPr>
            <p:ph idx="1"/>
          </p:nvPr>
        </p:nvSpPr>
        <p:spPr/>
        <p:txBody>
          <a:bodyPr/>
          <a:lstStyle/>
          <a:p>
            <a:pPr marL="0" indent="0">
              <a:buNone/>
            </a:pPr>
            <a:r>
              <a:rPr lang="ru-RU" sz="2800" b="1" dirty="0" smtClean="0"/>
              <a:t>Кровотечение:</a:t>
            </a:r>
          </a:p>
          <a:p>
            <a:r>
              <a:rPr lang="ru-RU" sz="2800" dirty="0"/>
              <a:t>а</a:t>
            </a:r>
            <a:r>
              <a:rPr lang="ru-RU" sz="2800" dirty="0" smtClean="0"/>
              <a:t>ртериальное (алая кровь, пульсирующая струя),</a:t>
            </a:r>
          </a:p>
          <a:p>
            <a:r>
              <a:rPr lang="ru-RU" sz="2800" dirty="0" smtClean="0"/>
              <a:t>венозное (темная кровь, равномерный ток),</a:t>
            </a:r>
          </a:p>
          <a:p>
            <a:r>
              <a:rPr lang="ru-RU" sz="2800" dirty="0" smtClean="0"/>
              <a:t>капиллярное (наименее опасное </a:t>
            </a:r>
            <a:r>
              <a:rPr lang="ru-RU" sz="2800" dirty="0"/>
              <a:t>и </a:t>
            </a:r>
            <a:r>
              <a:rPr lang="ru-RU" sz="2800" dirty="0" smtClean="0"/>
              <a:t>зачастую останавливается самостоятельно).</a:t>
            </a:r>
          </a:p>
          <a:p>
            <a:r>
              <a:rPr lang="ru-RU" sz="2800" dirty="0" smtClean="0"/>
              <a:t>смешанное</a:t>
            </a:r>
          </a:p>
          <a:p>
            <a:endParaRPr lang="ru-RU" dirty="0" smtClean="0"/>
          </a:p>
          <a:p>
            <a:endParaRPr lang="ru-RU" dirty="0"/>
          </a:p>
        </p:txBody>
      </p:sp>
      <p:pic>
        <p:nvPicPr>
          <p:cNvPr id="20482" name="Picture 2" descr="Картинки по запросу кровотечение"/>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3808" y="3906930"/>
            <a:ext cx="5616624" cy="27813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514088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Раны. Кровотечения.</a:t>
            </a:r>
            <a:endParaRPr lang="ru-RU" dirty="0"/>
          </a:p>
        </p:txBody>
      </p:sp>
      <p:sp>
        <p:nvSpPr>
          <p:cNvPr id="3" name="Объект 2"/>
          <p:cNvSpPr>
            <a:spLocks noGrp="1"/>
          </p:cNvSpPr>
          <p:nvPr>
            <p:ph idx="1"/>
          </p:nvPr>
        </p:nvSpPr>
        <p:spPr/>
        <p:txBody>
          <a:bodyPr/>
          <a:lstStyle/>
          <a:p>
            <a:pPr marL="0" indent="0">
              <a:buNone/>
            </a:pPr>
            <a:r>
              <a:rPr lang="ru-RU" sz="2400" b="1" dirty="0" smtClean="0"/>
              <a:t>Первая помощь при артериальном кровотечении</a:t>
            </a:r>
          </a:p>
          <a:p>
            <a:r>
              <a:rPr lang="ru-RU" sz="2400" dirty="0" smtClean="0"/>
              <a:t>1. наложить жгут выше места повреждения</a:t>
            </a:r>
          </a:p>
          <a:p>
            <a:pPr marL="0" indent="0">
              <a:buNone/>
            </a:pPr>
            <a:r>
              <a:rPr lang="ru-RU" sz="2400" dirty="0" smtClean="0"/>
              <a:t>(указать точно время наложения жгута) </a:t>
            </a:r>
          </a:p>
          <a:p>
            <a:r>
              <a:rPr lang="ru-RU" sz="2400" dirty="0" smtClean="0"/>
              <a:t>2. давящая повязка на место повреждения</a:t>
            </a:r>
          </a:p>
          <a:p>
            <a:r>
              <a:rPr lang="ru-RU" sz="2400" dirty="0" smtClean="0"/>
              <a:t>3. пальцевое прижатие артерии</a:t>
            </a:r>
          </a:p>
          <a:p>
            <a:r>
              <a:rPr lang="ru-RU" sz="2400" dirty="0" smtClean="0"/>
              <a:t>4. максимальное сгибание конечности</a:t>
            </a:r>
          </a:p>
          <a:p>
            <a:pPr marL="0" indent="0">
              <a:buNone/>
            </a:pPr>
            <a:endParaRPr lang="ru-RU" dirty="0"/>
          </a:p>
        </p:txBody>
      </p:sp>
      <p:pic>
        <p:nvPicPr>
          <p:cNvPr id="4" name="Picture 5" descr="Картинка 115 из 129">
            <a:hlinkClick r:id="rId2"/>
          </p:cNvPr>
          <p:cNvPicPr>
            <a:picLocks noChangeAspect="1" noChangeArrowheads="1"/>
          </p:cNvPicPr>
          <p:nvPr/>
        </p:nvPicPr>
        <p:blipFill>
          <a:blip r:embed="rId3" cstate="print">
            <a:lum contrast="30000"/>
            <a:extLst>
              <a:ext uri="{28A0092B-C50C-407E-A947-70E740481C1C}">
                <a14:useLocalDpi xmlns:a14="http://schemas.microsoft.com/office/drawing/2010/main" xmlns="" val="0"/>
              </a:ext>
            </a:extLst>
          </a:blip>
          <a:srcRect/>
          <a:stretch>
            <a:fillRect/>
          </a:stretch>
        </p:blipFill>
        <p:spPr bwMode="auto">
          <a:xfrm>
            <a:off x="6228184" y="5380686"/>
            <a:ext cx="2676590" cy="1389079"/>
          </a:xfrm>
          <a:prstGeom prst="rect">
            <a:avLst/>
          </a:prstGeom>
          <a:noFill/>
          <a:ln w="28575">
            <a:solidFill>
              <a:schemeClr val="accent2"/>
            </a:solidFill>
            <a:miter lim="800000"/>
            <a:headEnd/>
            <a:tailEnd/>
          </a:ln>
          <a:effectLst>
            <a:outerShdw dist="107763" dir="18900000" algn="ctr" rotWithShape="0">
              <a:srgbClr val="808080">
                <a:alpha val="50000"/>
              </a:srgbClr>
            </a:outerShdw>
            <a:softEdge rad="127000"/>
          </a:effectLst>
          <a:extLst>
            <a:ext uri="{909E8E84-426E-40DD-AFC4-6F175D3DCCD1}">
              <a14:hiddenFill xmlns:a14="http://schemas.microsoft.com/office/drawing/2010/main" xmlns="">
                <a:solidFill>
                  <a:srgbClr val="FFFFFF"/>
                </a:solidFill>
              </a14:hiddenFill>
            </a:ext>
          </a:extLst>
        </p:spPr>
      </p:pic>
      <p:pic>
        <p:nvPicPr>
          <p:cNvPr id="5" name="Picture 5" descr="vol6[1]"/>
          <p:cNvPicPr>
            <a:picLocks noChangeAspect="1" noChangeArrowheads="1"/>
          </p:cNvPicPr>
          <p:nvPr/>
        </p:nvPicPr>
        <p:blipFill>
          <a:blip r:embed="rId4" cstate="print">
            <a:lum bright="-6000" contrast="24000"/>
            <a:extLst>
              <a:ext uri="{28A0092B-C50C-407E-A947-70E740481C1C}">
                <a14:useLocalDpi xmlns:a14="http://schemas.microsoft.com/office/drawing/2010/main" xmlns="" val="0"/>
              </a:ext>
            </a:extLst>
          </a:blip>
          <a:srcRect/>
          <a:stretch>
            <a:fillRect/>
          </a:stretch>
        </p:blipFill>
        <p:spPr bwMode="auto">
          <a:xfrm>
            <a:off x="6807804" y="2060848"/>
            <a:ext cx="1805382" cy="3115122"/>
          </a:xfrm>
          <a:prstGeom prst="rect">
            <a:avLst/>
          </a:prstGeom>
          <a:noFill/>
          <a:ln w="28575">
            <a:solidFill>
              <a:schemeClr val="bg2"/>
            </a:solidFill>
            <a:miter lim="800000"/>
            <a:headEnd/>
            <a:tailEnd/>
          </a:ln>
          <a:effectLst>
            <a:outerShdw dist="107763" dir="18900000" algn="ctr" rotWithShape="0">
              <a:srgbClr val="808080">
                <a:alpha val="50000"/>
              </a:srgbClr>
            </a:outerShdw>
            <a:softEdge rad="127000"/>
          </a:effectLst>
          <a:extLst>
            <a:ext uri="{909E8E84-426E-40DD-AFC4-6F175D3DCCD1}">
              <a14:hiddenFill xmlns:a14="http://schemas.microsoft.com/office/drawing/2010/main" xmlns="">
                <a:solidFill>
                  <a:srgbClr val="FFFFFF"/>
                </a:solidFill>
              </a14:hiddenFill>
            </a:ext>
          </a:extLst>
        </p:spPr>
      </p:pic>
      <p:pic>
        <p:nvPicPr>
          <p:cNvPr id="6" name="Picture 11"/>
          <p:cNvPicPr>
            <a:picLocks noChangeAspect="1" noChangeArrowheads="1"/>
          </p:cNvPicPr>
          <p:nvPr/>
        </p:nvPicPr>
        <p:blipFill>
          <a:blip r:embed="rId5" cstate="print">
            <a:lum bright="-12000" contrast="12000"/>
            <a:extLst>
              <a:ext uri="{28A0092B-C50C-407E-A947-70E740481C1C}">
                <a14:useLocalDpi xmlns:a14="http://schemas.microsoft.com/office/drawing/2010/main" xmlns="" val="0"/>
              </a:ext>
            </a:extLst>
          </a:blip>
          <a:srcRect/>
          <a:stretch>
            <a:fillRect/>
          </a:stretch>
        </p:blipFill>
        <p:spPr bwMode="auto">
          <a:xfrm>
            <a:off x="323528" y="4385627"/>
            <a:ext cx="2304179" cy="2302768"/>
          </a:xfrm>
          <a:prstGeom prst="rect">
            <a:avLst/>
          </a:prstGeom>
          <a:noFill/>
          <a:ln w="28575">
            <a:solidFill>
              <a:schemeClr val="bg2"/>
            </a:solidFill>
            <a:miter lim="800000"/>
            <a:headEnd/>
            <a:tailEnd/>
          </a:ln>
          <a:effectLst>
            <a:outerShdw dist="107763" dir="18900000" algn="ctr" rotWithShape="0">
              <a:srgbClr val="808080">
                <a:alpha val="50000"/>
              </a:srgbClr>
            </a:outerShdw>
            <a:softEdge rad="127000"/>
          </a:effectLst>
          <a:extLst>
            <a:ext uri="{909E8E84-426E-40DD-AFC4-6F175D3DCCD1}">
              <a14:hiddenFill xmlns:a14="http://schemas.microsoft.com/office/drawing/2010/main" xmlns="">
                <a:solidFill>
                  <a:srgbClr val="FFFFFF"/>
                </a:solidFill>
              </a14:hiddenFill>
            </a:ext>
          </a:extLst>
        </p:spPr>
      </p:pic>
      <p:pic>
        <p:nvPicPr>
          <p:cNvPr id="7" name="Picture 12"/>
          <p:cNvPicPr>
            <a:picLocks noChangeAspect="1" noChangeArrowheads="1"/>
          </p:cNvPicPr>
          <p:nvPr/>
        </p:nvPicPr>
        <p:blipFill>
          <a:blip r:embed="rId6" cstate="print">
            <a:lum bright="-12000" contrast="12000"/>
            <a:extLst>
              <a:ext uri="{28A0092B-C50C-407E-A947-70E740481C1C}">
                <a14:useLocalDpi xmlns:a14="http://schemas.microsoft.com/office/drawing/2010/main" xmlns="" val="0"/>
              </a:ext>
            </a:extLst>
          </a:blip>
          <a:srcRect/>
          <a:stretch>
            <a:fillRect/>
          </a:stretch>
        </p:blipFill>
        <p:spPr bwMode="auto">
          <a:xfrm>
            <a:off x="2987824" y="4377004"/>
            <a:ext cx="2664272" cy="2384138"/>
          </a:xfrm>
          <a:prstGeom prst="rect">
            <a:avLst/>
          </a:prstGeom>
          <a:noFill/>
          <a:ln w="28575">
            <a:solidFill>
              <a:schemeClr val="bg2"/>
            </a:solidFill>
            <a:miter lim="800000"/>
            <a:headEnd/>
            <a:tailEnd/>
          </a:ln>
          <a:effectLst>
            <a:outerShdw dist="107763" dir="18900000" algn="ctr" rotWithShape="0">
              <a:srgbClr val="808080">
                <a:alpha val="50000"/>
              </a:srgbClr>
            </a:outerShdw>
            <a:softEdge rad="1270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284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1000"/>
                                        <p:tgtEl>
                                          <p:spTgt spid="4"/>
                                        </p:tgtEl>
                                      </p:cBhvr>
                                    </p:animEffect>
                                  </p:childTnLst>
                                </p:cTn>
                              </p:par>
                            </p:childTnLst>
                          </p:cTn>
                        </p:par>
                        <p:par>
                          <p:cTn id="8" fill="hold">
                            <p:stCondLst>
                              <p:cond delay="1000"/>
                            </p:stCondLst>
                            <p:childTnLst>
                              <p:par>
                                <p:cTn id="9" presetID="3" presetClass="entr" presetSubtype="5"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vertical)">
                                      <p:cBhvr>
                                        <p:cTn id="11" dur="1000"/>
                                        <p:tgtEl>
                                          <p:spTgt spid="5"/>
                                        </p:tgtEl>
                                      </p:cBhvr>
                                    </p:animEffect>
                                  </p:childTnLst>
                                </p:cTn>
                              </p:par>
                            </p:childTnLst>
                          </p:cTn>
                        </p:par>
                        <p:par>
                          <p:cTn id="12" fill="hold">
                            <p:stCondLst>
                              <p:cond delay="2000"/>
                            </p:stCondLst>
                            <p:childTnLst>
                              <p:par>
                                <p:cTn id="13" presetID="3" presetClass="entr" presetSubtype="5"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vertical)">
                                      <p:cBhvr>
                                        <p:cTn id="15" dur="1000"/>
                                        <p:tgtEl>
                                          <p:spTgt spid="6"/>
                                        </p:tgtEl>
                                      </p:cBhvr>
                                    </p:animEffect>
                                  </p:childTnLst>
                                </p:cTn>
                              </p:par>
                            </p:childTnLst>
                          </p:cTn>
                        </p:par>
                        <p:par>
                          <p:cTn id="16" fill="hold">
                            <p:stCondLst>
                              <p:cond delay="3000"/>
                            </p:stCondLst>
                            <p:childTnLst>
                              <p:par>
                                <p:cTn id="17" presetID="3" presetClass="entr" presetSubtype="5"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vertical)">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Раны. Кровотечения.</a:t>
            </a:r>
            <a:endParaRPr lang="ru-RU" dirty="0"/>
          </a:p>
        </p:txBody>
      </p:sp>
      <p:sp>
        <p:nvSpPr>
          <p:cNvPr id="3" name="Объект 2"/>
          <p:cNvSpPr>
            <a:spLocks noGrp="1"/>
          </p:cNvSpPr>
          <p:nvPr>
            <p:ph idx="1"/>
          </p:nvPr>
        </p:nvSpPr>
        <p:spPr>
          <a:effectLst>
            <a:softEdge rad="31750"/>
          </a:effectLst>
        </p:spPr>
        <p:txBody>
          <a:bodyPr/>
          <a:lstStyle/>
          <a:p>
            <a:pPr marL="0" indent="0">
              <a:buNone/>
            </a:pPr>
            <a:r>
              <a:rPr lang="ru-RU" b="1" dirty="0" smtClean="0"/>
              <a:t>Первая помощь при венозном кровотечении</a:t>
            </a:r>
          </a:p>
          <a:p>
            <a:r>
              <a:rPr lang="ru-RU" dirty="0" smtClean="0"/>
              <a:t>1. возвышенное положение конечности</a:t>
            </a:r>
          </a:p>
          <a:p>
            <a:r>
              <a:rPr lang="ru-RU" dirty="0" smtClean="0"/>
              <a:t>2. давящая повязка на место повреждения</a:t>
            </a:r>
          </a:p>
          <a:p>
            <a:r>
              <a:rPr lang="ru-RU" dirty="0" smtClean="0"/>
              <a:t>3. наложить жгут ниже места повреждения (редко, исключение – смешанное кровотечение), указать точное время наложения жгута.</a:t>
            </a:r>
          </a:p>
          <a:p>
            <a:pPr marL="0" indent="0">
              <a:buNone/>
            </a:pPr>
            <a:endParaRPr lang="ru-RU" dirty="0"/>
          </a:p>
        </p:txBody>
      </p:sp>
      <p:pic>
        <p:nvPicPr>
          <p:cNvPr id="10242" name="Picture 2" descr="Картинки по запросу венозное кровотечение первая помощь"/>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27541" y="4676146"/>
            <a:ext cx="2799694" cy="2099771"/>
          </a:xfrm>
          <a:prstGeom prst="rect">
            <a:avLst/>
          </a:prstGeom>
          <a:noFill/>
          <a:effectLst>
            <a:softEdge rad="3175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46950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Раны. Кровотечения.</a:t>
            </a:r>
            <a:endParaRPr lang="ru-RU" dirty="0"/>
          </a:p>
        </p:txBody>
      </p:sp>
      <p:sp>
        <p:nvSpPr>
          <p:cNvPr id="3" name="Объект 2"/>
          <p:cNvSpPr>
            <a:spLocks noGrp="1"/>
          </p:cNvSpPr>
          <p:nvPr>
            <p:ph idx="1"/>
          </p:nvPr>
        </p:nvSpPr>
        <p:spPr/>
        <p:txBody>
          <a:bodyPr/>
          <a:lstStyle/>
          <a:p>
            <a:pPr marL="0" indent="0">
              <a:buNone/>
            </a:pPr>
            <a:r>
              <a:rPr lang="ru-RU" sz="1600" b="1" dirty="0" smtClean="0"/>
              <a:t>Принципы наложение жгута:</a:t>
            </a:r>
          </a:p>
          <a:p>
            <a:r>
              <a:rPr lang="ru-RU" sz="1600" dirty="0" smtClean="0"/>
              <a:t>1. перед </a:t>
            </a:r>
            <a:r>
              <a:rPr lang="ru-RU" sz="1600" dirty="0"/>
              <a:t>наложением жгута надо остановить кровотечение, нажав пальцем на артерию выше раны</a:t>
            </a:r>
            <a:r>
              <a:rPr lang="ru-RU" sz="1600" dirty="0" smtClean="0"/>
              <a:t>;</a:t>
            </a:r>
          </a:p>
          <a:p>
            <a:r>
              <a:rPr lang="ru-RU" sz="1600" dirty="0" smtClean="0"/>
              <a:t>2. </a:t>
            </a:r>
            <a:r>
              <a:rPr lang="ru-RU" altLang="ru-RU" sz="1600" dirty="0" smtClean="0"/>
              <a:t>жгут затягивать только до остановки кровотечения, далее затягивание прекратить,</a:t>
            </a:r>
            <a:endParaRPr lang="ru-RU" sz="1600" dirty="0" smtClean="0"/>
          </a:p>
          <a:p>
            <a:r>
              <a:rPr lang="ru-RU" sz="1600" dirty="0"/>
              <a:t>3</a:t>
            </a:r>
            <a:r>
              <a:rPr lang="ru-RU" sz="1600" dirty="0" smtClean="0"/>
              <a:t>. жгут </a:t>
            </a:r>
            <a:r>
              <a:rPr lang="ru-RU" sz="1600" dirty="0"/>
              <a:t>накладывается на 1,5-2 см выше поврежденного сосуда. Максимальное время наложения жгута на одно место: летом – 1 час; зимой – 0,5 часа. </a:t>
            </a:r>
          </a:p>
          <a:p>
            <a:r>
              <a:rPr lang="ru-RU" sz="1600" dirty="0" smtClean="0"/>
              <a:t>4. жгут </a:t>
            </a:r>
            <a:r>
              <a:rPr lang="ru-RU" sz="1600" dirty="0"/>
              <a:t>нельзя накладывать на голую часть тела, так как данное действие может повредить кожный покров, поэтому под него нужно подкладывать какую-либо мягкую ткань;</a:t>
            </a:r>
          </a:p>
          <a:p>
            <a:r>
              <a:rPr lang="ru-RU" sz="1600" dirty="0" smtClean="0"/>
              <a:t>5. снимать </a:t>
            </a:r>
            <a:r>
              <a:rPr lang="ru-RU" sz="1600" dirty="0"/>
              <a:t>жгут нужно постепенно, особенно осторожно требуется отнестись к последнему витку, так как при резком ослаблении из поврежденной артерии может вылететь тромб и кровотечение возобновится. Затем следует повторно наложить жгут, но уже выше предыдущего места на 1,5-2 см;</a:t>
            </a:r>
          </a:p>
          <a:p>
            <a:r>
              <a:rPr lang="ru-RU" sz="1600" dirty="0"/>
              <a:t>6</a:t>
            </a:r>
            <a:r>
              <a:rPr lang="ru-RU" sz="1600" dirty="0" smtClean="0"/>
              <a:t>. на </a:t>
            </a:r>
            <a:r>
              <a:rPr lang="ru-RU" sz="1600" dirty="0"/>
              <a:t>листе бумаге напишете свое имя, дату и время наложения жгута и примите все меры для доставки пострадавшего в больницу</a:t>
            </a:r>
            <a:r>
              <a:rPr lang="ru-RU" sz="1600" dirty="0" smtClean="0"/>
              <a:t>.</a:t>
            </a:r>
          </a:p>
          <a:p>
            <a:pPr marL="0" indent="0">
              <a:buClr>
                <a:srgbClr val="FF0000"/>
              </a:buClr>
              <a:buNone/>
            </a:pPr>
            <a:r>
              <a:rPr lang="ru-RU" sz="1600" dirty="0" smtClean="0"/>
              <a:t>        7. при отсутствие жгута использовать подручные средства (</a:t>
            </a:r>
            <a:r>
              <a:rPr lang="ru-RU" altLang="ru-RU" sz="1600" dirty="0" smtClean="0"/>
              <a:t>галстук, ремень, пояс, платок,   </a:t>
            </a:r>
          </a:p>
          <a:p>
            <a:pPr marL="0" indent="0">
              <a:buClr>
                <a:srgbClr val="FF0000"/>
              </a:buClr>
              <a:buNone/>
            </a:pPr>
            <a:r>
              <a:rPr lang="ru-RU" altLang="ru-RU" sz="1600" dirty="0"/>
              <a:t> </a:t>
            </a:r>
            <a:r>
              <a:rPr lang="ru-RU" altLang="ru-RU" sz="1600" dirty="0" smtClean="0"/>
              <a:t>       бинт, резиновая трубка…)</a:t>
            </a:r>
            <a:endParaRPr lang="ru-RU" sz="1600" dirty="0"/>
          </a:p>
        </p:txBody>
      </p:sp>
      <p:pic>
        <p:nvPicPr>
          <p:cNvPr id="11266" name="Picture 2" descr="Картинки по запросу жгу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37884" y="5551884"/>
            <a:ext cx="1306116" cy="1306116"/>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03489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Раны. Кровотечения.</a:t>
            </a:r>
            <a:endParaRPr lang="ru-RU" dirty="0"/>
          </a:p>
        </p:txBody>
      </p:sp>
      <p:sp>
        <p:nvSpPr>
          <p:cNvPr id="3" name="Объект 2"/>
          <p:cNvSpPr>
            <a:spLocks noGrp="1"/>
          </p:cNvSpPr>
          <p:nvPr>
            <p:ph idx="1"/>
          </p:nvPr>
        </p:nvSpPr>
        <p:spPr/>
        <p:txBody>
          <a:bodyPr/>
          <a:lstStyle/>
          <a:p>
            <a:pPr marL="0" indent="0">
              <a:buNone/>
            </a:pPr>
            <a:r>
              <a:rPr lang="ru-RU" b="1" dirty="0" smtClean="0"/>
              <a:t>Что нельзя</a:t>
            </a:r>
            <a:r>
              <a:rPr lang="ru-RU" b="1" dirty="0"/>
              <a:t> </a:t>
            </a:r>
            <a:r>
              <a:rPr lang="ru-RU" b="1" dirty="0" smtClean="0"/>
              <a:t>делать:</a:t>
            </a:r>
            <a:endParaRPr lang="ru-RU" dirty="0"/>
          </a:p>
          <a:p>
            <a:r>
              <a:rPr lang="ru-RU" dirty="0"/>
              <a:t>в рану не лезем руками!</a:t>
            </a:r>
          </a:p>
          <a:p>
            <a:r>
              <a:rPr lang="ru-RU" dirty="0"/>
              <a:t>из раны ничего не достаем!</a:t>
            </a:r>
          </a:p>
          <a:p>
            <a:r>
              <a:rPr lang="ru-RU" dirty="0"/>
              <a:t>не снимаем уже </a:t>
            </a:r>
            <a:r>
              <a:rPr lang="ru-RU" dirty="0" smtClean="0"/>
              <a:t>пропитавшуюся кровью повязку!</a:t>
            </a:r>
            <a:endParaRPr lang="ru-RU" dirty="0"/>
          </a:p>
          <a:p>
            <a:endParaRPr lang="ru-RU" dirty="0"/>
          </a:p>
        </p:txBody>
      </p:sp>
      <p:pic>
        <p:nvPicPr>
          <p:cNvPr id="9218" name="Picture 2" descr="Картинки по запросу венозное кровотечение"/>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040" y="3966892"/>
            <a:ext cx="4151784" cy="2867326"/>
          </a:xfrm>
          <a:prstGeom prst="rect">
            <a:avLst/>
          </a:prstGeom>
          <a:noFill/>
          <a:effectLst>
            <a:softEdge rad="3175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987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Раны. Кровотечения.</a:t>
            </a:r>
            <a:endParaRPr lang="ru-RU" dirty="0"/>
          </a:p>
        </p:txBody>
      </p:sp>
      <p:sp>
        <p:nvSpPr>
          <p:cNvPr id="3" name="Объект 2"/>
          <p:cNvSpPr>
            <a:spLocks noGrp="1"/>
          </p:cNvSpPr>
          <p:nvPr>
            <p:ph idx="1"/>
          </p:nvPr>
        </p:nvSpPr>
        <p:spPr/>
        <p:txBody>
          <a:bodyPr/>
          <a:lstStyle/>
          <a:p>
            <a:pPr marL="0" indent="0">
              <a:buNone/>
            </a:pPr>
            <a:r>
              <a:rPr lang="ru-RU" sz="2400" b="1" dirty="0" smtClean="0"/>
              <a:t>Носовое кровотечение.</a:t>
            </a:r>
          </a:p>
          <a:p>
            <a:pPr marL="0" indent="0">
              <a:buNone/>
            </a:pPr>
            <a:r>
              <a:rPr lang="ru-RU" sz="2400" b="1" dirty="0" smtClean="0"/>
              <a:t>Первая помощь:</a:t>
            </a:r>
          </a:p>
          <a:p>
            <a:r>
              <a:rPr lang="ru-RU" sz="2400" dirty="0" smtClean="0"/>
              <a:t>1. голову </a:t>
            </a:r>
            <a:r>
              <a:rPr lang="ru-RU" sz="2400" dirty="0"/>
              <a:t>слегка наклонить вперед, </a:t>
            </a:r>
            <a:r>
              <a:rPr lang="ru-RU" sz="2400" dirty="0" smtClean="0"/>
              <a:t>попросить дышать ртом, сжать ноздри*,</a:t>
            </a:r>
            <a:endParaRPr lang="ru-RU" sz="2400" dirty="0"/>
          </a:p>
          <a:p>
            <a:r>
              <a:rPr lang="ru-RU" sz="2400" dirty="0" smtClean="0"/>
              <a:t>2. прикладывать повязки (носовые платки, бинты) </a:t>
            </a:r>
            <a:r>
              <a:rPr lang="ru-RU" sz="2400" dirty="0"/>
              <a:t>к </a:t>
            </a:r>
            <a:r>
              <a:rPr lang="ru-RU" sz="2400" dirty="0" smtClean="0"/>
              <a:t>носу,</a:t>
            </a:r>
            <a:endParaRPr lang="ru-RU" sz="2400" dirty="0"/>
          </a:p>
          <a:p>
            <a:r>
              <a:rPr lang="ru-RU" sz="2400" dirty="0" smtClean="0"/>
              <a:t>3. холод местно,</a:t>
            </a:r>
            <a:endParaRPr lang="ru-RU" sz="2400" dirty="0"/>
          </a:p>
          <a:p>
            <a:r>
              <a:rPr lang="ru-RU" sz="2400" dirty="0" smtClean="0"/>
              <a:t>4. нельзя </a:t>
            </a:r>
            <a:r>
              <a:rPr lang="ru-RU" sz="2400" dirty="0"/>
              <a:t>запрокидывать назад </a:t>
            </a:r>
            <a:r>
              <a:rPr lang="ru-RU" sz="2400" dirty="0" smtClean="0"/>
              <a:t>голову!</a:t>
            </a:r>
          </a:p>
          <a:p>
            <a:endParaRPr lang="ru-RU" dirty="0"/>
          </a:p>
        </p:txBody>
      </p:sp>
      <p:pic>
        <p:nvPicPr>
          <p:cNvPr id="21508" name="Picture 4" descr="Картинки по запросу носовое кровотечение"/>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2200" y="4221088"/>
            <a:ext cx="2568874" cy="24460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93372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t>Синдром длительного сдавления (</a:t>
            </a:r>
            <a:r>
              <a:rPr lang="ru-RU" sz="2400" dirty="0" err="1" smtClean="0"/>
              <a:t>Crush</a:t>
            </a:r>
            <a:r>
              <a:rPr lang="ru-RU" sz="2400" dirty="0" smtClean="0"/>
              <a:t> синдром)</a:t>
            </a:r>
            <a:endParaRPr lang="ru-RU" dirty="0"/>
          </a:p>
        </p:txBody>
      </p:sp>
      <p:sp>
        <p:nvSpPr>
          <p:cNvPr id="3" name="Объект 2"/>
          <p:cNvSpPr>
            <a:spLocks noGrp="1"/>
          </p:cNvSpPr>
          <p:nvPr>
            <p:ph idx="1"/>
          </p:nvPr>
        </p:nvSpPr>
        <p:spPr/>
        <p:txBody>
          <a:bodyPr/>
          <a:lstStyle/>
          <a:p>
            <a:pPr marL="0" indent="0">
              <a:buNone/>
            </a:pPr>
            <a:r>
              <a:rPr lang="ru-RU" sz="2400" b="1" dirty="0" smtClean="0"/>
              <a:t>При </a:t>
            </a:r>
            <a:r>
              <a:rPr lang="ru-RU" sz="2400" b="1" dirty="0"/>
              <a:t>попадании человека в </a:t>
            </a:r>
            <a:r>
              <a:rPr lang="ru-RU" sz="2400" b="1" dirty="0" smtClean="0"/>
              <a:t>завал:</a:t>
            </a:r>
            <a:endParaRPr lang="ru-RU" sz="2400" b="1" dirty="0"/>
          </a:p>
          <a:p>
            <a:r>
              <a:rPr lang="ru-RU" sz="2400" dirty="0"/>
              <a:t>наложить жгут выше места прижатия и только потом </a:t>
            </a:r>
            <a:r>
              <a:rPr lang="ru-RU" sz="2400" dirty="0" smtClean="0"/>
              <a:t>освобождать,</a:t>
            </a:r>
            <a:endParaRPr lang="ru-RU" sz="2400" dirty="0"/>
          </a:p>
          <a:p>
            <a:r>
              <a:rPr lang="ru-RU" sz="2400" dirty="0" smtClean="0"/>
              <a:t>далее по принципу ПДП при переломах</a:t>
            </a:r>
            <a:endParaRPr lang="ru-RU" sz="2400" dirty="0"/>
          </a:p>
          <a:p>
            <a:pPr marL="0" indent="0">
              <a:buNone/>
            </a:pPr>
            <a:endParaRPr lang="ru-RU" dirty="0"/>
          </a:p>
        </p:txBody>
      </p:sp>
      <p:pic>
        <p:nvPicPr>
          <p:cNvPr id="22530" name="Picture 2" descr="Картинки по запросу обрушение здания"/>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63063" y="3717032"/>
            <a:ext cx="4763181" cy="2953173"/>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91626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smtClean="0"/>
              <a:t>Укусы животных</a:t>
            </a:r>
            <a:endParaRPr lang="ru-RU" dirty="0"/>
          </a:p>
        </p:txBody>
      </p:sp>
      <p:sp>
        <p:nvSpPr>
          <p:cNvPr id="3" name="Объект 2"/>
          <p:cNvSpPr>
            <a:spLocks noGrp="1"/>
          </p:cNvSpPr>
          <p:nvPr>
            <p:ph idx="1"/>
          </p:nvPr>
        </p:nvSpPr>
        <p:spPr>
          <a:xfrm>
            <a:off x="395536" y="1484784"/>
            <a:ext cx="8362950" cy="5208588"/>
          </a:xfrm>
        </p:spPr>
        <p:txBody>
          <a:bodyPr/>
          <a:lstStyle/>
          <a:p>
            <a:pPr marL="0" indent="0">
              <a:buNone/>
            </a:pPr>
            <a:r>
              <a:rPr lang="ru-RU" altLang="ru-RU" sz="2800" dirty="0" smtClean="0">
                <a:cs typeface="Times New Roman" pitchFamily="18" charset="0"/>
              </a:rPr>
              <a:t>Укушенные раны всегда загрязнены различными микроорганизмами, находящимися в полости рта животных и человека. При укусах больных бешенством животных возможно заражение человека. </a:t>
            </a:r>
          </a:p>
          <a:p>
            <a:pPr marL="0" indent="0">
              <a:buNone/>
            </a:pPr>
            <a:r>
              <a:rPr lang="ru-RU" sz="2800" b="1" dirty="0" smtClean="0"/>
              <a:t>Первая помощь:</a:t>
            </a:r>
          </a:p>
          <a:p>
            <a:r>
              <a:rPr lang="ru-RU" sz="2800" dirty="0" smtClean="0"/>
              <a:t>1. промыть раны мыльным раствором,</a:t>
            </a:r>
          </a:p>
          <a:p>
            <a:r>
              <a:rPr lang="ru-RU" sz="2800" dirty="0" smtClean="0"/>
              <a:t>2. наложить повязку</a:t>
            </a:r>
            <a:r>
              <a:rPr lang="ru-RU" sz="2800" dirty="0"/>
              <a:t>.</a:t>
            </a:r>
            <a:endParaRPr lang="ru-RU" sz="2800" dirty="0" smtClean="0"/>
          </a:p>
        </p:txBody>
      </p:sp>
      <p:pic>
        <p:nvPicPr>
          <p:cNvPr id="23554" name="Picture 2" descr="Картинки по запросу укус животного"/>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2200" y="4755539"/>
            <a:ext cx="2800408" cy="2102461"/>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92992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Укусы насекомых</a:t>
            </a:r>
            <a:endParaRPr lang="ru-RU" dirty="0"/>
          </a:p>
        </p:txBody>
      </p:sp>
      <p:sp>
        <p:nvSpPr>
          <p:cNvPr id="3" name="Объект 2"/>
          <p:cNvSpPr>
            <a:spLocks noGrp="1"/>
          </p:cNvSpPr>
          <p:nvPr>
            <p:ph idx="1"/>
          </p:nvPr>
        </p:nvSpPr>
        <p:spPr/>
        <p:txBody>
          <a:bodyPr/>
          <a:lstStyle/>
          <a:p>
            <a:r>
              <a:rPr lang="ru-RU" altLang="ru-RU" sz="1800" b="1" dirty="0" smtClean="0"/>
              <a:t>Энцефалит клещевой</a:t>
            </a:r>
            <a:r>
              <a:rPr lang="ru-RU" altLang="ru-RU" sz="1800" dirty="0" smtClean="0"/>
              <a:t> – острая нейровирусная инфекция.</a:t>
            </a:r>
            <a:br>
              <a:rPr lang="ru-RU" altLang="ru-RU" sz="1800" dirty="0" smtClean="0"/>
            </a:br>
            <a:r>
              <a:rPr lang="ru-RU" altLang="ru-RU" sz="1800" dirty="0" smtClean="0"/>
              <a:t>Источник инфекции – иксодовые клещи, в организме которых паразитирует вирус. Вирус может проникать в молоко животных. Передача инфекции происходит при укусе клеща, а также через коровье и козье молоко.</a:t>
            </a:r>
          </a:p>
          <a:p>
            <a:r>
              <a:rPr lang="ru-RU" altLang="ru-RU" sz="1800" dirty="0" smtClean="0"/>
              <a:t>При обнаружении клеща</a:t>
            </a:r>
          </a:p>
          <a:p>
            <a:pPr marL="0" indent="0">
              <a:buNone/>
            </a:pPr>
            <a:r>
              <a:rPr lang="ru-RU" altLang="ru-RU" sz="1800" dirty="0"/>
              <a:t> </a:t>
            </a:r>
            <a:r>
              <a:rPr lang="ru-RU" altLang="ru-RU" sz="1800" dirty="0" smtClean="0"/>
              <a:t>      - не пытайтесь самостоятельно удалить клеща, если не уверенны в успехе  </a:t>
            </a:r>
          </a:p>
          <a:p>
            <a:pPr marL="0" indent="0">
              <a:buNone/>
            </a:pPr>
            <a:r>
              <a:rPr lang="ru-RU" altLang="ru-RU" sz="1800" dirty="0"/>
              <a:t> </a:t>
            </a:r>
            <a:r>
              <a:rPr lang="ru-RU" altLang="ru-RU" sz="1800" dirty="0" smtClean="0"/>
              <a:t>        мероприятия.</a:t>
            </a:r>
          </a:p>
          <a:p>
            <a:pPr marL="0" indent="0">
              <a:buNone/>
            </a:pPr>
            <a:r>
              <a:rPr lang="ru-RU" altLang="ru-RU" sz="1800" dirty="0"/>
              <a:t> </a:t>
            </a:r>
            <a:r>
              <a:rPr lang="ru-RU" altLang="ru-RU" sz="1800" dirty="0" smtClean="0"/>
              <a:t>      - незамедлительно обратитесь в инфекционное отделение или ближайшее  </a:t>
            </a:r>
          </a:p>
          <a:p>
            <a:pPr marL="0" indent="0">
              <a:buNone/>
            </a:pPr>
            <a:r>
              <a:rPr lang="ru-RU" altLang="ru-RU" sz="1800" dirty="0"/>
              <a:t> </a:t>
            </a:r>
            <a:r>
              <a:rPr lang="ru-RU" altLang="ru-RU" sz="1800" dirty="0" smtClean="0"/>
              <a:t>         медицинское учреждение.</a:t>
            </a:r>
            <a:br>
              <a:rPr lang="ru-RU" altLang="ru-RU" sz="1800" dirty="0" smtClean="0"/>
            </a:br>
            <a:endParaRPr lang="ru-RU" sz="1800" dirty="0"/>
          </a:p>
        </p:txBody>
      </p:sp>
      <p:pic>
        <p:nvPicPr>
          <p:cNvPr id="25602" name="Picture 2" descr="Картинки по запросу клещевой энцефали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2200" y="4077072"/>
            <a:ext cx="2381250" cy="2514600"/>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2318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Укусы насекомых</a:t>
            </a:r>
            <a:endParaRPr lang="ru-RU" dirty="0"/>
          </a:p>
        </p:txBody>
      </p:sp>
      <p:sp>
        <p:nvSpPr>
          <p:cNvPr id="3" name="Объект 2"/>
          <p:cNvSpPr>
            <a:spLocks noGrp="1"/>
          </p:cNvSpPr>
          <p:nvPr>
            <p:ph idx="1"/>
          </p:nvPr>
        </p:nvSpPr>
        <p:spPr/>
        <p:txBody>
          <a:bodyPr/>
          <a:lstStyle/>
          <a:p>
            <a:r>
              <a:rPr lang="ru-RU" sz="1800" dirty="0"/>
              <a:t>При невозможности обращения в медицинское учреждение можно удалить клеща самостоятельно, желательно в резиновых перчатках. Удобнее всего удалять изогнутым пинцетом или хирургическим зажимом. Клеща захватывают как можно ближе к хоботку. Затем его аккуратно потягивают и при этом вращают вокруг своей оси в удобную сторону. Через 1-3 оборота клещ извлекается целиком вместе с хоботком.</a:t>
            </a:r>
          </a:p>
          <a:p>
            <a:r>
              <a:rPr lang="ru-RU" sz="1800" dirty="0"/>
              <a:t> </a:t>
            </a:r>
            <a:r>
              <a:rPr lang="ru-RU" sz="1800" dirty="0" smtClean="0"/>
              <a:t>Если </a:t>
            </a:r>
            <a:r>
              <a:rPr lang="ru-RU" sz="1800" dirty="0"/>
              <a:t>нет инструментов, то можно его удалить петлей из прочной нитки. Петлей клещ захватывается у основания хоботка, как можно ближе к коже и, аккуратно, пошатывая в стороны, вытягивается, не допуская резких движений. Если же клеща попытаться выдернуть, то велика вероятность разрыва. Если в ранке осталась голова с </a:t>
            </a:r>
            <a:r>
              <a:rPr lang="ru-RU" sz="1800" dirty="0" smtClean="0"/>
              <a:t>хоботком, </a:t>
            </a:r>
            <a:r>
              <a:rPr lang="ru-RU" sz="1800" dirty="0"/>
              <a:t>то его можно удалить, зажав пинцетом и </a:t>
            </a:r>
            <a:r>
              <a:rPr lang="ru-RU" sz="1800" dirty="0" smtClean="0"/>
              <a:t>выкрутив</a:t>
            </a:r>
            <a:r>
              <a:rPr lang="ru-RU" sz="1800" dirty="0"/>
              <a:t> </a:t>
            </a:r>
          </a:p>
          <a:p>
            <a:r>
              <a:rPr lang="ru-RU" sz="1800" dirty="0" smtClean="0"/>
              <a:t>После </a:t>
            </a:r>
            <a:r>
              <a:rPr lang="ru-RU" sz="1800" dirty="0"/>
              <a:t>удаления </a:t>
            </a:r>
            <a:r>
              <a:rPr lang="ru-RU" sz="1800" dirty="0" smtClean="0"/>
              <a:t>рану </a:t>
            </a:r>
            <a:r>
              <a:rPr lang="ru-RU" sz="1800" dirty="0"/>
              <a:t>обрабатывают йодом, спиртом или другими спиртосодержащими препаратами.  </a:t>
            </a:r>
          </a:p>
          <a:p>
            <a:r>
              <a:rPr lang="ru-RU" sz="1800" dirty="0" smtClean="0"/>
              <a:t>Руки </a:t>
            </a:r>
            <a:r>
              <a:rPr lang="ru-RU" sz="1800" dirty="0"/>
              <a:t>после удаления клеща надо вымыть с мылом, особенно тщательно – если удаление клеща происходило без перчаток.</a:t>
            </a:r>
          </a:p>
          <a:p>
            <a:r>
              <a:rPr lang="ru-RU" sz="1800" dirty="0" smtClean="0"/>
              <a:t>Снятого </a:t>
            </a:r>
            <a:r>
              <a:rPr lang="ru-RU" sz="1800" dirty="0"/>
              <a:t>клеща, не раздавливая пальцами, поместить в </a:t>
            </a:r>
            <a:r>
              <a:rPr lang="ru-RU" sz="1800" dirty="0" smtClean="0"/>
              <a:t> стеклянный пузырек или банку.</a:t>
            </a:r>
            <a:endParaRPr lang="ru-RU" sz="1800" dirty="0"/>
          </a:p>
          <a:p>
            <a:endParaRPr lang="ru-RU" dirty="0"/>
          </a:p>
        </p:txBody>
      </p:sp>
    </p:spTree>
    <p:extLst>
      <p:ext uri="{BB962C8B-B14F-4D97-AF65-F5344CB8AC3E}">
        <p14:creationId xmlns:p14="http://schemas.microsoft.com/office/powerpoint/2010/main" xmlns="" val="2979074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smtClean="0">
                <a:cs typeface="Times New Roman" panose="02020603050405020304" pitchFamily="18" charset="0"/>
              </a:rPr>
              <a:t>При тяжелой травме, поражении электрическим током, утоплении, удушении, отравлении, ряде заболеваний может возникнуть потеря сознания, т.е. состояние, когда пострадавший лежит без движений, не отвечает на вопросы, не реагирует на действия окружающих. </a:t>
            </a:r>
            <a:endParaRPr lang="ru-RU" dirty="0">
              <a:cs typeface="Times New Roman" panose="02020603050405020304" pitchFamily="18" charset="0"/>
            </a:endParaRPr>
          </a:p>
        </p:txBody>
      </p:sp>
    </p:spTree>
    <p:extLst>
      <p:ext uri="{BB962C8B-B14F-4D97-AF65-F5344CB8AC3E}">
        <p14:creationId xmlns:p14="http://schemas.microsoft.com/office/powerpoint/2010/main" xmlns="" val="10212806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Ожоги </a:t>
            </a:r>
            <a:endParaRPr lang="ru-RU" dirty="0"/>
          </a:p>
        </p:txBody>
      </p:sp>
      <p:sp>
        <p:nvSpPr>
          <p:cNvPr id="3" name="Объект 2"/>
          <p:cNvSpPr>
            <a:spLocks noGrp="1"/>
          </p:cNvSpPr>
          <p:nvPr>
            <p:ph idx="1"/>
          </p:nvPr>
        </p:nvSpPr>
        <p:spPr/>
        <p:txBody>
          <a:bodyPr/>
          <a:lstStyle/>
          <a:p>
            <a:pPr marL="0" indent="0">
              <a:buNone/>
            </a:pPr>
            <a:r>
              <a:rPr lang="ru-RU" sz="2800" b="1" dirty="0"/>
              <a:t>Ожог</a:t>
            </a:r>
            <a:r>
              <a:rPr lang="ru-RU" sz="2800" dirty="0"/>
              <a:t> – это повреждение кожи, иногда тканей, мышц и костей, связанное с воздействием на кожу огня, электричества или химических веществ. Чем дольше продолжался контакт, тем сильнее будет ожог. Ожоги могут быть также из-за воздействия горячего пара или жидкости.</a:t>
            </a:r>
          </a:p>
        </p:txBody>
      </p:sp>
      <p:pic>
        <p:nvPicPr>
          <p:cNvPr id="26626" name="Picture 2"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24128" y="3948362"/>
            <a:ext cx="3359696" cy="2902988"/>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048465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Ожоги </a:t>
            </a:r>
            <a:endParaRPr lang="ru-RU" dirty="0"/>
          </a:p>
        </p:txBody>
      </p:sp>
      <p:sp>
        <p:nvSpPr>
          <p:cNvPr id="3" name="Объект 2"/>
          <p:cNvSpPr>
            <a:spLocks noGrp="1"/>
          </p:cNvSpPr>
          <p:nvPr>
            <p:ph idx="1"/>
          </p:nvPr>
        </p:nvSpPr>
        <p:spPr/>
        <p:txBody>
          <a:bodyPr/>
          <a:lstStyle/>
          <a:p>
            <a:r>
              <a:rPr lang="ru-RU" sz="2800" dirty="0"/>
              <a:t>1 степень- покраснение </a:t>
            </a:r>
            <a:r>
              <a:rPr lang="ru-RU" sz="2800" dirty="0" smtClean="0"/>
              <a:t>кожи</a:t>
            </a:r>
            <a:endParaRPr lang="ru-RU" sz="2800" dirty="0"/>
          </a:p>
          <a:p>
            <a:r>
              <a:rPr lang="ru-RU" sz="2800" dirty="0"/>
              <a:t>2 степень - появились </a:t>
            </a:r>
            <a:r>
              <a:rPr lang="ru-RU" sz="2800" dirty="0" smtClean="0"/>
              <a:t>волдыри</a:t>
            </a:r>
            <a:endParaRPr lang="ru-RU" sz="2800" dirty="0"/>
          </a:p>
          <a:p>
            <a:r>
              <a:rPr lang="ru-RU" sz="2800" dirty="0"/>
              <a:t>3 </a:t>
            </a:r>
            <a:r>
              <a:rPr lang="ru-RU" sz="2800" dirty="0" smtClean="0"/>
              <a:t>степень - рана </a:t>
            </a:r>
            <a:r>
              <a:rPr lang="ru-RU" sz="2800" dirty="0"/>
              <a:t>- волдыри </a:t>
            </a:r>
            <a:r>
              <a:rPr lang="ru-RU" sz="2800" dirty="0" smtClean="0"/>
              <a:t>лопнули</a:t>
            </a:r>
          </a:p>
          <a:p>
            <a:r>
              <a:rPr lang="ru-RU" sz="2800" dirty="0" smtClean="0"/>
              <a:t>4 степень - обугливание </a:t>
            </a:r>
            <a:r>
              <a:rPr lang="ru-RU" sz="2800" dirty="0"/>
              <a:t>и </a:t>
            </a:r>
            <a:r>
              <a:rPr lang="ru-RU" sz="2800" dirty="0" smtClean="0"/>
              <a:t>отсутствие</a:t>
            </a:r>
          </a:p>
          <a:p>
            <a:pPr marL="0" indent="0">
              <a:buNone/>
            </a:pPr>
            <a:r>
              <a:rPr lang="ru-RU" sz="2800" dirty="0" smtClean="0"/>
              <a:t>     чувствительности</a:t>
            </a:r>
            <a:endParaRPr lang="ru-RU" dirty="0"/>
          </a:p>
        </p:txBody>
      </p:sp>
      <p:pic>
        <p:nvPicPr>
          <p:cNvPr id="27650" name="Picture 2" descr="Картинки по запросу ожоги"/>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04979" y="3573016"/>
            <a:ext cx="2759418" cy="32079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779166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Ожоги </a:t>
            </a:r>
            <a:endParaRPr lang="ru-RU" dirty="0"/>
          </a:p>
        </p:txBody>
      </p:sp>
      <p:sp>
        <p:nvSpPr>
          <p:cNvPr id="3" name="Объект 2"/>
          <p:cNvSpPr>
            <a:spLocks noGrp="1"/>
          </p:cNvSpPr>
          <p:nvPr>
            <p:ph idx="1"/>
          </p:nvPr>
        </p:nvSpPr>
        <p:spPr>
          <a:xfrm>
            <a:off x="323528" y="1484784"/>
            <a:ext cx="8362950" cy="5208588"/>
          </a:xfrm>
        </p:spPr>
        <p:txBody>
          <a:bodyPr/>
          <a:lstStyle/>
          <a:p>
            <a:pPr marL="0" indent="0">
              <a:buNone/>
            </a:pPr>
            <a:r>
              <a:rPr lang="ru-RU" sz="2000" b="1" dirty="0"/>
              <a:t>Первая </a:t>
            </a:r>
            <a:r>
              <a:rPr lang="ru-RU" sz="2000" b="1" dirty="0" smtClean="0"/>
              <a:t>помощь:</a:t>
            </a:r>
            <a:endParaRPr lang="ru-RU" sz="2000" b="1" dirty="0"/>
          </a:p>
          <a:p>
            <a:r>
              <a:rPr lang="ru-RU" sz="2000" dirty="0"/>
              <a:t>Убрать поражающий фактор!</a:t>
            </a:r>
          </a:p>
          <a:p>
            <a:r>
              <a:rPr lang="ru-RU" sz="2000" dirty="0"/>
              <a:t>Охладить место ожога</a:t>
            </a:r>
          </a:p>
          <a:p>
            <a:pPr lvl="1"/>
            <a:r>
              <a:rPr lang="ru-RU" sz="2000" dirty="0"/>
              <a:t>1 и 2 степень - охлаждать проточной </a:t>
            </a:r>
            <a:r>
              <a:rPr lang="ru-RU" sz="2000" dirty="0" smtClean="0"/>
              <a:t>водой,</a:t>
            </a:r>
            <a:endParaRPr lang="ru-RU" sz="2000" dirty="0"/>
          </a:p>
          <a:p>
            <a:pPr lvl="1"/>
            <a:r>
              <a:rPr lang="ru-RU" sz="2000" dirty="0"/>
              <a:t>3 и 4 - чистая влажная </a:t>
            </a:r>
            <a:r>
              <a:rPr lang="ru-RU" sz="2000" dirty="0" smtClean="0"/>
              <a:t>повязка (НЕ БИНТОВАТЬ!), </a:t>
            </a:r>
            <a:r>
              <a:rPr lang="ru-RU" sz="2000" dirty="0"/>
              <a:t>потом охладить с повязкой в стоячей </a:t>
            </a:r>
            <a:r>
              <a:rPr lang="ru-RU" sz="2000" dirty="0" smtClean="0"/>
              <a:t>воде или наложить холод,</a:t>
            </a:r>
            <a:endParaRPr lang="ru-RU" sz="2000" dirty="0"/>
          </a:p>
          <a:p>
            <a:r>
              <a:rPr lang="ru-RU" sz="2000" dirty="0"/>
              <a:t>закрыть влажной повязкой</a:t>
            </a:r>
          </a:p>
          <a:p>
            <a:pPr marL="0" indent="0">
              <a:buNone/>
            </a:pPr>
            <a:r>
              <a:rPr lang="ru-RU" sz="2000" b="1" dirty="0" smtClean="0"/>
              <a:t>Что нельзя делать:</a:t>
            </a:r>
            <a:endParaRPr lang="ru-RU" sz="2000" b="1" dirty="0"/>
          </a:p>
          <a:p>
            <a:r>
              <a:rPr lang="ru-RU" sz="2000" dirty="0"/>
              <a:t>Смазывать маслом, кремом, мазью, белком и т.п</a:t>
            </a:r>
            <a:r>
              <a:rPr lang="ru-RU" sz="2000" dirty="0" smtClean="0"/>
              <a:t>.</a:t>
            </a:r>
          </a:p>
          <a:p>
            <a:r>
              <a:rPr lang="ru-RU" sz="2000" dirty="0" smtClean="0"/>
              <a:t>Наносить </a:t>
            </a:r>
            <a:r>
              <a:rPr lang="ru-RU" sz="2000" dirty="0"/>
              <a:t>пену (</a:t>
            </a:r>
            <a:r>
              <a:rPr lang="ru-RU" sz="2000" dirty="0" err="1"/>
              <a:t>пантенол</a:t>
            </a:r>
            <a:r>
              <a:rPr lang="ru-RU" sz="2000" dirty="0"/>
              <a:t>) </a:t>
            </a:r>
            <a:r>
              <a:rPr lang="ru-RU" sz="2000" dirty="0" smtClean="0"/>
              <a:t>сразу после получения ожога.</a:t>
            </a:r>
            <a:endParaRPr lang="ru-RU" sz="2000" dirty="0"/>
          </a:p>
          <a:p>
            <a:r>
              <a:rPr lang="ru-RU" sz="2000" dirty="0"/>
              <a:t>Отрывать прилипшую одежду.</a:t>
            </a:r>
          </a:p>
          <a:p>
            <a:r>
              <a:rPr lang="ru-RU" sz="2000" dirty="0"/>
              <a:t>Прокалывать пузыри.</a:t>
            </a:r>
          </a:p>
          <a:p>
            <a:r>
              <a:rPr lang="ru-RU" sz="2000" dirty="0" smtClean="0"/>
              <a:t>Мочиться на ожог.</a:t>
            </a:r>
            <a:endParaRPr lang="ru-RU" sz="2000" dirty="0"/>
          </a:p>
          <a:p>
            <a:endParaRPr lang="ru-RU" sz="2800" dirty="0"/>
          </a:p>
        </p:txBody>
      </p:sp>
      <p:pic>
        <p:nvPicPr>
          <p:cNvPr id="12290" name="Picture 2" descr="Картинки по запросу это важно"/>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64289" y="3573913"/>
            <a:ext cx="1939422" cy="32840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66468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Обморожение</a:t>
            </a:r>
            <a:endParaRPr lang="ru-RU" dirty="0"/>
          </a:p>
        </p:txBody>
      </p:sp>
      <p:sp>
        <p:nvSpPr>
          <p:cNvPr id="3" name="Объект 2"/>
          <p:cNvSpPr>
            <a:spLocks noGrp="1"/>
          </p:cNvSpPr>
          <p:nvPr>
            <p:ph idx="1"/>
          </p:nvPr>
        </p:nvSpPr>
        <p:spPr/>
        <p:txBody>
          <a:bodyPr/>
          <a:lstStyle/>
          <a:p>
            <a:r>
              <a:rPr lang="ru-RU" b="1" dirty="0" smtClean="0"/>
              <a:t>Обморожение</a:t>
            </a:r>
            <a:r>
              <a:rPr lang="ru-RU" b="1" dirty="0"/>
              <a:t> </a:t>
            </a:r>
            <a:r>
              <a:rPr lang="ru-RU" dirty="0"/>
              <a:t>– повреждение тканей, развивающееся при воздействии холода. </a:t>
            </a:r>
          </a:p>
        </p:txBody>
      </p:sp>
      <p:pic>
        <p:nvPicPr>
          <p:cNvPr id="28674" name="Picture 2" descr="Картинки по запросу отморожение"/>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2763427"/>
            <a:ext cx="6153150" cy="3648076"/>
          </a:xfrm>
          <a:prstGeom prst="rect">
            <a:avLst/>
          </a:prstGeom>
          <a:noFill/>
          <a:effectLst>
            <a:softEdge rad="3175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809050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Отморожение</a:t>
            </a:r>
            <a:endParaRPr lang="ru-RU" dirty="0"/>
          </a:p>
        </p:txBody>
      </p:sp>
      <p:pic>
        <p:nvPicPr>
          <p:cNvPr id="29698" name="Picture 2" descr="Картинки по запросу обморожение первая помощь"/>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340768"/>
            <a:ext cx="7776864" cy="5521270"/>
          </a:xfrm>
          <a:prstGeom prst="rect">
            <a:avLst/>
          </a:prstGeom>
          <a:noFill/>
          <a:effectLst>
            <a:softEdge rad="3175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11527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t>Инородное тело верхних дыхательных путей</a:t>
            </a:r>
            <a:endParaRPr lang="ru-RU" dirty="0"/>
          </a:p>
        </p:txBody>
      </p:sp>
      <p:sp>
        <p:nvSpPr>
          <p:cNvPr id="3" name="Объект 2"/>
          <p:cNvSpPr>
            <a:spLocks noGrp="1"/>
          </p:cNvSpPr>
          <p:nvPr>
            <p:ph idx="1"/>
          </p:nvPr>
        </p:nvSpPr>
        <p:spPr/>
        <p:txBody>
          <a:bodyPr/>
          <a:lstStyle/>
          <a:p>
            <a:r>
              <a:rPr lang="ru-RU" sz="2800" dirty="0"/>
              <a:t>Одна из самых критических </a:t>
            </a:r>
            <a:r>
              <a:rPr lang="ru-RU" sz="2800" dirty="0" smtClean="0"/>
              <a:t>ситуаций, </a:t>
            </a:r>
            <a:r>
              <a:rPr lang="ru-RU" sz="2800" dirty="0"/>
              <a:t>с которыми может столкнуться каждый – </a:t>
            </a:r>
            <a:r>
              <a:rPr lang="ru-RU" sz="2800" b="1" dirty="0"/>
              <a:t>инородное тело в дыхательных путях.</a:t>
            </a:r>
            <a:r>
              <a:rPr lang="ru-RU" sz="2800" dirty="0"/>
              <a:t> Неотложная помощь в этих ситуациях должна оказываться мгновенно — в первые секунды. Определенные маневры, которыми способен овладеть каждый, могут спасти жизнь взрослому и ребенку, если их применить немедленно</a:t>
            </a:r>
            <a:r>
              <a:rPr lang="ru-RU" sz="2800" dirty="0" smtClean="0"/>
              <a:t>.</a:t>
            </a:r>
            <a:endParaRPr lang="ru-RU" sz="2800" dirty="0"/>
          </a:p>
        </p:txBody>
      </p:sp>
      <p:pic>
        <p:nvPicPr>
          <p:cNvPr id="30722" name="Picture 2" descr="Картинки по запросу инородное тело верхних дыхательных путей"/>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08387" y="4581128"/>
            <a:ext cx="2105025" cy="2171701"/>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11093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404813"/>
            <a:ext cx="7283450" cy="792162"/>
          </a:xfrm>
        </p:spPr>
        <p:txBody>
          <a:bodyPr/>
          <a:lstStyle/>
          <a:p>
            <a:r>
              <a:rPr lang="ru-RU" sz="3200" dirty="0" smtClean="0"/>
              <a:t>Инородное тело верхних дыхательных путей</a:t>
            </a:r>
            <a:endParaRPr lang="ru-RU" dirty="0"/>
          </a:p>
        </p:txBody>
      </p:sp>
      <p:pic>
        <p:nvPicPr>
          <p:cNvPr id="31746" name="Picture 2" descr="Картинки по запросу инородное тело верхних дыхательных путей"/>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700808"/>
            <a:ext cx="6471535" cy="46805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333999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smtClean="0"/>
              <a:t>Прием </a:t>
            </a:r>
            <a:r>
              <a:rPr lang="ru-RU" dirty="0" err="1" smtClean="0"/>
              <a:t>Геймлиха</a:t>
            </a:r>
            <a:r>
              <a:rPr lang="ru-RU" dirty="0" smtClean="0"/>
              <a:t>.</a:t>
            </a:r>
            <a:endParaRPr lang="ru-RU" dirty="0"/>
          </a:p>
        </p:txBody>
      </p:sp>
      <p:pic>
        <p:nvPicPr>
          <p:cNvPr id="32770" name="Picture 2" descr="Картинки по запросу прием геймлих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59" y="1988840"/>
            <a:ext cx="5799041" cy="2736304"/>
          </a:xfrm>
          <a:prstGeom prst="rect">
            <a:avLst/>
          </a:prstGeom>
          <a:noFill/>
          <a:extLst>
            <a:ext uri="{909E8E84-426E-40DD-AFC4-6F175D3DCCD1}">
              <a14:hiddenFill xmlns:a14="http://schemas.microsoft.com/office/drawing/2010/main" xmlns="">
                <a:solidFill>
                  <a:srgbClr val="FFFFFF"/>
                </a:solidFill>
              </a14:hiddenFill>
            </a:ext>
          </a:extLst>
        </p:spPr>
      </p:pic>
      <p:pic>
        <p:nvPicPr>
          <p:cNvPr id="32772" name="Picture 4" descr="http://ic.pics.livejournal.com/bes_korablya/8669659/19011/19011_origin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6078" y="3933056"/>
            <a:ext cx="2677607" cy="251120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Заголовок 1"/>
          <p:cNvSpPr>
            <a:spLocks noGrp="1"/>
          </p:cNvSpPr>
          <p:nvPr>
            <p:ph type="title"/>
          </p:nvPr>
        </p:nvSpPr>
        <p:spPr>
          <a:xfrm>
            <a:off x="457200" y="404813"/>
            <a:ext cx="7283450" cy="792162"/>
          </a:xfrm>
        </p:spPr>
        <p:txBody>
          <a:bodyPr/>
          <a:lstStyle/>
          <a:p>
            <a:r>
              <a:rPr lang="ru-RU" sz="3200" dirty="0" smtClean="0"/>
              <a:t>Инородное тело верхних дыхательных путей</a:t>
            </a:r>
            <a:endParaRPr lang="ru-RU" dirty="0"/>
          </a:p>
        </p:txBody>
      </p:sp>
    </p:spTree>
    <p:extLst>
      <p:ext uri="{BB962C8B-B14F-4D97-AF65-F5344CB8AC3E}">
        <p14:creationId xmlns:p14="http://schemas.microsoft.com/office/powerpoint/2010/main" xmlns="" val="37316102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Эпилептический приступ</a:t>
            </a:r>
            <a:endParaRPr lang="ru-RU" dirty="0"/>
          </a:p>
        </p:txBody>
      </p:sp>
      <p:sp>
        <p:nvSpPr>
          <p:cNvPr id="3" name="Объект 2"/>
          <p:cNvSpPr>
            <a:spLocks noGrp="1"/>
          </p:cNvSpPr>
          <p:nvPr>
            <p:ph idx="1"/>
          </p:nvPr>
        </p:nvSpPr>
        <p:spPr/>
        <p:txBody>
          <a:bodyPr/>
          <a:lstStyle/>
          <a:p>
            <a:r>
              <a:rPr lang="ru-RU" sz="2400" dirty="0"/>
              <a:t>Легкие приступы эпилепсии могут выглядеть как моментальная кратковременная потеря связи с окружающим миром. Атаки могут сопровождаться легкими подергиваниями век, лица и часто бывают незаметны для окружающих. Может даже создаться впечатление, что человек на секунду как бы задумался. Все протекает так быстро, что окружающие ничего не замечают. Более того, даже сам человек может не знать, что у него только что случился приступ эпилепсии.</a:t>
            </a:r>
          </a:p>
          <a:p>
            <a:r>
              <a:rPr lang="ru-RU" sz="2400" dirty="0" smtClean="0"/>
              <a:t>Важно </a:t>
            </a:r>
            <a:r>
              <a:rPr lang="ru-RU" sz="2400" dirty="0"/>
              <a:t>понимать, что человек во время приступа ничего не осознает и не испытывает никакой </a:t>
            </a:r>
            <a:r>
              <a:rPr lang="ru-RU" sz="2400" dirty="0" smtClean="0"/>
              <a:t>боли. </a:t>
            </a:r>
            <a:r>
              <a:rPr lang="ru-RU" sz="2400" dirty="0"/>
              <a:t>Приступ продолжается всего лишь несколько минут.</a:t>
            </a:r>
          </a:p>
          <a:p>
            <a:endParaRPr lang="ru-RU" dirty="0"/>
          </a:p>
        </p:txBody>
      </p:sp>
    </p:spTree>
    <p:extLst>
      <p:ext uri="{BB962C8B-B14F-4D97-AF65-F5344CB8AC3E}">
        <p14:creationId xmlns:p14="http://schemas.microsoft.com/office/powerpoint/2010/main" xmlns="" val="34779989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sz="2400" dirty="0"/>
              <a:t>не пытаться насильно сдерживать судорожные </a:t>
            </a:r>
            <a:r>
              <a:rPr lang="ru-RU" sz="2400" dirty="0" smtClean="0"/>
              <a:t>движения;</a:t>
            </a:r>
            <a:endParaRPr lang="ru-RU" sz="2400" dirty="0"/>
          </a:p>
          <a:p>
            <a:r>
              <a:rPr lang="ru-RU" sz="2400" dirty="0"/>
              <a:t>не пытаться разжимать зубы;</a:t>
            </a:r>
          </a:p>
          <a:p>
            <a:r>
              <a:rPr lang="ru-RU" sz="2400" dirty="0"/>
              <a:t>не делать </a:t>
            </a:r>
            <a:r>
              <a:rPr lang="ru-RU" sz="2400" dirty="0" smtClean="0"/>
              <a:t>искусственного дыхания</a:t>
            </a:r>
            <a:r>
              <a:rPr lang="ru-RU" sz="2400" dirty="0"/>
              <a:t> или </a:t>
            </a:r>
            <a:r>
              <a:rPr lang="ru-RU" sz="2400" dirty="0" smtClean="0"/>
              <a:t>массажа сердца, </a:t>
            </a:r>
            <a:r>
              <a:rPr lang="ru-RU" sz="2400" dirty="0"/>
              <a:t>уложить человека с приступами на ровную поверхность и подложить ему под голову что-нибудь мягкое;</a:t>
            </a:r>
          </a:p>
          <a:p>
            <a:r>
              <a:rPr lang="ru-RU" sz="2400" dirty="0"/>
              <a:t>не перемещать человека с того места, где случился приступ, если только оно не является опасным для жизни;</a:t>
            </a:r>
          </a:p>
          <a:p>
            <a:r>
              <a:rPr lang="ru-RU" sz="2400" dirty="0"/>
              <a:t>повернуть голову лежащего больного на бок для предотвращения западания языка и попадания слюны в дыхательные пути, а в случаях возникновения </a:t>
            </a:r>
            <a:r>
              <a:rPr lang="ru-RU" sz="2400" dirty="0" smtClean="0"/>
              <a:t>рвоты</a:t>
            </a:r>
            <a:r>
              <a:rPr lang="ru-RU" sz="2400" dirty="0"/>
              <a:t> осторожно повернуть на бок все </a:t>
            </a:r>
            <a:r>
              <a:rPr lang="ru-RU" sz="2400" dirty="0" smtClean="0"/>
              <a:t>тело.</a:t>
            </a:r>
            <a:endParaRPr lang="ru-RU" sz="2400" dirty="0"/>
          </a:p>
          <a:p>
            <a:endParaRPr lang="ru-RU" sz="2400" dirty="0"/>
          </a:p>
        </p:txBody>
      </p:sp>
      <p:sp>
        <p:nvSpPr>
          <p:cNvPr id="4" name="Заголовок 1"/>
          <p:cNvSpPr>
            <a:spLocks noGrp="1"/>
          </p:cNvSpPr>
          <p:nvPr>
            <p:ph type="title"/>
          </p:nvPr>
        </p:nvSpPr>
        <p:spPr>
          <a:xfrm>
            <a:off x="457200" y="404813"/>
            <a:ext cx="7283450" cy="792162"/>
          </a:xfrm>
        </p:spPr>
        <p:txBody>
          <a:bodyPr/>
          <a:lstStyle/>
          <a:p>
            <a:r>
              <a:rPr lang="ru-RU" dirty="0" smtClean="0"/>
              <a:t>Эпилептический приступ</a:t>
            </a:r>
            <a:endParaRPr lang="ru-RU" dirty="0"/>
          </a:p>
        </p:txBody>
      </p:sp>
    </p:spTree>
    <p:extLst>
      <p:ext uri="{BB962C8B-B14F-4D97-AF65-F5344CB8AC3E}">
        <p14:creationId xmlns:p14="http://schemas.microsoft.com/office/powerpoint/2010/main" xmlns="" val="3473616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Признаки жизни</a:t>
            </a:r>
            <a:endParaRPr lang="ru-RU" dirty="0"/>
          </a:p>
        </p:txBody>
      </p:sp>
      <p:sp>
        <p:nvSpPr>
          <p:cNvPr id="3" name="Объект 2"/>
          <p:cNvSpPr>
            <a:spLocks noGrp="1"/>
          </p:cNvSpPr>
          <p:nvPr>
            <p:ph idx="1"/>
          </p:nvPr>
        </p:nvSpPr>
        <p:spPr/>
        <p:txBody>
          <a:bodyPr/>
          <a:lstStyle/>
          <a:p>
            <a:r>
              <a:rPr lang="ru-RU" sz="2400" b="1" dirty="0" smtClean="0">
                <a:cs typeface="Times New Roman" panose="02020603050405020304" pitchFamily="18" charset="0"/>
              </a:rPr>
              <a:t>наличие сердцебиения </a:t>
            </a:r>
            <a:r>
              <a:rPr lang="ru-RU" sz="2400" dirty="0" smtClean="0">
                <a:cs typeface="Times New Roman" panose="02020603050405020304" pitchFamily="18" charset="0"/>
              </a:rPr>
              <a:t>определяется прикладыванием уха к грудной клетке в области сердца;</a:t>
            </a:r>
          </a:p>
          <a:p>
            <a:r>
              <a:rPr lang="ru-RU" sz="2400" b="1" dirty="0" smtClean="0">
                <a:cs typeface="Times New Roman" panose="02020603050405020304" pitchFamily="18" charset="0"/>
              </a:rPr>
              <a:t>наличие пульса в артериях</a:t>
            </a:r>
            <a:r>
              <a:rPr lang="ru-RU" sz="2400" dirty="0" smtClean="0">
                <a:cs typeface="Times New Roman" panose="02020603050405020304" pitchFamily="18" charset="0"/>
              </a:rPr>
              <a:t> определяют на шее (сонная артерия), в области лучевого сустава (лучевая артерия), в паху (бедренная артерия); </a:t>
            </a:r>
          </a:p>
          <a:p>
            <a:r>
              <a:rPr lang="ru-RU" sz="2400" b="1" dirty="0" smtClean="0">
                <a:cs typeface="Times New Roman" panose="02020603050405020304" pitchFamily="18" charset="0"/>
              </a:rPr>
              <a:t>наличие дыхания</a:t>
            </a:r>
            <a:r>
              <a:rPr lang="ru-RU" sz="2400" dirty="0" smtClean="0">
                <a:cs typeface="Times New Roman" panose="02020603050405020304" pitchFamily="18" charset="0"/>
              </a:rPr>
              <a:t> определяют по движению грудной клетки и живота, по увлажнению зеркала, приложенного к носу, рту пострадавшего, по движению распушенного кусочка ваты, поднесенного к носовым отверстиям; </a:t>
            </a:r>
          </a:p>
          <a:p>
            <a:r>
              <a:rPr lang="ru-RU" sz="2400" b="1" dirty="0" smtClean="0">
                <a:cs typeface="Times New Roman" panose="02020603050405020304" pitchFamily="18" charset="0"/>
              </a:rPr>
              <a:t>наличие реакции зрачков на свет. </a:t>
            </a:r>
            <a:endParaRPr lang="ru-RU" sz="2400" b="1" dirty="0">
              <a:cs typeface="Times New Roman" panose="02020603050405020304" pitchFamily="18" charset="0"/>
            </a:endParaRPr>
          </a:p>
        </p:txBody>
      </p:sp>
    </p:spTree>
    <p:extLst>
      <p:ext uri="{BB962C8B-B14F-4D97-AF65-F5344CB8AC3E}">
        <p14:creationId xmlns:p14="http://schemas.microsoft.com/office/powerpoint/2010/main" xmlns="" val="19547573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Отравление</a:t>
            </a:r>
            <a:endParaRPr lang="ru-RU" dirty="0"/>
          </a:p>
        </p:txBody>
      </p:sp>
      <p:sp>
        <p:nvSpPr>
          <p:cNvPr id="3" name="Объект 2"/>
          <p:cNvSpPr>
            <a:spLocks noGrp="1"/>
          </p:cNvSpPr>
          <p:nvPr>
            <p:ph idx="1"/>
          </p:nvPr>
        </p:nvSpPr>
        <p:spPr/>
        <p:txBody>
          <a:bodyPr/>
          <a:lstStyle/>
          <a:p>
            <a:r>
              <a:rPr lang="ru-RU" sz="2400" dirty="0"/>
              <a:t>т</a:t>
            </a:r>
            <a:r>
              <a:rPr lang="ru-RU" sz="2400" dirty="0" smtClean="0"/>
              <a:t>ошнота, рвота,</a:t>
            </a:r>
            <a:endParaRPr lang="ru-RU" sz="2400" dirty="0"/>
          </a:p>
          <a:p>
            <a:r>
              <a:rPr lang="ru-RU" sz="2400" dirty="0"/>
              <a:t>холодный </a:t>
            </a:r>
            <a:r>
              <a:rPr lang="ru-RU" sz="2400" dirty="0" smtClean="0"/>
              <a:t>пот,</a:t>
            </a:r>
            <a:endParaRPr lang="ru-RU" sz="2400" dirty="0"/>
          </a:p>
          <a:p>
            <a:r>
              <a:rPr lang="ru-RU" sz="2400" dirty="0" smtClean="0"/>
              <a:t>озноб,</a:t>
            </a:r>
            <a:endParaRPr lang="ru-RU" sz="2400" dirty="0"/>
          </a:p>
          <a:p>
            <a:r>
              <a:rPr lang="ru-RU" sz="2400" dirty="0" smtClean="0"/>
              <a:t>судороги,</a:t>
            </a:r>
            <a:endParaRPr lang="ru-RU" sz="2400" dirty="0"/>
          </a:p>
          <a:p>
            <a:r>
              <a:rPr lang="ru-RU" sz="2400" dirty="0"/>
              <a:t>внезапная </a:t>
            </a:r>
            <a:r>
              <a:rPr lang="ru-RU" sz="2400" dirty="0" smtClean="0"/>
              <a:t>вялость,</a:t>
            </a:r>
            <a:endParaRPr lang="ru-RU" sz="2400" dirty="0"/>
          </a:p>
          <a:p>
            <a:r>
              <a:rPr lang="ru-RU" sz="2400" dirty="0" smtClean="0"/>
              <a:t>сонливость,</a:t>
            </a:r>
            <a:endParaRPr lang="ru-RU" sz="2400" dirty="0"/>
          </a:p>
          <a:p>
            <a:r>
              <a:rPr lang="ru-RU" sz="2400" dirty="0"/>
              <a:t>жидкий </a:t>
            </a:r>
            <a:r>
              <a:rPr lang="ru-RU" sz="2400" dirty="0" smtClean="0"/>
              <a:t>стул,</a:t>
            </a:r>
            <a:endParaRPr lang="ru-RU" sz="2400" dirty="0"/>
          </a:p>
          <a:p>
            <a:r>
              <a:rPr lang="ru-RU" sz="2400" dirty="0"/>
              <a:t>г</a:t>
            </a:r>
            <a:r>
              <a:rPr lang="ru-RU" sz="2400" dirty="0" smtClean="0"/>
              <a:t>оловная боль</a:t>
            </a:r>
            <a:r>
              <a:rPr lang="ru-RU" sz="2400" dirty="0"/>
              <a:t> и </a:t>
            </a:r>
            <a:r>
              <a:rPr lang="ru-RU" sz="2400" dirty="0" smtClean="0"/>
              <a:t>головокружение,</a:t>
            </a:r>
            <a:endParaRPr lang="ru-RU" sz="2400" dirty="0"/>
          </a:p>
          <a:p>
            <a:r>
              <a:rPr lang="ru-RU" sz="2400" dirty="0"/>
              <a:t>угнетение дыхательной функции и </a:t>
            </a:r>
            <a:r>
              <a:rPr lang="ru-RU" sz="2400" dirty="0" smtClean="0"/>
              <a:t>нарушение сознания</a:t>
            </a:r>
            <a:r>
              <a:rPr lang="ru-RU" sz="2400" dirty="0"/>
              <a:t> (в тяжелых случаях)</a:t>
            </a:r>
          </a:p>
          <a:p>
            <a:endParaRPr lang="ru-RU" dirty="0"/>
          </a:p>
        </p:txBody>
      </p:sp>
      <p:pic>
        <p:nvPicPr>
          <p:cNvPr id="33794" name="Picture 2" descr="Картинки по запросу отравление"/>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63888" y="1556792"/>
            <a:ext cx="5433120" cy="2716561"/>
          </a:xfrm>
          <a:prstGeom prst="rect">
            <a:avLst/>
          </a:prstGeom>
          <a:noFill/>
          <a:effectLst>
            <a:softEdge rad="3175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405801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Отравление</a:t>
            </a:r>
            <a:endParaRPr lang="ru-RU" dirty="0"/>
          </a:p>
        </p:txBody>
      </p:sp>
      <p:sp>
        <p:nvSpPr>
          <p:cNvPr id="3" name="Объект 2"/>
          <p:cNvSpPr>
            <a:spLocks noGrp="1"/>
          </p:cNvSpPr>
          <p:nvPr>
            <p:ph idx="1"/>
          </p:nvPr>
        </p:nvSpPr>
        <p:spPr/>
        <p:txBody>
          <a:bodyPr/>
          <a:lstStyle/>
          <a:p>
            <a:r>
              <a:rPr lang="ru-RU" sz="2800" dirty="0"/>
              <a:t>Если пострадавший в сознании, ему дают выпить большое количество жидкости, затем вызывают рвоту надавливанием на корень языка (для лиц старше 6 лет) пальцами, процедуру повторяют до чистых промывных вод</a:t>
            </a:r>
            <a:r>
              <a:rPr lang="ru-RU" sz="2800" dirty="0" smtClean="0"/>
              <a:t>.</a:t>
            </a:r>
          </a:p>
          <a:p>
            <a:r>
              <a:rPr lang="ru-RU" sz="2800" dirty="0"/>
              <a:t>Пострадавшего укладывают в </a:t>
            </a:r>
            <a:r>
              <a:rPr lang="ru-RU" sz="2800" dirty="0" smtClean="0"/>
              <a:t>положение </a:t>
            </a:r>
            <a:r>
              <a:rPr lang="ru-RU" sz="2800" dirty="0"/>
              <a:t>- на бок (чтобы он не </a:t>
            </a:r>
            <a:r>
              <a:rPr lang="ru-RU" sz="2800" dirty="0" smtClean="0"/>
              <a:t>захлебнулся</a:t>
            </a:r>
            <a:r>
              <a:rPr lang="ru-RU" sz="2800" dirty="0"/>
              <a:t> </a:t>
            </a:r>
            <a:r>
              <a:rPr lang="ru-RU" sz="2800" dirty="0" smtClean="0"/>
              <a:t>рвотными</a:t>
            </a:r>
            <a:r>
              <a:rPr lang="ru-RU" sz="2800" dirty="0"/>
              <a:t> </a:t>
            </a:r>
            <a:r>
              <a:rPr lang="ru-RU" sz="2800" dirty="0" smtClean="0"/>
              <a:t>массами.)</a:t>
            </a:r>
            <a:endParaRPr lang="ru-RU" sz="2800" dirty="0"/>
          </a:p>
        </p:txBody>
      </p:sp>
    </p:spTree>
    <p:extLst>
      <p:ext uri="{BB962C8B-B14F-4D97-AF65-F5344CB8AC3E}">
        <p14:creationId xmlns:p14="http://schemas.microsoft.com/office/powerpoint/2010/main" xmlns="" val="25569310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Тепловой удар</a:t>
            </a:r>
            <a:endParaRPr lang="ru-RU" dirty="0"/>
          </a:p>
        </p:txBody>
      </p:sp>
      <p:sp>
        <p:nvSpPr>
          <p:cNvPr id="3" name="Объект 2"/>
          <p:cNvSpPr>
            <a:spLocks noGrp="1"/>
          </p:cNvSpPr>
          <p:nvPr>
            <p:ph idx="1"/>
          </p:nvPr>
        </p:nvSpPr>
        <p:spPr/>
        <p:txBody>
          <a:bodyPr/>
          <a:lstStyle/>
          <a:p>
            <a:r>
              <a:rPr lang="ru-RU" sz="2800" b="1" dirty="0" smtClean="0"/>
              <a:t>Тепловой удар</a:t>
            </a:r>
            <a:r>
              <a:rPr lang="ru-RU" sz="2800" dirty="0" smtClean="0"/>
              <a:t>— </a:t>
            </a:r>
            <a:r>
              <a:rPr lang="ru-RU" sz="2800" dirty="0"/>
              <a:t>состояние, возникающее из-за сильного перегрева </a:t>
            </a:r>
            <a:r>
              <a:rPr lang="ru-RU" sz="2800" dirty="0" smtClean="0"/>
              <a:t>тела (головы) </a:t>
            </a:r>
            <a:r>
              <a:rPr lang="ru-RU" sz="2800" dirty="0"/>
              <a:t>прямыми солнечными лучами, под воздействием которых мозговые кровеносные сосуды расширяются и происходит прилив крови к </a:t>
            </a:r>
            <a:r>
              <a:rPr lang="ru-RU" sz="2800" dirty="0" smtClean="0"/>
              <a:t>голове.</a:t>
            </a:r>
          </a:p>
          <a:p>
            <a:r>
              <a:rPr lang="ru-RU" sz="2400" b="1" dirty="0"/>
              <a:t>Симптомы</a:t>
            </a:r>
            <a:r>
              <a:rPr lang="ru-RU" sz="2400" dirty="0"/>
              <a:t>: гиперемия лица, одышка, тахикардия, повышение температуры, обильное потоотделение. Иногда возможны носовые кровотечения, потеря сознания, возникновение судорожного </a:t>
            </a:r>
            <a:r>
              <a:rPr lang="ru-RU" sz="2400" dirty="0" smtClean="0"/>
              <a:t>синдрома</a:t>
            </a:r>
            <a:r>
              <a:rPr lang="ru-RU" sz="2800" dirty="0"/>
              <a:t>.</a:t>
            </a:r>
          </a:p>
        </p:txBody>
      </p:sp>
      <p:pic>
        <p:nvPicPr>
          <p:cNvPr id="37890" name="Picture 2" descr="Картинки по запросу СОЛНЕЧНЫЙ УДАР"/>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01784" y="5301208"/>
            <a:ext cx="1942215" cy="14226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260989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Тепловой  удар</a:t>
            </a:r>
            <a:endParaRPr lang="ru-RU" dirty="0"/>
          </a:p>
        </p:txBody>
      </p:sp>
      <p:sp>
        <p:nvSpPr>
          <p:cNvPr id="3" name="Объект 2"/>
          <p:cNvSpPr>
            <a:spLocks noGrp="1"/>
          </p:cNvSpPr>
          <p:nvPr>
            <p:ph idx="1"/>
          </p:nvPr>
        </p:nvSpPr>
        <p:spPr/>
        <p:txBody>
          <a:bodyPr/>
          <a:lstStyle/>
          <a:p>
            <a:pPr marL="0" indent="0">
              <a:buNone/>
            </a:pPr>
            <a:r>
              <a:rPr lang="ru-RU" sz="2400" dirty="0"/>
              <a:t>Необходимые действия при </a:t>
            </a:r>
            <a:r>
              <a:rPr lang="ru-RU" sz="2400" dirty="0" smtClean="0"/>
              <a:t>тепловом </a:t>
            </a:r>
            <a:r>
              <a:rPr lang="ru-RU" sz="2400" dirty="0"/>
              <a:t>ударе</a:t>
            </a:r>
            <a:r>
              <a:rPr lang="ru-RU" sz="2400" dirty="0" smtClean="0"/>
              <a:t>:</a:t>
            </a:r>
          </a:p>
          <a:p>
            <a:r>
              <a:rPr lang="ru-RU" sz="2400" dirty="0" smtClean="0"/>
              <a:t>больного </a:t>
            </a:r>
            <a:r>
              <a:rPr lang="ru-RU" sz="2400" dirty="0"/>
              <a:t>необходимо поместить в тень или в прохладное помещение. Уложить горизонтально, ноги </a:t>
            </a:r>
            <a:r>
              <a:rPr lang="ru-RU" sz="2400" dirty="0" smtClean="0"/>
              <a:t>приподнять.</a:t>
            </a:r>
          </a:p>
          <a:p>
            <a:r>
              <a:rPr lang="ru-RU" sz="2400" dirty="0" smtClean="0"/>
              <a:t>Расстегнуть </a:t>
            </a:r>
            <a:r>
              <a:rPr lang="ru-RU" sz="2400" dirty="0"/>
              <a:t>одежду, брючный ремень. </a:t>
            </a:r>
            <a:endParaRPr lang="ru-RU" sz="2400" dirty="0" smtClean="0"/>
          </a:p>
          <a:p>
            <a:r>
              <a:rPr lang="ru-RU" sz="2400" dirty="0" smtClean="0"/>
              <a:t>Побрызгать </a:t>
            </a:r>
            <a:r>
              <a:rPr lang="ru-RU" sz="2400" dirty="0"/>
              <a:t>холодной водой на лицо. Охладить </a:t>
            </a:r>
            <a:r>
              <a:rPr lang="ru-RU" sz="2400" dirty="0" smtClean="0"/>
              <a:t>голову компрессом (полотенце, платок…)</a:t>
            </a:r>
          </a:p>
          <a:p>
            <a:r>
              <a:rPr lang="ru-RU" sz="2400" dirty="0" smtClean="0"/>
              <a:t>Обтереть </a:t>
            </a:r>
            <a:r>
              <a:rPr lang="ru-RU" sz="2400" dirty="0"/>
              <a:t>мокрым полотенцем все тело. Хороший эффект достигается при вдыхании паров нашатыря. При наличии сознания напоить холодной водой.</a:t>
            </a:r>
          </a:p>
        </p:txBody>
      </p:sp>
      <p:pic>
        <p:nvPicPr>
          <p:cNvPr id="13314" name="Picture 2" descr="Картинки по запросу тепловой удар первая помощь"/>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6176" y="4789084"/>
            <a:ext cx="2983046" cy="2058303"/>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88829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smtClean="0"/>
              <a:t>Первая помощь при утоплении</a:t>
            </a:r>
            <a:endParaRPr lang="ru-RU" sz="4000" dirty="0"/>
          </a:p>
        </p:txBody>
      </p:sp>
      <p:sp>
        <p:nvSpPr>
          <p:cNvPr id="3" name="Объект 2"/>
          <p:cNvSpPr>
            <a:spLocks noGrp="1"/>
          </p:cNvSpPr>
          <p:nvPr>
            <p:ph idx="1"/>
          </p:nvPr>
        </p:nvSpPr>
        <p:spPr/>
        <p:txBody>
          <a:bodyPr/>
          <a:lstStyle/>
          <a:p>
            <a:r>
              <a:rPr lang="ru-RU" b="1" dirty="0" smtClean="0"/>
              <a:t>Помощь при утоплении - это </a:t>
            </a:r>
            <a:r>
              <a:rPr lang="ru-RU" b="1" dirty="0"/>
              <a:t>именно </a:t>
            </a:r>
            <a:r>
              <a:rPr lang="ru-RU" b="1" dirty="0" smtClean="0"/>
              <a:t>та </a:t>
            </a:r>
            <a:r>
              <a:rPr lang="ru-RU" b="1" dirty="0"/>
              <a:t>ситуация, когда действовать необходимо максимально быстро.</a:t>
            </a:r>
            <a:r>
              <a:rPr lang="ru-RU" dirty="0"/>
              <a:t> Любое промедление или бездействие может стоить человеческой жизни, а своевременность оказания помощи часто бывает важнее ее качества.</a:t>
            </a:r>
          </a:p>
        </p:txBody>
      </p:sp>
      <p:sp>
        <p:nvSpPr>
          <p:cNvPr id="4" name="AutoShape 2" descr="Картинки по запросу Первая помощь утопающим"/>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Картинки по запросу Первая помощь утопающим"/>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Картинки по запросу Первая помощь утопающим"/>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8" descr="Картинки по запросу Первая помощь утопающим"/>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0" descr="Картинки по запросу Первая помощь утопающим"/>
          <p:cNvSpPr>
            <a:spLocks noChangeAspect="1" noChangeArrowheads="1"/>
          </p:cNvSpPr>
          <p:nvPr/>
        </p:nvSpPr>
        <p:spPr bwMode="auto">
          <a:xfrm>
            <a:off x="755650" y="320676"/>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4828" name="Picture 12" descr="Картинки по запросу Первая помощь утопающим"/>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10477" y="4365104"/>
            <a:ext cx="2433523" cy="23488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39115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9252" y="404664"/>
            <a:ext cx="8235156" cy="864096"/>
          </a:xfrm>
        </p:spPr>
        <p:txBody>
          <a:bodyPr/>
          <a:lstStyle/>
          <a:p>
            <a:r>
              <a:rPr lang="ru-RU" sz="4000" dirty="0"/>
              <a:t>Первая помощь при </a:t>
            </a:r>
            <a:r>
              <a:rPr lang="ru-RU" sz="4000" dirty="0" smtClean="0"/>
              <a:t>утоплении</a:t>
            </a:r>
            <a:endParaRPr lang="ru-RU" sz="4000" dirty="0"/>
          </a:p>
        </p:txBody>
      </p:sp>
      <p:pic>
        <p:nvPicPr>
          <p:cNvPr id="40962" name="Picture 2" descr="очищение дыхательных путей, удаление воды из дыхательных путей"/>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639838"/>
            <a:ext cx="8302099" cy="352839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661145" y="5373216"/>
            <a:ext cx="8180506" cy="1200329"/>
          </a:xfrm>
          <a:prstGeom prst="rect">
            <a:avLst/>
          </a:prstGeom>
        </p:spPr>
        <p:txBody>
          <a:bodyPr wrap="square">
            <a:spAutoFit/>
          </a:bodyPr>
          <a:lstStyle/>
          <a:p>
            <a:r>
              <a:rPr lang="ru-RU" sz="2400" b="1" dirty="0" smtClean="0"/>
              <a:t>Обеспечение </a:t>
            </a:r>
            <a:r>
              <a:rPr lang="ru-RU" sz="2400" b="1" dirty="0"/>
              <a:t>проходимости дыхательных путей является приоритетным действием при спасении пациентов в бессознательном состоянии.</a:t>
            </a:r>
          </a:p>
        </p:txBody>
      </p:sp>
    </p:spTree>
    <p:extLst>
      <p:ext uri="{BB962C8B-B14F-4D97-AF65-F5344CB8AC3E}">
        <p14:creationId xmlns:p14="http://schemas.microsoft.com/office/powerpoint/2010/main" xmlns="" val="38153619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smtClean="0"/>
              <a:t>Сердечно-легочная реанимация</a:t>
            </a:r>
            <a:endParaRPr lang="ru-RU" sz="3600" dirty="0"/>
          </a:p>
        </p:txBody>
      </p:sp>
      <p:sp>
        <p:nvSpPr>
          <p:cNvPr id="3" name="Объект 2"/>
          <p:cNvSpPr>
            <a:spLocks noGrp="1"/>
          </p:cNvSpPr>
          <p:nvPr>
            <p:ph idx="1"/>
          </p:nvPr>
        </p:nvSpPr>
        <p:spPr/>
        <p:txBody>
          <a:bodyPr/>
          <a:lstStyle/>
          <a:p>
            <a:pPr algn="just">
              <a:buNone/>
            </a:pPr>
            <a:r>
              <a:rPr lang="ru-RU" altLang="ru-RU" b="1" dirty="0" smtClean="0"/>
              <a:t>Клиническая смерть</a:t>
            </a:r>
          </a:p>
          <a:p>
            <a:pPr algn="just"/>
            <a:r>
              <a:rPr lang="ru-RU" altLang="ru-RU" sz="2000" dirty="0" smtClean="0"/>
              <a:t>потеря сознания, </a:t>
            </a:r>
          </a:p>
          <a:p>
            <a:pPr algn="just">
              <a:buFontTx/>
              <a:buChar char="•"/>
            </a:pPr>
            <a:r>
              <a:rPr lang="ru-RU" altLang="ru-RU" sz="2000" dirty="0" smtClean="0"/>
              <a:t> отсутствие дыхания, </a:t>
            </a:r>
          </a:p>
          <a:p>
            <a:pPr algn="just">
              <a:buFontTx/>
              <a:buChar char="•"/>
            </a:pPr>
            <a:r>
              <a:rPr lang="ru-RU" altLang="ru-RU" sz="2000" dirty="0" smtClean="0"/>
              <a:t> отсутствие реакции зрачков на свет,</a:t>
            </a:r>
          </a:p>
          <a:p>
            <a:pPr algn="just">
              <a:buFontTx/>
              <a:buChar char="•"/>
            </a:pPr>
            <a:r>
              <a:rPr lang="ru-RU" altLang="ru-RU" sz="2000" dirty="0" smtClean="0"/>
              <a:t> отсутствие пульса на сонной артерии.</a:t>
            </a:r>
          </a:p>
          <a:p>
            <a:pPr algn="just"/>
            <a:endParaRPr lang="ru-RU" altLang="ru-RU" sz="2000" dirty="0" smtClean="0"/>
          </a:p>
          <a:p>
            <a:pPr algn="just">
              <a:buNone/>
            </a:pPr>
            <a:r>
              <a:rPr lang="ru-RU" altLang="ru-RU" sz="2000" dirty="0" smtClean="0"/>
              <a:t>Самое главное при клинической смерти - добиться, чтобы появился пульс (восстановилось сердцебиение и дыхание) и только потом если нужно останавливать кровотечение, накладывать повязки и шины.</a:t>
            </a:r>
          </a:p>
          <a:p>
            <a:pPr algn="just">
              <a:buNone/>
            </a:pPr>
            <a:endParaRPr lang="en-US" altLang="ru-RU" sz="2000" dirty="0" smtClean="0"/>
          </a:p>
          <a:p>
            <a:pPr algn="just">
              <a:buNone/>
            </a:pPr>
            <a:r>
              <a:rPr lang="ru-RU" altLang="ru-RU" sz="2000" dirty="0" smtClean="0"/>
              <a:t>При клинической смерти необходимы немедленный массаж сердца и искусственная вентиляция легких (искусственное дыхание).</a:t>
            </a:r>
          </a:p>
          <a:p>
            <a:endParaRPr lang="ru-RU" dirty="0"/>
          </a:p>
        </p:txBody>
      </p:sp>
    </p:spTree>
    <p:extLst>
      <p:ext uri="{BB962C8B-B14F-4D97-AF65-F5344CB8AC3E}">
        <p14:creationId xmlns:p14="http://schemas.microsoft.com/office/powerpoint/2010/main" xmlns="" val="17665060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ru-RU" sz="6000" dirty="0" smtClean="0">
                <a:latin typeface="Times New Roman" panose="02020603050405020304" pitchFamily="18" charset="0"/>
                <a:cs typeface="Times New Roman" panose="02020603050405020304" pitchFamily="18" charset="0"/>
              </a:rPr>
              <a:t>   Спасибо за внимание!</a:t>
            </a:r>
          </a:p>
          <a:p>
            <a:endParaRPr lang="ru-RU" dirty="0"/>
          </a:p>
        </p:txBody>
      </p:sp>
      <p:pic>
        <p:nvPicPr>
          <p:cNvPr id="2050" name="Picture 2" descr="Картинки по запросу первая помощь"/>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708920"/>
            <a:ext cx="3604429" cy="360443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Картинки по запросу есть вопросы"/>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2852936"/>
            <a:ext cx="4067944" cy="30509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6472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sz="2400" b="1" u="sng" dirty="0" smtClean="0">
                <a:cs typeface="Times New Roman" panose="02020603050405020304" pitchFamily="18" charset="0"/>
              </a:rPr>
              <a:t>Клиническая смерть </a:t>
            </a:r>
            <a:r>
              <a:rPr lang="ru-RU" sz="2400" dirty="0" smtClean="0">
                <a:cs typeface="Times New Roman" panose="02020603050405020304" pitchFamily="18" charset="0"/>
              </a:rPr>
              <a:t>- кратковременная переходная стадия между жизнью и смертью, продолжительность ее 3 - 6 мин. Дыхание и сердцебиение отсутствуют, зрачки расширены, кожные покровы холодные, рефлексов нет. В этот короткий период еще возможно восстановление жизненных функций при помощи искусственного дыхания и непрямого массажа сердца. В более поздние сроки наступают необратимые процессы в тканях, и клиническая смерть переходит в биологическую.</a:t>
            </a:r>
            <a:endParaRPr lang="ru-RU" sz="2400" dirty="0">
              <a:cs typeface="Times New Roman" panose="02020603050405020304" pitchFamily="18" charset="0"/>
            </a:endParaRPr>
          </a:p>
        </p:txBody>
      </p:sp>
      <p:pic>
        <p:nvPicPr>
          <p:cNvPr id="6146" name="Picture 2" descr="Картинки по запросу песочные часы"/>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4474113"/>
            <a:ext cx="1882048" cy="2352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8696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Последовательность</a:t>
            </a:r>
            <a:endParaRPr lang="ru-RU" dirty="0"/>
          </a:p>
        </p:txBody>
      </p:sp>
      <p:sp>
        <p:nvSpPr>
          <p:cNvPr id="3" name="Объект 2"/>
          <p:cNvSpPr>
            <a:spLocks noGrp="1"/>
          </p:cNvSpPr>
          <p:nvPr>
            <p:ph idx="1"/>
          </p:nvPr>
        </p:nvSpPr>
        <p:spPr/>
        <p:txBody>
          <a:bodyPr/>
          <a:lstStyle/>
          <a:p>
            <a:r>
              <a:rPr lang="ru-RU" dirty="0" smtClean="0">
                <a:cs typeface="Times New Roman" panose="02020603050405020304" pitchFamily="18" charset="0"/>
              </a:rPr>
              <a:t> НЕ ПАНИКОВАТЬ!!!</a:t>
            </a:r>
          </a:p>
          <a:p>
            <a:r>
              <a:rPr lang="ru-RU" dirty="0" smtClean="0">
                <a:cs typeface="Times New Roman" panose="02020603050405020304" pitchFamily="18" charset="0"/>
              </a:rPr>
              <a:t> вызвать скорую медицинскую помощь «03», «</a:t>
            </a:r>
            <a:r>
              <a:rPr lang="en-US" dirty="0" smtClean="0">
                <a:cs typeface="Times New Roman" panose="02020603050405020304" pitchFamily="18" charset="0"/>
              </a:rPr>
              <a:t>112</a:t>
            </a:r>
            <a:r>
              <a:rPr lang="ru-RU" dirty="0" smtClean="0">
                <a:cs typeface="Times New Roman" panose="02020603050405020304" pitchFamily="18" charset="0"/>
              </a:rPr>
              <a:t>» </a:t>
            </a:r>
            <a:r>
              <a:rPr lang="ru-RU" u="sng" dirty="0" smtClean="0">
                <a:cs typeface="Times New Roman" panose="02020603050405020304" pitchFamily="18" charset="0"/>
              </a:rPr>
              <a:t>через третье лицо, </a:t>
            </a:r>
            <a:endParaRPr lang="en-US" u="sng" dirty="0" smtClean="0">
              <a:cs typeface="Times New Roman" panose="02020603050405020304" pitchFamily="18" charset="0"/>
            </a:endParaRPr>
          </a:p>
          <a:p>
            <a:r>
              <a:rPr lang="ru-RU" dirty="0" smtClean="0">
                <a:cs typeface="Times New Roman" panose="02020603050405020304" pitchFamily="18" charset="0"/>
              </a:rPr>
              <a:t> приступить к оказанию первой неотложной помощи,</a:t>
            </a:r>
          </a:p>
          <a:p>
            <a:r>
              <a:rPr lang="ru-RU" dirty="0" smtClean="0">
                <a:cs typeface="Times New Roman" panose="02020603050405020304" pitchFamily="18" charset="0"/>
              </a:rPr>
              <a:t> оповестить руководство.</a:t>
            </a:r>
            <a:endParaRPr lang="ru-RU" dirty="0">
              <a:cs typeface="Times New Roman" panose="02020603050405020304" pitchFamily="18" charset="0"/>
            </a:endParaRPr>
          </a:p>
        </p:txBody>
      </p:sp>
      <p:pic>
        <p:nvPicPr>
          <p:cNvPr id="1026" name="Picture 2" descr="Картинки по запросу восклицательный знак"/>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16216" y="3573016"/>
            <a:ext cx="2057400" cy="2286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6464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Неотложные состояния</a:t>
            </a:r>
            <a:endParaRPr lang="ru-RU" dirty="0"/>
          </a:p>
        </p:txBody>
      </p:sp>
      <p:sp>
        <p:nvSpPr>
          <p:cNvPr id="3" name="Объект 2"/>
          <p:cNvSpPr>
            <a:spLocks noGrp="1"/>
          </p:cNvSpPr>
          <p:nvPr>
            <p:ph idx="1"/>
          </p:nvPr>
        </p:nvSpPr>
        <p:spPr/>
        <p:txBody>
          <a:bodyPr/>
          <a:lstStyle/>
          <a:p>
            <a:r>
              <a:rPr lang="ru-RU" sz="2400" dirty="0" smtClean="0"/>
              <a:t>1. Травмы </a:t>
            </a:r>
          </a:p>
          <a:p>
            <a:r>
              <a:rPr lang="ru-RU" sz="2400" dirty="0" smtClean="0"/>
              <a:t>2. Раны, кровотечения</a:t>
            </a:r>
          </a:p>
          <a:p>
            <a:r>
              <a:rPr lang="ru-RU" sz="2400" dirty="0" smtClean="0"/>
              <a:t>3. Укусы животных, насекомых</a:t>
            </a:r>
          </a:p>
          <a:p>
            <a:r>
              <a:rPr lang="ru-RU" sz="2400" dirty="0" smtClean="0"/>
              <a:t>4. Ожоги </a:t>
            </a:r>
          </a:p>
          <a:p>
            <a:r>
              <a:rPr lang="ru-RU" sz="2400" dirty="0" smtClean="0"/>
              <a:t>5. Обморожения</a:t>
            </a:r>
          </a:p>
          <a:p>
            <a:r>
              <a:rPr lang="ru-RU" sz="2400" dirty="0" smtClean="0"/>
              <a:t>6. Инородное тело верхних дыхательных путей</a:t>
            </a:r>
          </a:p>
          <a:p>
            <a:r>
              <a:rPr lang="ru-RU" sz="2400" dirty="0" smtClean="0"/>
              <a:t>7. Эпилептический приступ</a:t>
            </a:r>
          </a:p>
          <a:p>
            <a:r>
              <a:rPr lang="ru-RU" sz="2400" dirty="0" smtClean="0"/>
              <a:t>8. Отравления</a:t>
            </a:r>
          </a:p>
          <a:p>
            <a:r>
              <a:rPr lang="ru-RU" sz="2400" dirty="0" smtClean="0"/>
              <a:t>9. Тепловой удар</a:t>
            </a:r>
          </a:p>
          <a:p>
            <a:r>
              <a:rPr lang="ru-RU" sz="2400" dirty="0" smtClean="0"/>
              <a:t>10. Первая помощь при утоплении</a:t>
            </a:r>
          </a:p>
          <a:p>
            <a:r>
              <a:rPr lang="ru-RU" sz="2400" dirty="0" smtClean="0"/>
              <a:t>11. Первая помощь при остановке сердца</a:t>
            </a:r>
          </a:p>
          <a:p>
            <a:r>
              <a:rPr lang="ru-RU" sz="2400" dirty="0" smtClean="0"/>
              <a:t>12. Обмороки</a:t>
            </a:r>
          </a:p>
        </p:txBody>
      </p:sp>
    </p:spTree>
    <p:extLst>
      <p:ext uri="{BB962C8B-B14F-4D97-AF65-F5344CB8AC3E}">
        <p14:creationId xmlns:p14="http://schemas.microsoft.com/office/powerpoint/2010/main" xmlns="" val="1625751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Травмы. Ушиб.</a:t>
            </a:r>
            <a:endParaRPr lang="ru-RU" dirty="0"/>
          </a:p>
        </p:txBody>
      </p:sp>
      <p:sp>
        <p:nvSpPr>
          <p:cNvPr id="3" name="Объект 2"/>
          <p:cNvSpPr>
            <a:spLocks noGrp="1"/>
          </p:cNvSpPr>
          <p:nvPr>
            <p:ph idx="1"/>
          </p:nvPr>
        </p:nvSpPr>
        <p:spPr/>
        <p:txBody>
          <a:bodyPr/>
          <a:lstStyle/>
          <a:p>
            <a:r>
              <a:rPr lang="ru-RU" sz="2400" b="1" dirty="0" smtClean="0">
                <a:cs typeface="Times New Roman" panose="02020603050405020304" pitchFamily="18" charset="0"/>
              </a:rPr>
              <a:t>Ушиб</a:t>
            </a:r>
            <a:r>
              <a:rPr lang="ru-RU" sz="2400" dirty="0" smtClean="0">
                <a:cs typeface="Times New Roman" panose="02020603050405020304" pitchFamily="18" charset="0"/>
              </a:rPr>
              <a:t> - </a:t>
            </a:r>
            <a:r>
              <a:rPr lang="ru-RU" sz="2400" dirty="0">
                <a:cs typeface="Times New Roman" panose="02020603050405020304" pitchFamily="18" charset="0"/>
              </a:rPr>
              <a:t>повреждение тканей или суставов тупым предметом без нарушения целостности кожи и слизистых оболочек. Причиной ушиба может быть падение на какой-либо предмет или удар тупым предметом. Ушиб проявляется болью, кровоподтеком, </a:t>
            </a:r>
            <a:r>
              <a:rPr lang="ru-RU" sz="2400" dirty="0" smtClean="0">
                <a:cs typeface="Times New Roman" panose="02020603050405020304" pitchFamily="18" charset="0"/>
              </a:rPr>
              <a:t> </a:t>
            </a:r>
            <a:r>
              <a:rPr lang="ru-RU" sz="2400" dirty="0">
                <a:cs typeface="Times New Roman" panose="02020603050405020304" pitchFamily="18" charset="0"/>
              </a:rPr>
              <a:t>и нарушением функций ушибленного органа. При ушибе происходит разрушение жировой клетчатки, мышц и мелких сосудов, что приводит к кровоизлиянию (гематоме) и появлению травматического отека</a:t>
            </a:r>
            <a:r>
              <a:rPr lang="ru-RU" sz="2400" dirty="0" smtClean="0">
                <a:cs typeface="Times New Roman" panose="02020603050405020304" pitchFamily="18" charset="0"/>
              </a:rPr>
              <a:t>.</a:t>
            </a:r>
          </a:p>
          <a:p>
            <a:pPr marL="0" indent="0">
              <a:buNone/>
            </a:pPr>
            <a:endParaRPr lang="ru-RU" sz="2400" dirty="0"/>
          </a:p>
        </p:txBody>
      </p:sp>
      <p:pic>
        <p:nvPicPr>
          <p:cNvPr id="1026" name="Picture 2" descr="C:\Users\papos\Desktop\Новая папка (2)\картинки\krovopodtek-na-golenostop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36096" y="4653136"/>
            <a:ext cx="3195960" cy="1928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0338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First_Aid">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First_Aid</Template>
  <TotalTime>1321</TotalTime>
  <Words>1981</Words>
  <Application>Microsoft Office PowerPoint</Application>
  <PresentationFormat>Экран (4:3)</PresentationFormat>
  <Paragraphs>272</Paragraphs>
  <Slides>57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57</vt:i4>
      </vt:variant>
    </vt:vector>
  </HeadingPairs>
  <TitlesOfParts>
    <vt:vector size="58" baseType="lpstr">
      <vt:lpstr>First_Aid</vt:lpstr>
      <vt:lpstr>Первая помощь при неотложных   состояниях</vt:lpstr>
      <vt:lpstr>Слайд 2</vt:lpstr>
      <vt:lpstr>Слайд 3</vt:lpstr>
      <vt:lpstr>Слайд 4</vt:lpstr>
      <vt:lpstr>Признаки жизни</vt:lpstr>
      <vt:lpstr>Слайд 6</vt:lpstr>
      <vt:lpstr>Последовательность</vt:lpstr>
      <vt:lpstr>Неотложные состояния</vt:lpstr>
      <vt:lpstr>Травмы. Ушиб.</vt:lpstr>
      <vt:lpstr>Травмы. Ушиб.</vt:lpstr>
      <vt:lpstr>Травмы. Растяжение.</vt:lpstr>
      <vt:lpstr>Травмы. Растяжение.</vt:lpstr>
      <vt:lpstr>Травмы. Вывих.</vt:lpstr>
      <vt:lpstr>Травмы. Вывих.</vt:lpstr>
      <vt:lpstr>Травмы. Вывих.</vt:lpstr>
      <vt:lpstr>Травмы. Перелом.</vt:lpstr>
      <vt:lpstr>Травмы. Перелом.</vt:lpstr>
      <vt:lpstr>Травмы. ЧМТ.</vt:lpstr>
      <vt:lpstr>Травмы. ЧМТ.</vt:lpstr>
      <vt:lpstr>Травмы. ЧМТ.</vt:lpstr>
      <vt:lpstr>Травмы. ЧМТ.</vt:lpstr>
      <vt:lpstr>Травмы. Грудная клетка.</vt:lpstr>
      <vt:lpstr>Травмы. Грудная клетка.</vt:lpstr>
      <vt:lpstr>Травмы. Живот.</vt:lpstr>
      <vt:lpstr>Травмы. Живот.</vt:lpstr>
      <vt:lpstr>Электротравма</vt:lpstr>
      <vt:lpstr>Электротравма</vt:lpstr>
      <vt:lpstr>Раны. Кровотечения.</vt:lpstr>
      <vt:lpstr>Раны. Кровотечения.</vt:lpstr>
      <vt:lpstr>Раны. Кровотечения.</vt:lpstr>
      <vt:lpstr>Раны. Кровотечения.</vt:lpstr>
      <vt:lpstr>Раны. Кровотечения.</vt:lpstr>
      <vt:lpstr>Раны. Кровотечения.</vt:lpstr>
      <vt:lpstr>Раны. Кровотечения.</vt:lpstr>
      <vt:lpstr>Раны. Кровотечения.</vt:lpstr>
      <vt:lpstr>Синдром длительного сдавления (Crush синдром)</vt:lpstr>
      <vt:lpstr>Укусы животных</vt:lpstr>
      <vt:lpstr>Укусы насекомых</vt:lpstr>
      <vt:lpstr>Укусы насекомых</vt:lpstr>
      <vt:lpstr>Ожоги </vt:lpstr>
      <vt:lpstr>Ожоги </vt:lpstr>
      <vt:lpstr>Ожоги </vt:lpstr>
      <vt:lpstr>Обморожение</vt:lpstr>
      <vt:lpstr>Отморожение</vt:lpstr>
      <vt:lpstr>Инородное тело верхних дыхательных путей</vt:lpstr>
      <vt:lpstr>Инородное тело верхних дыхательных путей</vt:lpstr>
      <vt:lpstr>Инородное тело верхних дыхательных путей</vt:lpstr>
      <vt:lpstr>Эпилептический приступ</vt:lpstr>
      <vt:lpstr>Эпилептический приступ</vt:lpstr>
      <vt:lpstr>Отравление</vt:lpstr>
      <vt:lpstr>Отравление</vt:lpstr>
      <vt:lpstr>Тепловой удар</vt:lpstr>
      <vt:lpstr>Тепловой  удар</vt:lpstr>
      <vt:lpstr>Первая помощь при утоплении</vt:lpstr>
      <vt:lpstr>Первая помощь при утоплении</vt:lpstr>
      <vt:lpstr>Сердечно-легочная реанимация</vt:lpstr>
      <vt:lpstr>Слайд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Первая помощь при неотложных   состояниях</dc:title>
  <dc:creator>papos</dc:creator>
  <cp:lastModifiedBy>Елена</cp:lastModifiedBy>
  <cp:revision>104</cp:revision>
  <dcterms:created xsi:type="dcterms:W3CDTF">2017-01-31T13:26:54Z</dcterms:created>
  <dcterms:modified xsi:type="dcterms:W3CDTF">2026-06-18T07:37:19Z</dcterms:modified>
</cp:coreProperties>
</file>