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5" r:id="rId43"/>
    <p:sldId id="31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Google Shape;4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0242" name="Google Shape;42;p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2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0722" name="Google Shape;143;p1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57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2770" name="Google Shape;158;p1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70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4818" name="Google Shape;171;p1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81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6866" name="Google Shape;182;p1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89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8914" name="Google Shape;190;p1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95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0962" name="Google Shape;196;p1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05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3010" name="Google Shape;206;p1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13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5058" name="Google Shape;214;p1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27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7106" name="Google Shape;228;p1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34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9154" name="Google Shape;235;p2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60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4338" name="Google Shape;61;p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42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1202" name="Google Shape;243;p2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54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3250" name="Google Shape;255;p2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59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5298" name="Google Shape;260;p2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66;p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7346" name="Google Shape;267;p2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76;p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9394" name="Google Shape;277;p2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85;p2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1442" name="Google Shape;286;p2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93;p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3490" name="Google Shape;294;p2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300;p2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5538" name="Google Shape;301;p2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308;p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7586" name="Google Shape;309;p2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315;p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9634" name="Google Shape;316;p3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65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6386" name="Google Shape;66;p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323;p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1682" name="Google Shape;324;p3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331;p3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3730" name="Google Shape;332;p3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44;p3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5778" name="Google Shape;345;p3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350;p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7826" name="Google Shape;351;p3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57;p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9874" name="Google Shape;358;p3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363;p3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1922" name="Google Shape;364;p3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372;p3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3970" name="Google Shape;373;p3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Google Shape;378;p3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6018" name="Google Shape;379;p3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Google Shape;384;p3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88066" name="Google Shape;385;p3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391;p4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0114" name="Google Shape;392;p4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78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8434" name="Google Shape;79;p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Google Shape;396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2162" name="Google Shape;397;p4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Google Shape;418;p4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4210" name="Google Shape;419;p4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Google Shape;497;p5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0594" name="Google Shape;498;p5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Google Shape;546;p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24930" name="Google Shape;547;p5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96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0482" name="Google Shape;97;p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7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2530" name="Google Shape;108;p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7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18;p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9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30;p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35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36;p1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F04C1D85-71EE-408E-A456-8BCDEFE1C782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3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3" name="Google Shape;19;p3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" name="Google Shape;20;p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9C3B410D-A9AC-4816-BBB5-4314D47F086C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24;p4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5" name="Google Shape;25;p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6" name="Google Shape;26;p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D698CA49-9B50-4E7C-B358-DD96F3122A69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Google Shape;29;p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" name="Google Shape;30;p5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5" name="Google Shape;31;p5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A9414ACC-845D-4F26-93CD-5CEEB576450B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on left, text on right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6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3" name="Google Shape;34;p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" name="Google Shape;35;p6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D439C837-F5AB-4B5B-9C41-263D1D5CBD4D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  only" type="objOnly">
  <p:cSld name="OBJECT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3" name="Google Shape;38;p7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" name="Google Shape;39;p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8A241D14-8C51-49AA-BD4B-20D971AFDF17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30F904C2-0FD5-49DE-9396-3E3B27CEB1D0}" type="slidenum">
              <a:rPr lang="en-US"/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44;p8"/>
          <p:cNvSpPr txBox="1">
            <a:spLocks noGrp="1"/>
          </p:cNvSpPr>
          <p:nvPr>
            <p:ph type="ctrTitle"/>
          </p:nvPr>
        </p:nvSpPr>
        <p:spPr>
          <a:xfrm>
            <a:off x="685800" y="188913"/>
            <a:ext cx="7772400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800"/>
            </a:pPr>
            <a:r>
              <a:rPr lang="en-US" sz="48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Физиология сосудистой  системы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219" name="Google Shape;45;p8"/>
          <p:cNvSpPr txBox="1">
            <a:spLocks noChangeArrowheads="1"/>
          </p:cNvSpPr>
          <p:nvPr/>
        </p:nvSpPr>
        <p:spPr bwMode="auto">
          <a:xfrm rot="60000" flipH="1">
            <a:off x="1976438" y="1839913"/>
            <a:ext cx="5614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endParaRPr lang="ru-RU"/>
          </a:p>
        </p:txBody>
      </p:sp>
      <p:sp>
        <p:nvSpPr>
          <p:cNvPr id="9220" name="Google Shape;46;p8"/>
          <p:cNvSpPr txBox="1">
            <a:spLocks noChangeArrowheads="1"/>
          </p:cNvSpPr>
          <p:nvPr/>
        </p:nvSpPr>
        <p:spPr bwMode="auto">
          <a:xfrm>
            <a:off x="468313" y="3213100"/>
            <a:ext cx="8280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52400"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/>
              <a:t>Классификация сосудов </a:t>
            </a:r>
            <a:endParaRPr lang="ru-RU"/>
          </a:p>
          <a:p>
            <a:pPr indent="-152400">
              <a:spcBef>
                <a:spcPts val="1200"/>
              </a:spcBef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/>
              <a:t>Факторы движения крови  по сосудам </a:t>
            </a:r>
            <a:endParaRPr lang="ru-RU"/>
          </a:p>
          <a:p>
            <a:pPr indent="-152400">
              <a:spcBef>
                <a:spcPts val="1200"/>
              </a:spcBef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/>
              <a:t>Показатели  кровотока </a:t>
            </a:r>
            <a:endParaRPr lang="ru-RU"/>
          </a:p>
          <a:p>
            <a:pPr indent="-152400">
              <a:spcBef>
                <a:spcPts val="1200"/>
              </a:spcBef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/>
              <a:t>Тонус сосудов, </a:t>
            </a:r>
            <a:endParaRPr lang="ru-RU"/>
          </a:p>
          <a:p>
            <a:pPr indent="-152400">
              <a:spcBef>
                <a:spcPts val="1800"/>
              </a:spcBef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/>
              <a:t>Регуляция сосудистого</a:t>
            </a:r>
            <a:r>
              <a:rPr lang="en-US" sz="3600"/>
              <a:t> </a:t>
            </a:r>
            <a:r>
              <a:rPr lang="en-US" sz="2400"/>
              <a:t>тонуса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179388" y="317500"/>
            <a:ext cx="8820150" cy="2986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352425"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5. Сосуды ёмкостного типа (вены). </a:t>
            </a:r>
            <a:endParaRPr lang="ru-RU"/>
          </a:p>
          <a:p>
            <a:pPr indent="352425" algn="ctr">
              <a:buClr>
                <a:srgbClr val="000000"/>
              </a:buClr>
              <a:buSzPts val="1200"/>
              <a:buFont typeface="Arial" charset="0"/>
              <a:buNone/>
            </a:pPr>
            <a:endParaRPr lang="ru-RU" sz="1200"/>
          </a:p>
          <a:p>
            <a:pPr indent="352425">
              <a:buClr>
                <a:srgbClr val="0000FF"/>
              </a:buClr>
              <a:buSzPts val="3600"/>
              <a:buFont typeface="Arial" charset="0"/>
              <a:buNone/>
            </a:pPr>
            <a:r>
              <a:rPr lang="en-US" sz="3600" b="1">
                <a:solidFill>
                  <a:srgbClr val="0000FF"/>
                </a:solidFill>
              </a:rPr>
              <a:t>Функции:</a:t>
            </a:r>
            <a:r>
              <a:rPr lang="en-US" sz="3600"/>
              <a:t>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емкостная функция.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депонирующая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функция.</a:t>
            </a:r>
            <a:endParaRPr lang="ru-RU"/>
          </a:p>
        </p:txBody>
      </p:sp>
      <p:grpSp>
        <p:nvGrpSpPr>
          <p:cNvPr id="29699" name="Google Shape;146;p18"/>
          <p:cNvGrpSpPr>
            <a:grpSpLocks/>
          </p:cNvGrpSpPr>
          <p:nvPr/>
        </p:nvGrpSpPr>
        <p:grpSpPr bwMode="auto">
          <a:xfrm>
            <a:off x="2840038" y="2697163"/>
            <a:ext cx="6173787" cy="4087812"/>
            <a:chOff x="3551237" y="1914525"/>
            <a:chExt cx="5327650" cy="4613274"/>
          </a:xfrm>
        </p:grpSpPr>
        <p:sp>
          <p:nvSpPr>
            <p:cNvPr id="29703" name="Google Shape;147;p18"/>
            <p:cNvSpPr txBox="1">
              <a:spLocks noChangeArrowheads="1"/>
            </p:cNvSpPr>
            <p:nvPr/>
          </p:nvSpPr>
          <p:spPr bwMode="auto">
            <a:xfrm>
              <a:off x="6516687" y="2420937"/>
              <a:ext cx="2303462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algn="r">
                <a:buClr>
                  <a:srgbClr val="000000"/>
                </a:buClr>
                <a:buSzPts val="2400"/>
                <a:buFont typeface="Arial" charset="0"/>
                <a:buNone/>
              </a:pPr>
              <a:r>
                <a:rPr lang="en-US" sz="2400" b="1"/>
                <a:t>V крови - 4-5 литр.</a:t>
              </a:r>
              <a:endParaRPr lang="ru-RU"/>
            </a:p>
          </p:txBody>
        </p:sp>
        <p:sp>
          <p:nvSpPr>
            <p:cNvPr id="29704" name="Google Shape;148;p18"/>
            <p:cNvSpPr>
              <a:spLocks noChangeArrowheads="1"/>
            </p:cNvSpPr>
            <p:nvPr/>
          </p:nvSpPr>
          <p:spPr bwMode="auto">
            <a:xfrm rot="10800000" flipH="1">
              <a:off x="5681662" y="1914525"/>
              <a:ext cx="1066800" cy="9223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120000"/>
                  </a:moveTo>
                  <a:lnTo>
                    <a:pt x="8565" y="0"/>
                  </a:lnTo>
                  <a:lnTo>
                    <a:pt x="100174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>
                <a:buClr>
                  <a:srgbClr val="0000FF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 5%</a:t>
              </a:r>
              <a:endParaRPr lang="ru-RU" sz="1600" b="1">
                <a:solidFill>
                  <a:srgbClr val="0000FF"/>
                </a:solidFill>
              </a:endParaRPr>
            </a:p>
            <a:p>
              <a:pPr>
                <a:buClr>
                  <a:srgbClr val="0000FF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кап</a:t>
              </a:r>
              <a:endParaRPr lang="ru-RU"/>
            </a:p>
          </p:txBody>
        </p:sp>
        <p:sp>
          <p:nvSpPr>
            <p:cNvPr id="29705" name="Google Shape;149;p18"/>
            <p:cNvSpPr>
              <a:spLocks noChangeArrowheads="1"/>
            </p:cNvSpPr>
            <p:nvPr/>
          </p:nvSpPr>
          <p:spPr bwMode="auto">
            <a:xfrm rot="10800000" flipH="1">
              <a:off x="5149850" y="2836862"/>
              <a:ext cx="2130425" cy="923925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120000"/>
                  </a:moveTo>
                  <a:lnTo>
                    <a:pt x="9945" y="0"/>
                  </a:lnTo>
                  <a:lnTo>
                    <a:pt x="11005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 algn="ctr">
                <a:buClr>
                  <a:srgbClr val="993300"/>
                </a:buClr>
                <a:buSzPts val="2200"/>
                <a:buFont typeface="Arial" charset="0"/>
                <a:buNone/>
              </a:pPr>
              <a:r>
                <a:rPr lang="en-US" sz="2200" b="1">
                  <a:solidFill>
                    <a:srgbClr val="993300"/>
                  </a:solidFill>
                </a:rPr>
                <a:t>6-7%</a:t>
              </a:r>
              <a:endParaRPr lang="ru-RU" sz="2200" b="1"/>
            </a:p>
            <a:p>
              <a:pPr algn="ctr">
                <a:buClr>
                  <a:srgbClr val="993300"/>
                </a:buClr>
                <a:buSzPts val="2200"/>
                <a:buFont typeface="Arial" charset="0"/>
                <a:buNone/>
              </a:pPr>
              <a:r>
                <a:rPr lang="en-US" sz="2200" b="1">
                  <a:solidFill>
                    <a:srgbClr val="993300"/>
                  </a:solidFill>
                </a:rPr>
                <a:t>Сердце</a:t>
              </a:r>
              <a:endParaRPr lang="ru-RU"/>
            </a:p>
          </p:txBody>
        </p:sp>
        <p:sp>
          <p:nvSpPr>
            <p:cNvPr id="29706" name="Google Shape;150;p18"/>
            <p:cNvSpPr>
              <a:spLocks noChangeArrowheads="1"/>
            </p:cNvSpPr>
            <p:nvPr/>
          </p:nvSpPr>
          <p:spPr bwMode="auto">
            <a:xfrm rot="10800000" flipH="1">
              <a:off x="4616450" y="3760787"/>
              <a:ext cx="3197225" cy="9223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120000"/>
                  </a:moveTo>
                  <a:lnTo>
                    <a:pt x="953" y="0"/>
                  </a:lnTo>
                  <a:lnTo>
                    <a:pt x="11338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 algn="ctr">
                <a:buClr>
                  <a:srgbClr val="FF00FF"/>
                </a:buClr>
                <a:buSzPts val="2500"/>
                <a:buFont typeface="Arial" charset="0"/>
                <a:buNone/>
              </a:pPr>
              <a:r>
                <a:rPr lang="en-US" sz="2500" b="1">
                  <a:solidFill>
                    <a:srgbClr val="FF00FF"/>
                  </a:solidFill>
                </a:rPr>
                <a:t>8-9%</a:t>
              </a:r>
              <a:endParaRPr lang="ru-RU" sz="2500"/>
            </a:p>
            <a:p>
              <a:pPr algn="ctr">
                <a:buClr>
                  <a:srgbClr val="FF00FF"/>
                </a:buClr>
                <a:buSzPts val="2500"/>
                <a:buFont typeface="Arial" charset="0"/>
                <a:buNone/>
              </a:pPr>
              <a:r>
                <a:rPr lang="en-US" sz="2500" b="1">
                  <a:solidFill>
                    <a:srgbClr val="FF00FF"/>
                  </a:solidFill>
                </a:rPr>
                <a:t>Легкие</a:t>
              </a:r>
              <a:endParaRPr lang="ru-RU"/>
            </a:p>
          </p:txBody>
        </p:sp>
        <p:sp>
          <p:nvSpPr>
            <p:cNvPr id="29707" name="Google Shape;151;p18"/>
            <p:cNvSpPr>
              <a:spLocks noChangeArrowheads="1"/>
            </p:cNvSpPr>
            <p:nvPr/>
          </p:nvSpPr>
          <p:spPr bwMode="auto">
            <a:xfrm rot="10800000" flipH="1">
              <a:off x="4084637" y="4683125"/>
              <a:ext cx="4260850" cy="9223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120000"/>
                  </a:moveTo>
                  <a:lnTo>
                    <a:pt x="536" y="0"/>
                  </a:lnTo>
                  <a:lnTo>
                    <a:pt x="115036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 algn="ctr">
                <a:buClr>
                  <a:srgbClr val="FF0000"/>
                </a:buClr>
                <a:buSzPts val="2200"/>
                <a:buFont typeface="Arial" charset="0"/>
                <a:buNone/>
              </a:pPr>
              <a:r>
                <a:rPr lang="en-US" sz="2200" b="1">
                  <a:solidFill>
                    <a:srgbClr val="FF0000"/>
                  </a:solidFill>
                </a:rPr>
                <a:t>15-16%</a:t>
              </a:r>
              <a:endParaRPr lang="ru-RU" sz="2200"/>
            </a:p>
            <a:p>
              <a:pPr algn="ctr">
                <a:buClr>
                  <a:srgbClr val="FF0000"/>
                </a:buClr>
                <a:buSzPts val="2200"/>
                <a:buFont typeface="Arial" charset="0"/>
                <a:buNone/>
              </a:pPr>
              <a:r>
                <a:rPr lang="en-US" sz="2200" b="1">
                  <a:solidFill>
                    <a:srgbClr val="FF0000"/>
                  </a:solidFill>
                </a:rPr>
                <a:t>Аорта и артерии</a:t>
              </a:r>
              <a:endParaRPr lang="ru-RU"/>
            </a:p>
          </p:txBody>
        </p:sp>
        <p:sp>
          <p:nvSpPr>
            <p:cNvPr id="29708" name="Google Shape;152;p18"/>
            <p:cNvSpPr>
              <a:spLocks noChangeArrowheads="1"/>
            </p:cNvSpPr>
            <p:nvPr/>
          </p:nvSpPr>
          <p:spPr bwMode="auto">
            <a:xfrm rot="10800000" flipH="1">
              <a:off x="3551237" y="5605462"/>
              <a:ext cx="5327650" cy="9223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120000"/>
                  </a:moveTo>
                  <a:lnTo>
                    <a:pt x="343" y="0"/>
                  </a:lnTo>
                  <a:lnTo>
                    <a:pt x="11603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 algn="ctr">
                <a:buClr>
                  <a:srgbClr val="0000FF"/>
                </a:buClr>
                <a:buSzPts val="2500"/>
                <a:buFont typeface="Arial" charset="0"/>
                <a:buNone/>
              </a:pPr>
              <a:r>
                <a:rPr lang="en-US" sz="2500" b="1">
                  <a:solidFill>
                    <a:srgbClr val="0000FF"/>
                  </a:solidFill>
                </a:rPr>
                <a:t>65-70%</a:t>
              </a:r>
              <a:r>
                <a:rPr lang="en-US" sz="2500"/>
                <a:t> </a:t>
              </a:r>
              <a:r>
                <a:rPr lang="en-US" sz="2500" b="1">
                  <a:solidFill>
                    <a:srgbClr val="0000FF"/>
                  </a:solidFill>
                </a:rPr>
                <a:t>Вены</a:t>
              </a:r>
              <a:endParaRPr lang="ru-RU"/>
            </a:p>
          </p:txBody>
        </p:sp>
      </p:grpSp>
      <p:sp>
        <p:nvSpPr>
          <p:cNvPr id="29700" name="Google Shape;153;p18"/>
          <p:cNvSpPr txBox="1">
            <a:spLocks noChangeArrowheads="1"/>
          </p:cNvSpPr>
          <p:nvPr/>
        </p:nvSpPr>
        <p:spPr bwMode="auto">
          <a:xfrm>
            <a:off x="5302250" y="2205038"/>
            <a:ext cx="3446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FF0000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FF0000"/>
                </a:solidFill>
              </a:rPr>
              <a:t>% распределение крови в С.С.С.</a:t>
            </a:r>
            <a:endParaRPr lang="ru-RU"/>
          </a:p>
        </p:txBody>
      </p:sp>
      <p:pic>
        <p:nvPicPr>
          <p:cNvPr id="29701" name="Google Shape;154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052513"/>
            <a:ext cx="2447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Google Shape;155;p18"/>
          <p:cNvSpPr txBox="1">
            <a:spLocks noChangeArrowheads="1"/>
          </p:cNvSpPr>
          <p:nvPr/>
        </p:nvSpPr>
        <p:spPr bwMode="auto">
          <a:xfrm>
            <a:off x="468313" y="3284538"/>
            <a:ext cx="2463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Давление крови – 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15 – 0 мм	 рт.ст.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 b="1">
              <a:solidFill>
                <a:srgbClr val="EA0000"/>
              </a:solidFill>
            </a:endParaRPr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Скорость кровотока –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до 250 мм/сек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60;p19"/>
          <p:cNvSpPr>
            <a:spLocks noChangeArrowheads="1"/>
          </p:cNvSpPr>
          <p:nvPr/>
        </p:nvSpPr>
        <p:spPr bwMode="auto">
          <a:xfrm>
            <a:off x="179388" y="2565400"/>
            <a:ext cx="3024187" cy="1439863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31747" name="Google Shape;161;p19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6613"/>
          </a:xfrm>
        </p:spPr>
        <p:txBody>
          <a:bodyPr anchor="t"/>
          <a:lstStyle/>
          <a:p>
            <a:pPr algn="ctr" eaLnBrk="1" hangingPunct="1">
              <a:buClr>
                <a:srgbClr val="A81B0C"/>
              </a:buClr>
              <a:buSzPts val="4400"/>
              <a:buFont typeface="Algerian"/>
              <a:buNone/>
            </a:pPr>
            <a:r>
              <a:rPr lang="en-US" sz="4400" b="1" smtClean="0">
                <a:solidFill>
                  <a:srgbClr val="A81B0C"/>
                </a:solidFill>
                <a:latin typeface="Algerian"/>
                <a:ea typeface="Algerian"/>
                <a:cs typeface="Algerian"/>
                <a:sym typeface="Algerian"/>
              </a:rPr>
              <a:t>Показатели кровотока.</a:t>
            </a:r>
            <a:endParaRPr lang="ru-RU" sz="4400" smtClean="0">
              <a:latin typeface="Arial" charset="0"/>
              <a:cs typeface="Arial" charset="0"/>
            </a:endParaRPr>
          </a:p>
        </p:txBody>
      </p:sp>
      <p:sp>
        <p:nvSpPr>
          <p:cNvPr id="31748" name="Google Shape;162;p19"/>
          <p:cNvSpPr txBox="1">
            <a:spLocks noGrp="1"/>
          </p:cNvSpPr>
          <p:nvPr>
            <p:ph type="body" idx="4294967295"/>
          </p:nvPr>
        </p:nvSpPr>
        <p:spPr>
          <a:xfrm>
            <a:off x="107950" y="981075"/>
            <a:ext cx="7416800" cy="5145088"/>
          </a:xfrm>
        </p:spPr>
        <p:txBody>
          <a:bodyPr/>
          <a:lstStyle/>
          <a:p>
            <a:pPr marL="342900" indent="-342900" eaLnBrk="1" hangingPunct="1">
              <a:buSzPts val="2400"/>
            </a:pPr>
            <a:r>
              <a:rPr lang="en-US" sz="2400" smtClean="0">
                <a:latin typeface="Arial" charset="0"/>
                <a:cs typeface="Arial" charset="0"/>
              </a:rPr>
              <a:t>I. </a:t>
            </a:r>
            <a:r>
              <a:rPr lang="en-US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Объемная скорость кровотока</a:t>
            </a:r>
            <a:r>
              <a:rPr lang="en-US" sz="2400" smtClean="0">
                <a:latin typeface="Arial" charset="0"/>
                <a:cs typeface="Arial" charset="0"/>
              </a:rPr>
              <a:t> – количество крови, протекающей через поперечное сечение сосуда за единицу времени (покой – 5-6 л/мин, работа – до 20-25 л/мин).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475"/>
              </a:spcBef>
              <a:buSzPts val="2400"/>
            </a:pPr>
            <a:endParaRPr lang="ru-RU" sz="24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475"/>
              </a:spcBef>
              <a:buSzPts val="2400"/>
            </a:pPr>
            <a:r>
              <a:rPr lang="en-US" sz="2400" smtClean="0">
                <a:latin typeface="Arial" charset="0"/>
                <a:cs typeface="Arial" charset="0"/>
              </a:rPr>
              <a:t>Q = 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sp>
        <p:nvSpPr>
          <p:cNvPr id="31749" name="Google Shape;163;p19"/>
          <p:cNvSpPr txBox="1">
            <a:spLocks noChangeArrowheads="1"/>
          </p:cNvSpPr>
          <p:nvPr/>
        </p:nvSpPr>
        <p:spPr bwMode="auto">
          <a:xfrm>
            <a:off x="179388" y="2781300"/>
            <a:ext cx="3816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P</a:t>
            </a:r>
            <a:r>
              <a:rPr lang="en-US" sz="2400" baseline="-25000"/>
              <a:t>1</a:t>
            </a:r>
            <a:r>
              <a:rPr lang="en-US" sz="2400"/>
              <a:t> – P</a:t>
            </a:r>
            <a:r>
              <a:rPr lang="en-US" sz="2400" baseline="-25000"/>
              <a:t>2</a:t>
            </a:r>
            <a:endParaRPr lang="ru-RU"/>
          </a:p>
          <a:p>
            <a:pPr algn="ctr">
              <a:spcBef>
                <a:spcPts val="125"/>
              </a:spcBef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R</a:t>
            </a:r>
            <a:endParaRPr lang="ru-RU"/>
          </a:p>
        </p:txBody>
      </p:sp>
      <p:cxnSp>
        <p:nvCxnSpPr>
          <p:cNvPr id="31750" name="Google Shape;164;p19"/>
          <p:cNvCxnSpPr>
            <a:cxnSpLocks noChangeShapeType="1"/>
          </p:cNvCxnSpPr>
          <p:nvPr/>
        </p:nvCxnSpPr>
        <p:spPr bwMode="auto">
          <a:xfrm>
            <a:off x="1331913" y="3213100"/>
            <a:ext cx="1152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51" name="Google Shape;165;p19"/>
          <p:cNvCxnSpPr>
            <a:cxnSpLocks noChangeShapeType="1"/>
          </p:cNvCxnSpPr>
          <p:nvPr/>
        </p:nvCxnSpPr>
        <p:spPr bwMode="auto">
          <a:xfrm>
            <a:off x="5003800" y="2205038"/>
            <a:ext cx="4140200" cy="0"/>
          </a:xfrm>
          <a:prstGeom prst="straightConnector1">
            <a:avLst/>
          </a:prstGeom>
          <a:noFill/>
          <a:ln w="38100">
            <a:solidFill>
              <a:srgbClr val="82F42C"/>
            </a:solidFill>
            <a:miter lim="800000"/>
            <a:headEnd/>
            <a:tailEnd/>
          </a:ln>
        </p:spPr>
      </p:cxnSp>
      <p:sp>
        <p:nvSpPr>
          <p:cNvPr id="31752" name="Google Shape;166;p19"/>
          <p:cNvSpPr txBox="1">
            <a:spLocks noChangeArrowheads="1"/>
          </p:cNvSpPr>
          <p:nvPr/>
        </p:nvSpPr>
        <p:spPr bwMode="auto">
          <a:xfrm>
            <a:off x="3419475" y="263683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РАЗНИЦА ДАВЛЕНИЙ В КОНЦАХ СОСУДА</a:t>
            </a:r>
            <a:endParaRPr lang="ru-RU"/>
          </a:p>
        </p:txBody>
      </p:sp>
      <p:sp>
        <p:nvSpPr>
          <p:cNvPr id="31753" name="Google Shape;167;p19"/>
          <p:cNvSpPr txBox="1">
            <a:spLocks noChangeArrowheads="1"/>
          </p:cNvSpPr>
          <p:nvPr/>
        </p:nvSpPr>
        <p:spPr bwMode="auto">
          <a:xfrm>
            <a:off x="3471863" y="3305175"/>
            <a:ext cx="371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СОПРОТИВЛЕНИЕ КРОВОТОКУ</a:t>
            </a:r>
            <a:endParaRPr lang="ru-RU"/>
          </a:p>
        </p:txBody>
      </p:sp>
      <p:sp>
        <p:nvSpPr>
          <p:cNvPr id="31754" name="Google Shape;168;p19"/>
          <p:cNvSpPr txBox="1">
            <a:spLocks noChangeArrowheads="1"/>
          </p:cNvSpPr>
          <p:nvPr/>
        </p:nvSpPr>
        <p:spPr bwMode="auto">
          <a:xfrm>
            <a:off x="179388" y="4527550"/>
            <a:ext cx="8785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EA0000"/>
                </a:solidFill>
              </a:rPr>
              <a:t>Для аорты объемная скорость кровотока равна МОС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EA0000"/>
                </a:solidFill>
              </a:rPr>
              <a:t>Для остальных сосудов – суммарная скорость кровотока 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EA0000"/>
                </a:solidFill>
              </a:rPr>
              <a:t> равна МОС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3;p20"/>
          <p:cNvSpPr>
            <a:spLocks noChangeArrowheads="1"/>
          </p:cNvSpPr>
          <p:nvPr/>
        </p:nvSpPr>
        <p:spPr bwMode="auto">
          <a:xfrm>
            <a:off x="539750" y="5805488"/>
            <a:ext cx="1223963" cy="8636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33795" name="Google Shape;174;p20"/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EA0000"/>
              </a:buClr>
              <a:buSzPts val="4000"/>
            </a:pPr>
            <a:r>
              <a:rPr lang="en-US" sz="4000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Линейная скорость кровотока –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расстояние, которое проходит частица крови вдоль сосуда за единицу времени.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3796" name="Google Shape;175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82089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Google Shape;176;p20"/>
          <p:cNvSpPr txBox="1">
            <a:spLocks noChangeArrowheads="1"/>
          </p:cNvSpPr>
          <p:nvPr/>
        </p:nvSpPr>
        <p:spPr bwMode="auto">
          <a:xfrm>
            <a:off x="539750" y="599598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V = </a:t>
            </a:r>
            <a:endParaRPr lang="ru-RU"/>
          </a:p>
        </p:txBody>
      </p:sp>
      <p:sp>
        <p:nvSpPr>
          <p:cNvPr id="33798" name="Google Shape;177;p20"/>
          <p:cNvSpPr txBox="1">
            <a:spLocks noChangeArrowheads="1"/>
          </p:cNvSpPr>
          <p:nvPr/>
        </p:nvSpPr>
        <p:spPr bwMode="auto">
          <a:xfrm>
            <a:off x="1116013" y="5805488"/>
            <a:ext cx="100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Q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S</a:t>
            </a:r>
            <a:endParaRPr lang="ru-RU"/>
          </a:p>
        </p:txBody>
      </p:sp>
      <p:cxnSp>
        <p:nvCxnSpPr>
          <p:cNvPr id="33799" name="Google Shape;178;p20"/>
          <p:cNvCxnSpPr>
            <a:cxnSpLocks noChangeShapeType="1"/>
          </p:cNvCxnSpPr>
          <p:nvPr/>
        </p:nvCxnSpPr>
        <p:spPr bwMode="auto">
          <a:xfrm>
            <a:off x="1116013" y="6165850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00" name="Google Shape;179;p20"/>
          <p:cNvSpPr txBox="1">
            <a:spLocks noChangeArrowheads="1"/>
          </p:cNvSpPr>
          <p:nvPr/>
        </p:nvSpPr>
        <p:spPr bwMode="auto">
          <a:xfrm>
            <a:off x="2247900" y="5824538"/>
            <a:ext cx="6665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Чем больше суммарный просвет сосудистого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русла, тем меньше скорость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oogle Shape;184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09650"/>
            <a:ext cx="8001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Google Shape;185;p21"/>
          <p:cNvSpPr txBox="1">
            <a:spLocks noChangeArrowheads="1"/>
          </p:cNvSpPr>
          <p:nvPr/>
        </p:nvSpPr>
        <p:spPr bwMode="auto">
          <a:xfrm>
            <a:off x="1258888" y="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A81B0C"/>
              </a:buClr>
              <a:buSzPts val="4000"/>
              <a:buFont typeface="Arial" charset="0"/>
              <a:buNone/>
            </a:pPr>
            <a:r>
              <a:rPr lang="en-US" sz="4000">
                <a:solidFill>
                  <a:srgbClr val="A81B0C"/>
                </a:solidFill>
              </a:rPr>
              <a:t>Виды тока крови.</a:t>
            </a:r>
            <a:endParaRPr lang="ru-RU"/>
          </a:p>
        </p:txBody>
      </p:sp>
      <p:sp>
        <p:nvSpPr>
          <p:cNvPr id="35844" name="Google Shape;186;p21"/>
          <p:cNvSpPr txBox="1">
            <a:spLocks noChangeArrowheads="1"/>
          </p:cNvSpPr>
          <p:nvPr/>
        </p:nvSpPr>
        <p:spPr bwMode="auto">
          <a:xfrm>
            <a:off x="4140200" y="5511800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Ламинарный = СЛОИСТЫЙ</a:t>
            </a:r>
            <a:endParaRPr lang="ru-RU"/>
          </a:p>
        </p:txBody>
      </p:sp>
      <p:sp>
        <p:nvSpPr>
          <p:cNvPr id="35845" name="Google Shape;187;p21"/>
          <p:cNvSpPr txBox="1">
            <a:spLocks noChangeArrowheads="1"/>
          </p:cNvSpPr>
          <p:nvPr/>
        </p:nvSpPr>
        <p:spPr bwMode="auto">
          <a:xfrm>
            <a:off x="519113" y="5516563"/>
            <a:ext cx="325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1600"/>
              <a:buFont typeface="Arial" charset="0"/>
              <a:buNone/>
            </a:pPr>
            <a:r>
              <a:rPr lang="en-US" sz="1600">
                <a:solidFill>
                  <a:srgbClr val="EA0000"/>
                </a:solidFill>
              </a:rPr>
              <a:t>ТУРБУЛЕНТНЫЙ = ВИХРЕВОЙ 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92;p22"/>
          <p:cNvSpPr txBox="1"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</a:pPr>
            <a:r>
              <a:rPr lang="en-US" sz="3200" b="1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Время кругооборота крови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– время, за которое частица крови проходит большой и малый круг кровообращения.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7891" name="Google Shape;193;p22"/>
          <p:cNvSpPr txBox="1">
            <a:spLocks noGrp="1"/>
          </p:cNvSpPr>
          <p:nvPr>
            <p:ph type="body" idx="1"/>
          </p:nvPr>
        </p:nvSpPr>
        <p:spPr>
          <a:xfrm>
            <a:off x="457200" y="2143125"/>
            <a:ext cx="82296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В норме оно равно  23-25сек.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Например, лекарственное вещество, всасывающееся из ротовой полости, достигнет  сердца через  25 сек.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При патологии ССС может возрастать до 60сек.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98;p23"/>
          <p:cNvSpPr>
            <a:spLocks noChangeArrowheads="1"/>
          </p:cNvSpPr>
          <p:nvPr/>
        </p:nvSpPr>
        <p:spPr bwMode="auto">
          <a:xfrm>
            <a:off x="539750" y="3213100"/>
            <a:ext cx="1511300" cy="936625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3993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250825" y="0"/>
            <a:ext cx="8686800" cy="6669088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Гидродинамическое сопротивление сосудов зависит от: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Вязкости крови;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Длины сосуда;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Радиуса сосуда.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Рассчитывается по формуле Пуазейля: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175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 charset="0"/>
              <a:buNone/>
            </a:pPr>
            <a:endParaRPr lang="ru-RU" sz="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 =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9940" name="Google Shape;200;p23"/>
          <p:cNvSpPr txBox="1">
            <a:spLocks noChangeArrowheads="1"/>
          </p:cNvSpPr>
          <p:nvPr/>
        </p:nvSpPr>
        <p:spPr bwMode="auto">
          <a:xfrm>
            <a:off x="1258888" y="3213100"/>
            <a:ext cx="7207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8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</a:t>
            </a:r>
            <a:r>
              <a:rPr lang="en-US" sz="2400"/>
              <a:t>η</a:t>
            </a:r>
            <a:endParaRPr lang="ru-RU"/>
          </a:p>
          <a:p>
            <a:pPr>
              <a:spcBef>
                <a:spcPts val="125"/>
              </a:spcBef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πr</a:t>
            </a:r>
            <a:r>
              <a:rPr lang="en-US" sz="2400" baseline="30000"/>
              <a:t>4</a:t>
            </a:r>
            <a:endParaRPr lang="ru-RU"/>
          </a:p>
        </p:txBody>
      </p:sp>
      <p:cxnSp>
        <p:nvCxnSpPr>
          <p:cNvPr id="39941" name="Google Shape;201;p23"/>
          <p:cNvCxnSpPr>
            <a:cxnSpLocks noChangeShapeType="1"/>
          </p:cNvCxnSpPr>
          <p:nvPr/>
        </p:nvCxnSpPr>
        <p:spPr bwMode="auto">
          <a:xfrm>
            <a:off x="1331913" y="3694113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9942" name="Google Shape;202;p23"/>
          <p:cNvSpPr txBox="1">
            <a:spLocks noChangeArrowheads="1"/>
          </p:cNvSpPr>
          <p:nvPr/>
        </p:nvSpPr>
        <p:spPr bwMode="auto">
          <a:xfrm>
            <a:off x="323850" y="4076700"/>
            <a:ext cx="85693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CC33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CC3300"/>
                </a:solidFill>
              </a:rPr>
              <a:t>Гидродинамическое сопротивление –</a:t>
            </a:r>
            <a:r>
              <a:rPr lang="en-US" sz="2400">
                <a:solidFill>
                  <a:srgbClr val="CC3300"/>
                </a:solidFill>
              </a:rPr>
              <a:t> сопротивление току крови стенки сосуда и трение слоёв крови относительно друг друга. </a:t>
            </a:r>
            <a:endParaRPr lang="ru-RU"/>
          </a:p>
          <a:p>
            <a:pPr>
              <a:spcBef>
                <a:spcPts val="1200"/>
              </a:spcBef>
              <a:buClr>
                <a:srgbClr val="CC3300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CC3300"/>
                </a:solidFill>
              </a:rPr>
              <a:t>Общее периферическое сопротивление (ОПС) –сопротивление всех сосудов большого круга кровообращения. Общее легочное сопротивление \ сосудов малого круга в 7 РАЗ МЕНЬШЕ.</a:t>
            </a:r>
            <a:endParaRPr lang="ru-RU"/>
          </a:p>
        </p:txBody>
      </p:sp>
      <p:sp>
        <p:nvSpPr>
          <p:cNvPr id="39943" name="Google Shape;203;p23"/>
          <p:cNvSpPr txBox="1">
            <a:spLocks noChangeArrowheads="1"/>
          </p:cNvSpPr>
          <p:nvPr/>
        </p:nvSpPr>
        <p:spPr bwMode="auto">
          <a:xfrm>
            <a:off x="2392363" y="3232150"/>
            <a:ext cx="2198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L – длина сосуда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N - вязкость крови 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20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200"/>
            </a:pP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Соотношение объемов и сопротивления в разных участках сосудистой системы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1987" name="Google Shape;209;p24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341438"/>
            <a:ext cx="7777163" cy="3754437"/>
          </a:xfrm>
        </p:spPr>
      </p:pic>
      <p:sp>
        <p:nvSpPr>
          <p:cNvPr id="41988" name="Google Shape;210;p24"/>
          <p:cNvSpPr txBox="1">
            <a:spLocks noChangeArrowheads="1"/>
          </p:cNvSpPr>
          <p:nvPr/>
        </p:nvSpPr>
        <p:spPr bwMode="auto">
          <a:xfrm>
            <a:off x="0" y="5319713"/>
            <a:ext cx="497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Наибольшую емкость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 имеют</a:t>
            </a:r>
            <a:endParaRPr lang="ru-RU"/>
          </a:p>
          <a:p>
            <a:pPr>
              <a:buClr>
                <a:srgbClr val="EA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EA0000"/>
                </a:solidFill>
              </a:rPr>
              <a:t>венозные сосуды</a:t>
            </a:r>
            <a:endParaRPr lang="ru-RU"/>
          </a:p>
        </p:txBody>
      </p:sp>
      <p:sp>
        <p:nvSpPr>
          <p:cNvPr id="41989" name="Google Shape;211;p24"/>
          <p:cNvSpPr txBox="1">
            <a:spLocks noChangeArrowheads="1"/>
          </p:cNvSpPr>
          <p:nvPr/>
        </p:nvSpPr>
        <p:spPr bwMode="auto">
          <a:xfrm>
            <a:off x="4427538" y="5222875"/>
            <a:ext cx="5049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EA0000"/>
                </a:solidFill>
              </a:rPr>
              <a:t>Наибольшее сопротивление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EA0000"/>
                </a:solidFill>
              </a:rPr>
              <a:t> току крови создают  резистивные 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EA0000"/>
                </a:solidFill>
              </a:rPr>
              <a:t> сосуды – мелкие артерии и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 b="1">
                <a:solidFill>
                  <a:srgbClr val="EA0000"/>
                </a:solidFill>
              </a:rPr>
              <a:t> артериолы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Google Shape;216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87852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Google Shape;217;p25"/>
          <p:cNvSpPr txBox="1">
            <a:spLocks noChangeArrowheads="1"/>
          </p:cNvSpPr>
          <p:nvPr/>
        </p:nvSpPr>
        <p:spPr bwMode="auto">
          <a:xfrm>
            <a:off x="323850" y="0"/>
            <a:ext cx="8280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3200"/>
              <a:buFont typeface="Arial" charset="0"/>
              <a:buNone/>
            </a:pPr>
            <a:r>
              <a:rPr lang="en-US" sz="3200" b="1">
                <a:solidFill>
                  <a:srgbClr val="EA0000"/>
                </a:solidFill>
              </a:rPr>
              <a:t>Давление крови</a:t>
            </a:r>
            <a:r>
              <a:rPr lang="en-US" sz="2800" b="1"/>
              <a:t> в сосудах большого круга кровообращения (артериальное, капиллярное, венозное)</a:t>
            </a:r>
            <a:endParaRPr lang="ru-RU"/>
          </a:p>
        </p:txBody>
      </p:sp>
      <p:sp>
        <p:nvSpPr>
          <p:cNvPr id="44036" name="Google Shape;218;p25"/>
          <p:cNvSpPr txBox="1">
            <a:spLocks noChangeArrowheads="1"/>
          </p:cNvSpPr>
          <p:nvPr/>
        </p:nvSpPr>
        <p:spPr bwMode="auto">
          <a:xfrm>
            <a:off x="4797425" y="1241425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Mean pressure</a:t>
            </a:r>
            <a:endParaRPr lang="ru-RU"/>
          </a:p>
        </p:txBody>
      </p:sp>
      <p:sp>
        <p:nvSpPr>
          <p:cNvPr id="44037" name="Google Shape;219;p25"/>
          <p:cNvSpPr txBox="1">
            <a:spLocks noChangeArrowheads="1"/>
          </p:cNvSpPr>
          <p:nvPr/>
        </p:nvSpPr>
        <p:spPr bwMode="auto">
          <a:xfrm>
            <a:off x="2816225" y="2435225"/>
            <a:ext cx="1089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Diastolic 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pressure</a:t>
            </a:r>
            <a:endParaRPr lang="ru-RU"/>
          </a:p>
        </p:txBody>
      </p:sp>
      <p:sp>
        <p:nvSpPr>
          <p:cNvPr id="44038" name="Google Shape;220;p25"/>
          <p:cNvSpPr txBox="1">
            <a:spLocks noChangeArrowheads="1"/>
          </p:cNvSpPr>
          <p:nvPr/>
        </p:nvSpPr>
        <p:spPr bwMode="auto">
          <a:xfrm>
            <a:off x="1190625" y="5559425"/>
            <a:ext cx="102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Left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ventricle</a:t>
            </a:r>
            <a:endParaRPr lang="ru-RU"/>
          </a:p>
        </p:txBody>
      </p:sp>
      <p:sp>
        <p:nvSpPr>
          <p:cNvPr id="44039" name="Google Shape;221;p25"/>
          <p:cNvSpPr txBox="1">
            <a:spLocks noChangeArrowheads="1"/>
          </p:cNvSpPr>
          <p:nvPr/>
        </p:nvSpPr>
        <p:spPr bwMode="auto">
          <a:xfrm>
            <a:off x="2892425" y="5483225"/>
            <a:ext cx="919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Large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arteries</a:t>
            </a:r>
            <a:endParaRPr lang="ru-RU"/>
          </a:p>
        </p:txBody>
      </p:sp>
      <p:sp>
        <p:nvSpPr>
          <p:cNvPr id="44040" name="Google Shape;222;p25"/>
          <p:cNvSpPr txBox="1">
            <a:spLocks noChangeArrowheads="1"/>
          </p:cNvSpPr>
          <p:nvPr/>
        </p:nvSpPr>
        <p:spPr bwMode="auto">
          <a:xfrm>
            <a:off x="4276725" y="5584825"/>
            <a:ext cx="113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Arterioles</a:t>
            </a:r>
            <a:endParaRPr lang="ru-RU"/>
          </a:p>
        </p:txBody>
      </p:sp>
      <p:sp>
        <p:nvSpPr>
          <p:cNvPr id="44041" name="Google Shape;223;p25"/>
          <p:cNvSpPr txBox="1">
            <a:spLocks noChangeArrowheads="1"/>
          </p:cNvSpPr>
          <p:nvPr/>
        </p:nvSpPr>
        <p:spPr bwMode="auto">
          <a:xfrm>
            <a:off x="5534025" y="558482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Capillaries</a:t>
            </a:r>
            <a:endParaRPr lang="ru-RU"/>
          </a:p>
        </p:txBody>
      </p:sp>
      <p:sp>
        <p:nvSpPr>
          <p:cNvPr id="44042" name="Google Shape;224;p25"/>
          <p:cNvSpPr txBox="1">
            <a:spLocks noChangeArrowheads="1"/>
          </p:cNvSpPr>
          <p:nvPr/>
        </p:nvSpPr>
        <p:spPr bwMode="auto">
          <a:xfrm>
            <a:off x="6956425" y="5584825"/>
            <a:ext cx="195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Venules and veins</a:t>
            </a:r>
            <a:endParaRPr lang="ru-RU"/>
          </a:p>
        </p:txBody>
      </p:sp>
      <p:cxnSp>
        <p:nvCxnSpPr>
          <p:cNvPr id="44043" name="Google Shape;225;p25"/>
          <p:cNvCxnSpPr>
            <a:cxnSpLocks noChangeShapeType="1"/>
          </p:cNvCxnSpPr>
          <p:nvPr/>
        </p:nvCxnSpPr>
        <p:spPr bwMode="auto">
          <a:xfrm flipH="1">
            <a:off x="4470400" y="1435100"/>
            <a:ext cx="381000" cy="54610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oogle Shape;23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77057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Google Shape;231;p26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 b="1"/>
              <a:t>Давление в сосудах большого и малого круга кровообращения</a:t>
            </a:r>
            <a:endParaRPr lang="ru-RU"/>
          </a:p>
        </p:txBody>
      </p:sp>
      <p:sp>
        <p:nvSpPr>
          <p:cNvPr id="46084" name="Google Shape;232;p26"/>
          <p:cNvSpPr txBox="1">
            <a:spLocks noChangeArrowheads="1"/>
          </p:cNvSpPr>
          <p:nvPr/>
        </p:nvSpPr>
        <p:spPr bwMode="auto">
          <a:xfrm>
            <a:off x="180975" y="1360488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90000"/>
              </a:lnSpc>
              <a:buClr>
                <a:srgbClr val="0000FF"/>
              </a:buClr>
              <a:buSzPts val="2300"/>
              <a:buFont typeface="Arial" charset="0"/>
              <a:buNone/>
            </a:pPr>
            <a:r>
              <a:rPr lang="en-US" sz="2300" b="1" u="sng">
                <a:solidFill>
                  <a:srgbClr val="0000FF"/>
                </a:solidFill>
              </a:rPr>
              <a:t>Давление –</a:t>
            </a:r>
            <a:r>
              <a:rPr lang="en-US" sz="2300" b="1" u="sng"/>
              <a:t> </a:t>
            </a:r>
            <a:r>
              <a:rPr lang="en-US" sz="2300"/>
              <a:t>сила, с которой кровь действует на стенку сосуда.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237;p27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96975"/>
          </a:xfrm>
        </p:spPr>
        <p:txBody>
          <a:bodyPr anchor="t"/>
          <a:lstStyle/>
          <a:p>
            <a:pPr algn="ctr" eaLnBrk="1" hangingPunct="1">
              <a:buSzPts val="4400"/>
            </a:pPr>
            <a:r>
              <a:rPr lang="en-US" sz="4400" smtClean="0">
                <a:latin typeface="Arial" charset="0"/>
                <a:cs typeface="Arial" charset="0"/>
              </a:rPr>
              <a:t>Способы определения АД:</a:t>
            </a:r>
            <a:endParaRPr lang="ru-RU" sz="4400" smtClean="0">
              <a:latin typeface="Arial" charset="0"/>
              <a:cs typeface="Arial" charset="0"/>
            </a:endParaRPr>
          </a:p>
        </p:txBody>
      </p:sp>
      <p:sp>
        <p:nvSpPr>
          <p:cNvPr id="48131" name="Google Shape;238;p27"/>
          <p:cNvSpPr txBox="1">
            <a:spLocks noGrp="1"/>
          </p:cNvSpPr>
          <p:nvPr>
            <p:ph type="body" idx="4294967295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marL="342900" indent="-342900" eaLnBrk="1" hangingPunct="1">
              <a:buSzPts val="2800"/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Кровавый способ.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Бескровный способ.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48132" name="Google Shape;239;p27" descr="Photo of sphygmomanomete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39608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Google Shape;240;p27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981075"/>
            <a:ext cx="4679950" cy="55435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/>
        </p:nvSpPr>
        <p:spPr>
          <a:xfrm>
            <a:off x="142875" y="404813"/>
            <a:ext cx="8893175" cy="448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342900" indent="-342900" algn="ctr">
              <a:buClr>
                <a:srgbClr val="000000"/>
              </a:buClr>
              <a:buSzPts val="3600"/>
              <a:buFont typeface="Arial" charset="0"/>
              <a:buNone/>
            </a:pPr>
            <a:r>
              <a:rPr lang="en-US" sz="3600" b="1"/>
              <a:t>Классификация кровеносных сосудов. </a:t>
            </a:r>
            <a:endParaRPr lang="ru-RU"/>
          </a:p>
          <a:p>
            <a:pPr marL="342900" indent="-342900" algn="ctr">
              <a:buClr>
                <a:srgbClr val="000000"/>
              </a:buClr>
              <a:buSzPts val="3600"/>
              <a:buFont typeface="Arial" charset="0"/>
              <a:buNone/>
            </a:pPr>
            <a:endParaRPr lang="ru-RU" sz="3600" b="1"/>
          </a:p>
          <a:p>
            <a:pPr marL="342900" indent="-342900" algn="ctr">
              <a:buClr>
                <a:srgbClr val="000000"/>
              </a:buClr>
              <a:buSzPts val="3600"/>
              <a:buFont typeface="Arial" charset="0"/>
              <a:buNone/>
            </a:pPr>
            <a:r>
              <a:rPr lang="en-US" sz="3600"/>
              <a:t>В зависимости от выполняемых функций и структурно-функциональных особенностей выделяют 6 групп сосудов:</a:t>
            </a:r>
            <a:endParaRPr lang="ru-RU"/>
          </a:p>
          <a:p>
            <a:pPr marL="342900" indent="-342900">
              <a:buClr>
                <a:srgbClr val="000000"/>
              </a:buClr>
              <a:buFont typeface="Arial" charset="0"/>
              <a:buNone/>
            </a:pPr>
            <a:endParaRPr lang="ru-RU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2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Кривая артериального давления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0179" name="Google Shape;246;p28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981200"/>
            <a:ext cx="8569325" cy="4114800"/>
          </a:xfrm>
        </p:spPr>
      </p:pic>
      <p:sp>
        <p:nvSpPr>
          <p:cNvPr id="50180" name="Google Shape;247;p28"/>
          <p:cNvSpPr txBox="1">
            <a:spLocks noChangeArrowheads="1"/>
          </p:cNvSpPr>
          <p:nvPr/>
        </p:nvSpPr>
        <p:spPr bwMode="auto">
          <a:xfrm>
            <a:off x="971550" y="1844675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Пульсовые волны (1-го порядка)</a:t>
            </a:r>
            <a:endParaRPr lang="ru-RU"/>
          </a:p>
        </p:txBody>
      </p:sp>
      <p:cxnSp>
        <p:nvCxnSpPr>
          <p:cNvPr id="50181" name="Google Shape;248;p28"/>
          <p:cNvCxnSpPr>
            <a:cxnSpLocks noChangeShapeType="1"/>
          </p:cNvCxnSpPr>
          <p:nvPr/>
        </p:nvCxnSpPr>
        <p:spPr bwMode="auto">
          <a:xfrm>
            <a:off x="1258888" y="2781300"/>
            <a:ext cx="730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0182" name="Google Shape;249;p28"/>
          <p:cNvSpPr txBox="1">
            <a:spLocks noChangeArrowheads="1"/>
          </p:cNvSpPr>
          <p:nvPr/>
        </p:nvSpPr>
        <p:spPr bwMode="auto">
          <a:xfrm>
            <a:off x="539750" y="486886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Дыхательные волны  (2-го порядка)</a:t>
            </a:r>
            <a:endParaRPr lang="ru-RU"/>
          </a:p>
        </p:txBody>
      </p:sp>
      <p:cxnSp>
        <p:nvCxnSpPr>
          <p:cNvPr id="50183" name="Google Shape;250;p28"/>
          <p:cNvCxnSpPr>
            <a:cxnSpLocks noChangeShapeType="1"/>
          </p:cNvCxnSpPr>
          <p:nvPr/>
        </p:nvCxnSpPr>
        <p:spPr bwMode="auto">
          <a:xfrm>
            <a:off x="1763713" y="4724400"/>
            <a:ext cx="7207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0184" name="Google Shape;251;p28"/>
          <p:cNvSpPr txBox="1">
            <a:spLocks noChangeArrowheads="1"/>
          </p:cNvSpPr>
          <p:nvPr/>
        </p:nvSpPr>
        <p:spPr bwMode="auto">
          <a:xfrm>
            <a:off x="4067175" y="5013325"/>
            <a:ext cx="453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Волны Траубе-Геринга (3-го порядка)</a:t>
            </a:r>
            <a:endParaRPr lang="ru-RU"/>
          </a:p>
        </p:txBody>
      </p:sp>
      <p:cxnSp>
        <p:nvCxnSpPr>
          <p:cNvPr id="50185" name="Google Shape;252;p28"/>
          <p:cNvCxnSpPr>
            <a:cxnSpLocks noChangeShapeType="1"/>
          </p:cNvCxnSpPr>
          <p:nvPr/>
        </p:nvCxnSpPr>
        <p:spPr bwMode="auto">
          <a:xfrm>
            <a:off x="4211638" y="5013325"/>
            <a:ext cx="446405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57;p29"/>
          <p:cNvSpPr txBox="1">
            <a:spLocks noGrp="1"/>
          </p:cNvSpPr>
          <p:nvPr>
            <p:ph type="body" idx="1"/>
          </p:nvPr>
        </p:nvSpPr>
        <p:spPr>
          <a:xfrm>
            <a:off x="457200" y="115888"/>
            <a:ext cx="8229600" cy="6481762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EA0000"/>
              </a:buClr>
              <a:buSzPts val="3600"/>
              <a:buFont typeface="Arial" charset="0"/>
              <a:buNone/>
            </a:pPr>
            <a:r>
              <a:rPr lang="en-US" sz="3600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Показатели АД: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Arial" charset="0"/>
              <a:buChar char="•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СД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давление в артерии в систолу, норма – 110-125 мм.рт.ст.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Arial" charset="0"/>
              <a:buChar char="•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ДД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давление в артерии в диастолу, норма – 70-80 мм.рт.ст.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Arial" charset="0"/>
              <a:buChar char="•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ПД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пульсовое давление = СД – ДД, норма  40-50мм.рт.ст.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Arial" charset="0"/>
              <a:buChar char="•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Среднее артериальное давление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– средняя величина артериального давления, создающая в отсутствие пульсовых колебаний такой же гемодинамический эффект, как и при естественном колебании давления.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САД (СДД) = ДД + ПД/3.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26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4000"/>
            </a:pPr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Факторы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влияющие на величину АД: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63575" y="1916113"/>
            <a:ext cx="8229600" cy="295275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600"/>
              <a:buFont typeface="Noto Sans Symbols"/>
              <a:buChar char="❖"/>
            </a:pPr>
            <a:r>
              <a:rPr lang="en-US" sz="3600" b="1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Насосная функция сердца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lang="en-US" sz="36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Тонус резистивных сосудов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CC3300"/>
              </a:buClr>
              <a:buSzPts val="3600"/>
              <a:buFont typeface="Noto Sans Symbols"/>
              <a:buChar char="❖"/>
            </a:pPr>
            <a:r>
              <a:rPr lang="en-US" sz="3600" b="1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Объём циркулирующей крови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725"/>
              </a:spcBef>
              <a:spcAft>
                <a:spcPct val="0"/>
              </a:spcAft>
              <a:buClr>
                <a:srgbClr val="6600FF"/>
              </a:buClr>
              <a:buSzPts val="3600"/>
              <a:buFont typeface="Noto Sans Symbols"/>
              <a:buChar char="❖"/>
            </a:pPr>
            <a:r>
              <a:rPr lang="en-US" sz="3600" b="1" smtClean="0">
                <a:solidFill>
                  <a:srgbClr val="6600FF"/>
                </a:solidFill>
                <a:latin typeface="Arial" charset="0"/>
                <a:cs typeface="Arial" charset="0"/>
                <a:sym typeface="Arial" charset="0"/>
              </a:rPr>
              <a:t>Вязкость крови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76" name="Google Shape;264;p30"/>
          <p:cNvSpPr txBox="1">
            <a:spLocks noChangeArrowheads="1"/>
          </p:cNvSpPr>
          <p:nvPr/>
        </p:nvSpPr>
        <p:spPr bwMode="auto">
          <a:xfrm>
            <a:off x="663575" y="4837113"/>
            <a:ext cx="7567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b="1"/>
              <a:t>Зависимость прямо-пропорциональная: </a:t>
            </a:r>
            <a:endParaRPr lang="ru-RU"/>
          </a:p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b="1"/>
              <a:t>чем больше фактор, тем выше давление.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269;p31"/>
          <p:cNvSpPr txBox="1">
            <a:spLocks noChangeArrowheads="1"/>
          </p:cNvSpPr>
          <p:nvPr/>
        </p:nvSpPr>
        <p:spPr bwMode="auto">
          <a:xfrm>
            <a:off x="179388" y="44450"/>
            <a:ext cx="8820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A81B0C"/>
              </a:buClr>
              <a:buSzPts val="4000"/>
              <a:buFont typeface="Arial" charset="0"/>
              <a:buNone/>
            </a:pPr>
            <a:r>
              <a:rPr lang="en-US" sz="4000">
                <a:solidFill>
                  <a:srgbClr val="A81B0C"/>
                </a:solidFill>
              </a:rPr>
              <a:t>Факторы, обеспечивающие движение крови по  сосудам</a:t>
            </a:r>
            <a:r>
              <a:rPr lang="en-US" sz="4000"/>
              <a:t>.</a:t>
            </a:r>
            <a:endParaRPr lang="ru-RU"/>
          </a:p>
          <a:p>
            <a:pPr>
              <a:buClr>
                <a:srgbClr val="EA0000"/>
              </a:buClr>
              <a:buSzPts val="3200"/>
              <a:buFont typeface="Arial" charset="0"/>
              <a:buNone/>
            </a:pPr>
            <a:r>
              <a:rPr lang="en-US" sz="3200" b="1">
                <a:solidFill>
                  <a:srgbClr val="EA0000"/>
                </a:solidFill>
              </a:rPr>
              <a:t>1</a:t>
            </a:r>
            <a:r>
              <a:rPr lang="en-US" sz="2600"/>
              <a:t>. Главной движущей силой кровотока является </a:t>
            </a:r>
            <a:r>
              <a:rPr lang="en-US" sz="2800" b="1">
                <a:solidFill>
                  <a:srgbClr val="EA0000"/>
                </a:solidFill>
              </a:rPr>
              <a:t>градиент давления</a:t>
            </a:r>
            <a:r>
              <a:rPr lang="en-US" sz="2600"/>
              <a:t>. Кровь течёт из области высокого  давления в область низкого, преодолевая гидродинамическое сопротивление сосудов.</a:t>
            </a:r>
            <a:r>
              <a:rPr lang="en-US" sz="3400"/>
              <a:t>  </a:t>
            </a:r>
            <a:endParaRPr lang="ru-RU"/>
          </a:p>
          <a:p>
            <a:pPr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Р</a:t>
            </a:r>
            <a:r>
              <a:rPr lang="en-US" sz="3400" baseline="-25000"/>
              <a:t>артерий</a:t>
            </a:r>
            <a:r>
              <a:rPr lang="en-US" sz="3400"/>
              <a:t> →  Р</a:t>
            </a:r>
            <a:r>
              <a:rPr lang="en-US" sz="3400" baseline="-25000"/>
              <a:t>вен</a:t>
            </a:r>
            <a:endParaRPr lang="ru-RU"/>
          </a:p>
        </p:txBody>
      </p:sp>
      <p:pic>
        <p:nvPicPr>
          <p:cNvPr id="56323" name="Google Shape;270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213100"/>
            <a:ext cx="5184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Google Shape;271;p31"/>
          <p:cNvSpPr>
            <a:spLocks noChangeArrowheads="1"/>
          </p:cNvSpPr>
          <p:nvPr/>
        </p:nvSpPr>
        <p:spPr bwMode="auto">
          <a:xfrm rot="-5400000">
            <a:off x="1385094" y="2870994"/>
            <a:ext cx="685800" cy="3097212"/>
          </a:xfrm>
          <a:prstGeom prst="can">
            <a:avLst>
              <a:gd name="adj" fmla="val 2488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6325" name="Google Shape;272;p31"/>
          <p:cNvSpPr>
            <a:spLocks noChangeArrowheads="1"/>
          </p:cNvSpPr>
          <p:nvPr/>
        </p:nvSpPr>
        <p:spPr bwMode="auto">
          <a:xfrm>
            <a:off x="611188" y="429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56326" name="Google Shape;273;p31"/>
          <p:cNvSpPr txBox="1">
            <a:spLocks noChangeArrowheads="1"/>
          </p:cNvSpPr>
          <p:nvPr/>
        </p:nvSpPr>
        <p:spPr bwMode="auto">
          <a:xfrm>
            <a:off x="1166813" y="4240213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82F42C"/>
              </a:buClr>
              <a:buSzPts val="1800"/>
              <a:buFont typeface="Arial" charset="0"/>
              <a:buNone/>
            </a:pPr>
            <a:r>
              <a:rPr lang="en-US" sz="1800">
                <a:solidFill>
                  <a:srgbClr val="82F42C"/>
                </a:solidFill>
              </a:rPr>
              <a:t>кровоток</a:t>
            </a:r>
            <a:endParaRPr lang="ru-RU"/>
          </a:p>
        </p:txBody>
      </p:sp>
      <p:sp>
        <p:nvSpPr>
          <p:cNvPr id="56327" name="Google Shape;274;p31"/>
          <p:cNvSpPr>
            <a:spLocks noChangeArrowheads="1"/>
          </p:cNvSpPr>
          <p:nvPr/>
        </p:nvSpPr>
        <p:spPr bwMode="auto">
          <a:xfrm>
            <a:off x="2484438" y="429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279;p32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Font typeface="Arial" charset="0"/>
              <a:buChar char="•"/>
            </a:pPr>
            <a:r>
              <a:rPr lang="en-US" b="1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2. Присасывающее действие грудной клетки (дыхательный насос).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 время вдоха: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Расширение грудной клетки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Падение давления  в полых венах                     до 2 мм рт. ст.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Растяжение вен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Поступление крови из нижележащих вен в полые вены.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58371" name="Google Shape;280;p32"/>
          <p:cNvCxnSpPr>
            <a:cxnSpLocks noChangeShapeType="1"/>
          </p:cNvCxnSpPr>
          <p:nvPr/>
        </p:nvCxnSpPr>
        <p:spPr bwMode="auto">
          <a:xfrm>
            <a:off x="4716463" y="2636838"/>
            <a:ext cx="0" cy="504825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72" name="Google Shape;281;p32"/>
          <p:cNvCxnSpPr>
            <a:cxnSpLocks noChangeShapeType="1"/>
          </p:cNvCxnSpPr>
          <p:nvPr/>
        </p:nvCxnSpPr>
        <p:spPr bwMode="auto">
          <a:xfrm>
            <a:off x="4716463" y="3860800"/>
            <a:ext cx="0" cy="431800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373" name="Google Shape;282;p32"/>
          <p:cNvCxnSpPr>
            <a:cxnSpLocks noChangeShapeType="1"/>
          </p:cNvCxnSpPr>
          <p:nvPr/>
        </p:nvCxnSpPr>
        <p:spPr bwMode="auto">
          <a:xfrm>
            <a:off x="4716463" y="4724400"/>
            <a:ext cx="0" cy="504825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8374" name="Google Shape;283;p32"/>
          <p:cNvSpPr txBox="1">
            <a:spLocks noChangeArrowheads="1"/>
          </p:cNvSpPr>
          <p:nvPr/>
        </p:nvSpPr>
        <p:spPr bwMode="auto">
          <a:xfrm>
            <a:off x="323850" y="157163"/>
            <a:ext cx="912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CC33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CC3300"/>
                </a:solidFill>
              </a:rPr>
              <a:t>Дополнительные факторы, действующие в венах: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288;p33"/>
          <p:cNvSpPr txBox="1">
            <a:spLocks noGrp="1"/>
          </p:cNvSpPr>
          <p:nvPr>
            <p:ph type="body" idx="1"/>
          </p:nvPr>
        </p:nvSpPr>
        <p:spPr>
          <a:xfrm>
            <a:off x="250825" y="333375"/>
            <a:ext cx="8686800" cy="6048375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SzPts val="3600"/>
              <a:buFont typeface="Arial" charset="0"/>
              <a:buNone/>
            </a:pPr>
            <a:r>
              <a:rPr lang="en-US" sz="3600" b="1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3. Присасывающее влияние сердца</a:t>
            </a:r>
            <a:r>
              <a:rPr lang="en-US" b="1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 систолу желудочков: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АВ-перегородка опускается вниз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Объем предсердий увеличивается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Давление в предсердиях падает до -2-3 мм рт. ст.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Кровь из вен поступает в предсердия.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60419" name="Google Shape;289;p33"/>
          <p:cNvCxnSpPr>
            <a:cxnSpLocks noChangeShapeType="1"/>
          </p:cNvCxnSpPr>
          <p:nvPr/>
        </p:nvCxnSpPr>
        <p:spPr bwMode="auto">
          <a:xfrm>
            <a:off x="4643438" y="2420938"/>
            <a:ext cx="0" cy="720725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0420" name="Google Shape;290;p33"/>
          <p:cNvCxnSpPr>
            <a:cxnSpLocks noChangeShapeType="1"/>
          </p:cNvCxnSpPr>
          <p:nvPr/>
        </p:nvCxnSpPr>
        <p:spPr bwMode="auto">
          <a:xfrm>
            <a:off x="4643438" y="3429000"/>
            <a:ext cx="0" cy="720725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0421" name="Google Shape;291;p33"/>
          <p:cNvCxnSpPr>
            <a:cxnSpLocks noChangeShapeType="1"/>
          </p:cNvCxnSpPr>
          <p:nvPr/>
        </p:nvCxnSpPr>
        <p:spPr bwMode="auto">
          <a:xfrm>
            <a:off x="4643438" y="4510088"/>
            <a:ext cx="0" cy="720725"/>
          </a:xfrm>
          <a:prstGeom prst="straightConnector1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296;p3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SzPts val="4000"/>
            </a:pPr>
            <a:r>
              <a:rPr lang="en-US" sz="4000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4. Мышечный насос: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2467" name="Google Shape;297;p34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916113"/>
            <a:ext cx="8569325" cy="4465637"/>
          </a:xfrm>
        </p:spPr>
      </p:pic>
      <p:sp>
        <p:nvSpPr>
          <p:cNvPr id="62468" name="Google Shape;298;p34"/>
          <p:cNvSpPr txBox="1">
            <a:spLocks noChangeArrowheads="1"/>
          </p:cNvSpPr>
          <p:nvPr/>
        </p:nvSpPr>
        <p:spPr bwMode="auto">
          <a:xfrm>
            <a:off x="663575" y="614363"/>
            <a:ext cx="7558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СОКРАШЕНИЯ СКЕЛЕТНЫХ МЫШЦ СДАВЛИВАЮТ ВЕНЫ 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И ПРОДВИГАЮТ КРОВЬ  В ЦЕНТРАЛЬНОМ НАПРАВЛЕНИИ</a:t>
            </a:r>
            <a:r>
              <a:rPr lang="en-US" sz="1800"/>
              <a:t>.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Клапаны препятствуют обратному току крови</a:t>
            </a:r>
            <a:r>
              <a:rPr lang="en-US" sz="1800"/>
              <a:t>.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oogle Shape;303;p35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989138"/>
            <a:ext cx="8064500" cy="4608512"/>
          </a:xfrm>
        </p:spPr>
      </p:pic>
      <p:sp>
        <p:nvSpPr>
          <p:cNvPr id="64515" name="Google Shape;304;p35"/>
          <p:cNvSpPr txBox="1">
            <a:spLocks noChangeArrowheads="1"/>
          </p:cNvSpPr>
          <p:nvPr/>
        </p:nvSpPr>
        <p:spPr bwMode="auto">
          <a:xfrm>
            <a:off x="395288" y="333375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64516" name="Google Shape;305;p35"/>
          <p:cNvSpPr txBox="1">
            <a:spLocks noChangeArrowheads="1"/>
          </p:cNvSpPr>
          <p:nvPr/>
        </p:nvSpPr>
        <p:spPr bwMode="auto">
          <a:xfrm>
            <a:off x="250825" y="119697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Times New Roman" pitchFamily="18" charset="0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Тонус ГМК обеспечивает состоятельность клапанов</a:t>
            </a:r>
            <a:endParaRPr lang="ru-RU"/>
          </a:p>
        </p:txBody>
      </p:sp>
      <p:sp>
        <p:nvSpPr>
          <p:cNvPr id="64517" name="Google Shape;306;p35"/>
          <p:cNvSpPr txBox="1">
            <a:spLocks noChangeArrowheads="1"/>
          </p:cNvSpPr>
          <p:nvPr/>
        </p:nvSpPr>
        <p:spPr bwMode="auto">
          <a:xfrm>
            <a:off x="231775" y="107950"/>
            <a:ext cx="8870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A81B0C"/>
              </a:buClr>
              <a:buSzPts val="3200"/>
              <a:buFont typeface="Arial" charset="0"/>
              <a:buNone/>
            </a:pPr>
            <a:r>
              <a:rPr lang="en-US" sz="3200" b="1">
                <a:solidFill>
                  <a:srgbClr val="A81B0C"/>
                </a:solidFill>
              </a:rPr>
              <a:t>Клапаны вен  создают однонаправленный</a:t>
            </a:r>
            <a:endParaRPr lang="ru-RU"/>
          </a:p>
          <a:p>
            <a:pPr>
              <a:buClr>
                <a:srgbClr val="A81B0C"/>
              </a:buClr>
              <a:buSzPts val="3200"/>
              <a:buFont typeface="Arial" charset="0"/>
              <a:buNone/>
            </a:pPr>
            <a:r>
              <a:rPr lang="en-US" sz="3200" b="1">
                <a:solidFill>
                  <a:srgbClr val="A81B0C"/>
                </a:solidFill>
              </a:rPr>
              <a:t> ток крови – к сердцу</a:t>
            </a:r>
            <a:r>
              <a:rPr lang="en-US" sz="3200" b="1"/>
              <a:t>.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311;p36"/>
          <p:cNvSpPr txBox="1">
            <a:spLocks noGrp="1"/>
          </p:cNvSpPr>
          <p:nvPr>
            <p:ph type="title" idx="4294967295"/>
          </p:nvPr>
        </p:nvSpPr>
        <p:spPr>
          <a:xfrm>
            <a:off x="0" y="-315913"/>
            <a:ext cx="5757863" cy="1492251"/>
          </a:xfrm>
        </p:spPr>
        <p:txBody>
          <a:bodyPr anchor="t"/>
          <a:lstStyle/>
          <a:p>
            <a:pPr algn="ctr" eaLnBrk="1" hangingPunct="1">
              <a:buClr>
                <a:srgbClr val="CC3300"/>
              </a:buClr>
              <a:buSzPts val="4400"/>
            </a:pPr>
            <a:r>
              <a:rPr lang="en-US" sz="44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Функции вен</a:t>
            </a:r>
            <a:endParaRPr lang="ru-RU" sz="4400" smtClean="0">
              <a:latin typeface="Arial" charset="0"/>
              <a:cs typeface="Arial" charset="0"/>
            </a:endParaRPr>
          </a:p>
        </p:txBody>
      </p:sp>
      <p:pic>
        <p:nvPicPr>
          <p:cNvPr id="66563" name="Google Shape;312;p36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476250"/>
            <a:ext cx="2736850" cy="6127750"/>
          </a:xfrm>
        </p:spPr>
      </p:pic>
      <p:sp>
        <p:nvSpPr>
          <p:cNvPr id="313" name="Google Shape;313;p36"/>
          <p:cNvSpPr txBox="1"/>
          <p:nvPr/>
        </p:nvSpPr>
        <p:spPr>
          <a:xfrm>
            <a:off x="250825" y="908050"/>
            <a:ext cx="5683250" cy="3743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52400"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Обеспечивают </a:t>
            </a:r>
            <a:r>
              <a:rPr lang="en-US" sz="2400" b="1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отток крови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 капилляров органа и баланс жидкости 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интерстиции и крови.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-152400">
              <a:buClr>
                <a:srgbClr val="000000"/>
              </a:buClr>
              <a:buSzPts val="2400"/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indent="-152400">
              <a:buClr>
                <a:srgbClr val="EA0000"/>
              </a:buClr>
              <a:buSzPts val="2400"/>
              <a:buFont typeface="Noto Sans Symbols"/>
              <a:buChar char="➢"/>
            </a:pPr>
            <a:r>
              <a:rPr lang="en-US" sz="2400" b="1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Регулируют собственную емкость и </a:t>
            </a:r>
            <a:endParaRPr lang="ru-RU"/>
          </a:p>
          <a:p>
            <a:pPr indent="-152400">
              <a:buClr>
                <a:srgbClr val="EA0000"/>
              </a:buClr>
              <a:buSzPts val="2400"/>
              <a:buFont typeface="Times New Roman" pitchFamily="18" charset="0"/>
              <a:buNone/>
            </a:pPr>
            <a:r>
              <a:rPr lang="en-US" sz="2400" b="1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возврат крови к сердцу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Уменьшение емкости вен добавляет к ОЦК до 1 л крови и позволяет сохранить кровоток при потере до 20% крови.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Google Shape;318;p37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0"/>
            <a:ext cx="4284663" cy="6858000"/>
          </a:xfrm>
        </p:spPr>
      </p:pic>
      <p:sp>
        <p:nvSpPr>
          <p:cNvPr id="68611" name="Google Shape;319;p37"/>
          <p:cNvSpPr txBox="1">
            <a:spLocks noChangeArrowheads="1"/>
          </p:cNvSpPr>
          <p:nvPr/>
        </p:nvSpPr>
        <p:spPr bwMode="auto">
          <a:xfrm>
            <a:off x="250825" y="90805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endParaRPr lang="ru-RU"/>
          </a:p>
        </p:txBody>
      </p:sp>
      <p:sp>
        <p:nvSpPr>
          <p:cNvPr id="68612" name="Google Shape;320;p37"/>
          <p:cNvSpPr txBox="1">
            <a:spLocks noChangeArrowheads="1"/>
          </p:cNvSpPr>
          <p:nvPr/>
        </p:nvSpPr>
        <p:spPr bwMode="auto">
          <a:xfrm>
            <a:off x="323850" y="260350"/>
            <a:ext cx="424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Times New Roman" pitchFamily="18" charset="0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Факторы, препятствующие венозному</a:t>
            </a:r>
            <a:endParaRPr lang="ru-RU"/>
          </a:p>
          <a:p>
            <a:pPr>
              <a:buClr>
                <a:srgbClr val="000000"/>
              </a:buClr>
              <a:buSzPts val="2800"/>
              <a:buFont typeface="Times New Roman" pitchFamily="18" charset="0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возврату:</a:t>
            </a:r>
            <a:endParaRPr lang="ru-RU"/>
          </a:p>
        </p:txBody>
      </p:sp>
      <p:sp>
        <p:nvSpPr>
          <p:cNvPr id="321" name="Google Shape;321;p37"/>
          <p:cNvSpPr txBox="1"/>
          <p:nvPr/>
        </p:nvSpPr>
        <p:spPr>
          <a:xfrm>
            <a:off x="250825" y="2636838"/>
            <a:ext cx="4897438" cy="2830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Вертикальное положение.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Неподвижность.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Сдавление вен.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Снижение тонуса и недостаточность клапанов.</a:t>
            </a:r>
            <a:endParaRPr lang="ru-RU"/>
          </a:p>
          <a:p>
            <a:pPr indent="-152400"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Патология вен.</a:t>
            </a:r>
            <a:endParaRPr lang="ru-RU"/>
          </a:p>
          <a:p>
            <a:pPr indent="-152400">
              <a:buClr>
                <a:srgbClr val="000000"/>
              </a:buClr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561975"/>
            <a:ext cx="8229600" cy="850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  <a:buFont typeface="Bookman Old Style" pitchFamily="18" charset="0"/>
              <a:buNone/>
            </a:pPr>
            <a:r>
              <a:rPr lang="en-US" sz="4000" smtClean="0">
                <a:solidFill>
                  <a:srgbClr val="000000"/>
                </a:solidFill>
                <a:latin typeface="Bookman Old Style" pitchFamily="18" charset="0"/>
                <a:cs typeface="Arial" charset="0"/>
                <a:sym typeface="Bookman Old Style" pitchFamily="18" charset="0"/>
              </a:rPr>
              <a:t>I.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Сосуды эластического типа. (Аорта, крупные артерии)</a:t>
            </a:r>
            <a:b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363" name="Google Shape;69;p11"/>
          <p:cNvSpPr txBox="1">
            <a:spLocks noGrp="1"/>
          </p:cNvSpPr>
          <p:nvPr>
            <p:ph type="body" idx="1"/>
          </p:nvPr>
        </p:nvSpPr>
        <p:spPr>
          <a:xfrm>
            <a:off x="395288" y="1268413"/>
            <a:ext cx="8229600" cy="2405062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 Функции: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-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амортизирующая функция ( в систолу);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-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непрерывного тока крови (в диастолу).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15364" name="Google Shape;70;p11"/>
          <p:cNvGrpSpPr>
            <a:grpSpLocks/>
          </p:cNvGrpSpPr>
          <p:nvPr/>
        </p:nvGrpSpPr>
        <p:grpSpPr bwMode="auto">
          <a:xfrm>
            <a:off x="433388" y="3573463"/>
            <a:ext cx="8315325" cy="2592387"/>
            <a:chOff x="1331912" y="2708275"/>
            <a:chExt cx="5976938" cy="2181225"/>
          </a:xfrm>
        </p:grpSpPr>
        <p:pic>
          <p:nvPicPr>
            <p:cNvPr id="15369" name="Google Shape;71;p11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1912" y="2708275"/>
              <a:ext cx="3009900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Google Shape;72;p11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0850" y="2708275"/>
              <a:ext cx="3048000" cy="217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Google Shape;73;p11"/>
          <p:cNvSpPr txBox="1">
            <a:spLocks noChangeArrowheads="1"/>
          </p:cNvSpPr>
          <p:nvPr/>
        </p:nvSpPr>
        <p:spPr bwMode="auto">
          <a:xfrm>
            <a:off x="1258888" y="61499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/>
              <a:t>Систола.</a:t>
            </a:r>
            <a:endParaRPr lang="ru-RU"/>
          </a:p>
        </p:txBody>
      </p:sp>
      <p:sp>
        <p:nvSpPr>
          <p:cNvPr id="15366" name="Google Shape;74;p11"/>
          <p:cNvSpPr txBox="1">
            <a:spLocks noChangeArrowheads="1"/>
          </p:cNvSpPr>
          <p:nvPr/>
        </p:nvSpPr>
        <p:spPr bwMode="auto">
          <a:xfrm>
            <a:off x="5292725" y="61499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/>
              <a:t>Диастола.</a:t>
            </a:r>
            <a:endParaRPr lang="ru-RU"/>
          </a:p>
        </p:txBody>
      </p:sp>
      <p:sp>
        <p:nvSpPr>
          <p:cNvPr id="15367" name="Google Shape;75;p11"/>
          <p:cNvSpPr txBox="1">
            <a:spLocks noChangeArrowheads="1"/>
          </p:cNvSpPr>
          <p:nvPr/>
        </p:nvSpPr>
        <p:spPr bwMode="auto">
          <a:xfrm>
            <a:off x="3492500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В капилляры.</a:t>
            </a:r>
            <a:endParaRPr lang="ru-RU"/>
          </a:p>
        </p:txBody>
      </p:sp>
      <p:sp>
        <p:nvSpPr>
          <p:cNvPr id="15368" name="Google Shape;76;p11"/>
          <p:cNvSpPr txBox="1">
            <a:spLocks noChangeArrowheads="1"/>
          </p:cNvSpPr>
          <p:nvPr/>
        </p:nvSpPr>
        <p:spPr bwMode="auto">
          <a:xfrm>
            <a:off x="7235825" y="32845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В капилляры.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326;p38"/>
          <p:cNvSpPr txBox="1">
            <a:spLocks noGrp="1"/>
          </p:cNvSpPr>
          <p:nvPr>
            <p:ph type="title" idx="4294967295"/>
          </p:nvPr>
        </p:nvSpPr>
        <p:spPr>
          <a:xfrm>
            <a:off x="457200" y="188913"/>
            <a:ext cx="4762500" cy="1008062"/>
          </a:xfrm>
        </p:spPr>
        <p:txBody>
          <a:bodyPr anchor="t"/>
          <a:lstStyle/>
          <a:p>
            <a:pPr algn="ctr" eaLnBrk="1" hangingPunct="1">
              <a:buClr>
                <a:srgbClr val="CC3300"/>
              </a:buClr>
              <a:buSzPts val="4400"/>
            </a:pPr>
            <a:r>
              <a:rPr lang="en-US" sz="44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Тонус сосуда:</a:t>
            </a:r>
            <a:endParaRPr lang="ru-RU" sz="4400" smtClean="0">
              <a:latin typeface="Arial" charset="0"/>
              <a:cs typeface="Arial" charset="0"/>
            </a:endParaRPr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4294967295"/>
          </p:nvPr>
        </p:nvSpPr>
        <p:spPr>
          <a:xfrm>
            <a:off x="457200" y="1196975"/>
            <a:ext cx="5410200" cy="3816350"/>
          </a:xfrm>
        </p:spPr>
        <p:txBody>
          <a:bodyPr>
            <a:noAutofit/>
          </a:bodyPr>
          <a:lstStyle/>
          <a:p>
            <a:pPr marL="342900" indent="-342900" eaLnBrk="1" hangingPunct="1">
              <a:buSzPts val="2800"/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Регулирует </a:t>
            </a:r>
            <a:r>
              <a:rPr lang="en-US" sz="2800" b="1" smtClean="0">
                <a:solidFill>
                  <a:srgbClr val="EA0000"/>
                </a:solidFill>
                <a:latin typeface="Arial" charset="0"/>
                <a:cs typeface="Arial" charset="0"/>
              </a:rPr>
              <a:t>внутрисосудистое давление</a:t>
            </a:r>
            <a:r>
              <a:rPr lang="en-US" sz="2800" smtClean="0">
                <a:latin typeface="Arial" charset="0"/>
                <a:cs typeface="Arial" charset="0"/>
              </a:rPr>
              <a:t>: чем он больше, тем давление выше.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</a:pPr>
            <a:endParaRPr lang="ru-RU" sz="28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Регулирует </a:t>
            </a:r>
            <a:r>
              <a:rPr lang="en-US" sz="2800" b="1" smtClean="0">
                <a:solidFill>
                  <a:srgbClr val="EA0000"/>
                </a:solidFill>
                <a:latin typeface="Arial" charset="0"/>
                <a:cs typeface="Arial" charset="0"/>
              </a:rPr>
              <a:t>объемную скорость кровотока:</a:t>
            </a:r>
            <a:r>
              <a:rPr lang="en-US" sz="2800" smtClean="0">
                <a:latin typeface="Arial" charset="0"/>
                <a:cs typeface="Arial" charset="0"/>
              </a:rPr>
              <a:t> чем тонус больше, тем она ниже.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</a:pP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70660" name="Google Shape;328;p38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981075"/>
            <a:ext cx="3168650" cy="3168650"/>
          </a:xfrm>
        </p:spPr>
      </p:pic>
      <p:sp>
        <p:nvSpPr>
          <p:cNvPr id="70661" name="Google Shape;329;p38"/>
          <p:cNvSpPr txBox="1">
            <a:spLocks noChangeArrowheads="1"/>
          </p:cNvSpPr>
          <p:nvPr/>
        </p:nvSpPr>
        <p:spPr bwMode="auto">
          <a:xfrm>
            <a:off x="539750" y="5003800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3200"/>
              <a:buFont typeface="Arial" charset="0"/>
              <a:buNone/>
            </a:pPr>
            <a:r>
              <a:rPr lang="en-US" sz="3200">
                <a:solidFill>
                  <a:srgbClr val="EA0000"/>
                </a:solidFill>
              </a:rPr>
              <a:t> Регулирует распределение кровотока</a:t>
            </a:r>
            <a:endParaRPr lang="ru-RU"/>
          </a:p>
          <a:p>
            <a:pPr>
              <a:buClr>
                <a:srgbClr val="EA0000"/>
              </a:buClr>
              <a:buSzPts val="3200"/>
              <a:buFont typeface="Arial" charset="0"/>
              <a:buNone/>
            </a:pPr>
            <a:r>
              <a:rPr lang="en-US" sz="3200">
                <a:solidFill>
                  <a:srgbClr val="EA0000"/>
                </a:solidFill>
              </a:rPr>
              <a:t> в организме в покое и при нагрузках.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334;p39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SzPts val="4400"/>
            </a:pPr>
            <a:r>
              <a:rPr lang="en-US" b="1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Тонус сосудов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2707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79388" y="765175"/>
            <a:ext cx="8964612" cy="19431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Тонус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– напряжение мышечного слоя стенки сосуда, создаваемое асинхронным сокращением ГМК, обладающих автоматией.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2708" name="Google Shape;336;p39"/>
          <p:cNvSpPr txBox="1">
            <a:spLocks noChangeArrowheads="1"/>
          </p:cNvSpPr>
          <p:nvPr/>
        </p:nvSpPr>
        <p:spPr bwMode="auto">
          <a:xfrm>
            <a:off x="468313" y="257810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Компоненты тонуса.</a:t>
            </a:r>
            <a:endParaRPr lang="ru-RU"/>
          </a:p>
        </p:txBody>
      </p:sp>
      <p:sp>
        <p:nvSpPr>
          <p:cNvPr id="337" name="Google Shape;337;p39"/>
          <p:cNvSpPr txBox="1"/>
          <p:nvPr/>
        </p:nvSpPr>
        <p:spPr>
          <a:xfrm>
            <a:off x="539750" y="3716338"/>
            <a:ext cx="2879725" cy="1004887"/>
          </a:xfrm>
          <a:prstGeom prst="rect">
            <a:avLst/>
          </a:prstGeom>
          <a:solidFill>
            <a:srgbClr val="FFB3B3"/>
          </a:solidFill>
          <a:ln>
            <a:noFill/>
          </a:ln>
          <a:effectLst>
            <a:outerShdw blurRad="63500" dist="107763" dir="18900000">
              <a:schemeClr val="lt2">
                <a:alpha val="49803"/>
              </a:scheme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Базальный тонус</a:t>
            </a:r>
            <a:r>
              <a:rPr lang="en-US" sz="1800"/>
              <a:t> </a:t>
            </a:r>
            <a:endParaRPr lang="ru-RU"/>
          </a:p>
          <a:p>
            <a:pPr>
              <a:spcBef>
                <a:spcPts val="1200"/>
              </a:spcBef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(</a:t>
            </a:r>
            <a:r>
              <a:rPr lang="en-US" sz="2400"/>
              <a:t>миогенный</a:t>
            </a:r>
            <a:r>
              <a:rPr lang="en-US" sz="1800"/>
              <a:t>)</a:t>
            </a:r>
            <a:endParaRPr lang="ru-RU"/>
          </a:p>
        </p:txBody>
      </p:sp>
      <p:sp>
        <p:nvSpPr>
          <p:cNvPr id="338" name="Google Shape;338;p39"/>
          <p:cNvSpPr txBox="1"/>
          <p:nvPr/>
        </p:nvSpPr>
        <p:spPr>
          <a:xfrm>
            <a:off x="6372225" y="3716338"/>
            <a:ext cx="2303463" cy="1004887"/>
          </a:xfrm>
          <a:prstGeom prst="rect">
            <a:avLst/>
          </a:prstGeom>
          <a:solidFill>
            <a:srgbClr val="FFB3B3"/>
          </a:solidFill>
          <a:ln>
            <a:noFill/>
          </a:ln>
          <a:effectLst>
            <a:outerShdw blurRad="63500" dist="107763" dir="18900000">
              <a:schemeClr val="lt2">
                <a:alpha val="49803"/>
              </a:scheme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Центральный </a:t>
            </a:r>
            <a:endParaRPr lang="ru-RU"/>
          </a:p>
          <a:p>
            <a:pPr>
              <a:spcBef>
                <a:spcPts val="1200"/>
              </a:spcBef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(нейрогенный)</a:t>
            </a:r>
            <a:endParaRPr lang="ru-RU"/>
          </a:p>
        </p:txBody>
      </p:sp>
      <p:cxnSp>
        <p:nvCxnSpPr>
          <p:cNvPr id="72711" name="Google Shape;339;p39"/>
          <p:cNvCxnSpPr>
            <a:cxnSpLocks noChangeShapeType="1"/>
          </p:cNvCxnSpPr>
          <p:nvPr/>
        </p:nvCxnSpPr>
        <p:spPr bwMode="auto">
          <a:xfrm flipH="1">
            <a:off x="3563938" y="3141663"/>
            <a:ext cx="1081087" cy="9350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712" name="Google Shape;340;p39"/>
          <p:cNvCxnSpPr>
            <a:cxnSpLocks noChangeShapeType="1"/>
          </p:cNvCxnSpPr>
          <p:nvPr/>
        </p:nvCxnSpPr>
        <p:spPr bwMode="auto">
          <a:xfrm>
            <a:off x="4572000" y="3141663"/>
            <a:ext cx="1655763" cy="9350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1" name="Google Shape;341;p39"/>
          <p:cNvSpPr txBox="1"/>
          <p:nvPr/>
        </p:nvSpPr>
        <p:spPr>
          <a:xfrm>
            <a:off x="3563938" y="5084763"/>
            <a:ext cx="2736850" cy="457200"/>
          </a:xfrm>
          <a:prstGeom prst="rect">
            <a:avLst/>
          </a:prstGeom>
          <a:solidFill>
            <a:srgbClr val="FFB3B3"/>
          </a:solidFill>
          <a:ln>
            <a:noFill/>
          </a:ln>
          <a:effectLst>
            <a:outerShdw blurRad="63500" dist="107763" dir="18900000">
              <a:schemeClr val="lt2">
                <a:alpha val="49803"/>
              </a:scheme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Гуморальный.</a:t>
            </a:r>
            <a:endParaRPr lang="ru-RU"/>
          </a:p>
        </p:txBody>
      </p:sp>
      <p:cxnSp>
        <p:nvCxnSpPr>
          <p:cNvPr id="72714" name="Google Shape;342;p39"/>
          <p:cNvCxnSpPr>
            <a:cxnSpLocks noChangeShapeType="1"/>
          </p:cNvCxnSpPr>
          <p:nvPr/>
        </p:nvCxnSpPr>
        <p:spPr bwMode="auto">
          <a:xfrm flipH="1">
            <a:off x="4572000" y="3068638"/>
            <a:ext cx="71438" cy="18732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347;p40"/>
          <p:cNvSpPr txBox="1">
            <a:spLocks noGrp="1"/>
          </p:cNvSpPr>
          <p:nvPr>
            <p:ph type="title"/>
          </p:nvPr>
        </p:nvSpPr>
        <p:spPr>
          <a:xfrm>
            <a:off x="395288" y="115888"/>
            <a:ext cx="8229600" cy="777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SzPts val="4800"/>
            </a:pPr>
            <a:r>
              <a:rPr lang="en-US" sz="4800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Регуляция тонуса сосудов.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Местные механизмы  регуляции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                                 базального тонуса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Нервный механизм регуляции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Гуморальный механизм регуляции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ctr" eaLnBrk="1" hangingPunct="1">
              <a:spcBef>
                <a:spcPts val="638"/>
              </a:spcBef>
              <a:spcAft>
                <a:spcPct val="0"/>
              </a:spcAft>
              <a:buClr>
                <a:srgbClr val="EA0000"/>
              </a:buClr>
              <a:buFont typeface="Arial" charset="0"/>
              <a:buNone/>
            </a:pPr>
            <a:r>
              <a:rPr lang="en-US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Регуляция тонуса сосудов выполняет следующие задачи: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Регуляция системного АД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AutoNum type="arabi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Приспособление местного кровотока к функциональным потребностям органа.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353;p41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4000"/>
            </a:pPr>
            <a:r>
              <a:rPr lang="en-US" sz="4000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Местные механизмы регуляции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54" name="Google Shape;354;p41"/>
          <p:cNvSpPr txBox="1">
            <a:spLocks noGrp="1"/>
          </p:cNvSpPr>
          <p:nvPr>
            <p:ph type="body" idx="1"/>
          </p:nvPr>
        </p:nvSpPr>
        <p:spPr>
          <a:xfrm>
            <a:off x="323850" y="1557338"/>
            <a:ext cx="8229600" cy="4281487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81B0C"/>
              </a:buClr>
              <a:buSzPts val="2000"/>
              <a:buFont typeface="Noto Sans Symbols"/>
              <a:buChar char="●"/>
            </a:pPr>
            <a:r>
              <a:rPr lang="en-US" sz="2000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Миогенная ауторегуляция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базального тонуса (сосуды мозга, почек): </a:t>
            </a: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повышение АД →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растяжение стенки сосуда → активация механочувствительных каналов, вход  Са** → сокращение ГМК  сосудов → повышение тонуса – </a:t>
            </a:r>
            <a:r>
              <a:rPr lang="en-US" b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сохранение данного уровня кровотока.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Noto Sans Symbols"/>
              <a:buNone/>
            </a:pPr>
            <a:endParaRPr lang="ru-RU" b="1" smtClean="0">
              <a:solidFill>
                <a:srgbClr val="FFFF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A81B0C"/>
              </a:buClr>
              <a:buSzPts val="2000"/>
              <a:buFont typeface="Noto Sans Symbols"/>
              <a:buChar char="●"/>
            </a:pPr>
            <a:r>
              <a:rPr lang="en-US" sz="2000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Гипоксическая вазодилятация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(сосуды сердца) – снижение тонуса сосудов при снижении P</a:t>
            </a:r>
            <a:r>
              <a:rPr lang="en-US" sz="1800" b="1" baseline="-25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02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в крови –увеличение кровотока.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lang="ru-RU" sz="1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A81B0C"/>
              </a:buClr>
              <a:buSzPts val="2000"/>
              <a:buFont typeface="Noto Sans Symbols"/>
              <a:buChar char="●"/>
            </a:pPr>
            <a:r>
              <a:rPr lang="en-US" sz="2000" smtClean="0">
                <a:solidFill>
                  <a:srgbClr val="A81B0C"/>
                </a:solidFill>
                <a:latin typeface="Arial" charset="0"/>
                <a:cs typeface="Arial" charset="0"/>
                <a:sym typeface="Arial" charset="0"/>
              </a:rPr>
              <a:t>Гипоксическая вазоконстрикция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(сосуды малого круга) – повышение тонуса сосудов  при снижении вентиляции альвеол – снижение кровотока в данных альвеолах.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CC3300"/>
              </a:buClr>
              <a:buSzPts val="2000"/>
              <a:buFont typeface="Noto Sans Symbols"/>
              <a:buChar char="●"/>
            </a:pPr>
            <a:r>
              <a:rPr lang="en-US" sz="2000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Метаболическая ауторегуляция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6804" name="Google Shape;355;p41"/>
          <p:cNvSpPr txBox="1">
            <a:spLocks noChangeArrowheads="1"/>
          </p:cNvSpPr>
          <p:nvPr/>
        </p:nvSpPr>
        <p:spPr bwMode="auto">
          <a:xfrm>
            <a:off x="323850" y="62071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CC3300"/>
              </a:buClr>
              <a:buSzPts val="4000"/>
              <a:buFont typeface="Arial" charset="0"/>
              <a:buNone/>
            </a:pPr>
            <a:r>
              <a:rPr lang="en-US" sz="4000" b="1">
                <a:solidFill>
                  <a:srgbClr val="CC3300"/>
                </a:solidFill>
              </a:rPr>
              <a:t>       базального тонуса.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Google Shape;360;p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36838"/>
            <a:ext cx="9144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Google Shape;361;p42"/>
          <p:cNvSpPr txBox="1">
            <a:spLocks noChangeArrowheads="1"/>
          </p:cNvSpPr>
          <p:nvPr/>
        </p:nvSpPr>
        <p:spPr bwMode="auto">
          <a:xfrm>
            <a:off x="250825" y="188913"/>
            <a:ext cx="88931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CC3300"/>
              </a:buClr>
              <a:buSzPts val="3200"/>
              <a:buFont typeface="Arial" charset="0"/>
              <a:buNone/>
            </a:pPr>
            <a:r>
              <a:rPr lang="en-US" sz="3200">
                <a:solidFill>
                  <a:srgbClr val="CC3300"/>
                </a:solidFill>
              </a:rPr>
              <a:t>Метаболическая ауторегуляция</a:t>
            </a:r>
            <a:r>
              <a:rPr lang="en-US" sz="2800"/>
              <a:t> (сосуды мозга, скелетных мышц). Тонус сосудов снижается при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↓Р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О2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↑Р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СО2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2800"/>
              <a:t>↑Н</a:t>
            </a:r>
            <a:r>
              <a:rPr lang="en-US" sz="2800" baseline="30000"/>
              <a:t>+</a:t>
            </a:r>
            <a:r>
              <a:rPr lang="en-US" sz="2800"/>
              <a:t>, ↑С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sz="2800"/>
              <a:t>Н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r>
              <a:rPr lang="en-US" sz="2800"/>
              <a:t>О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sz="2800"/>
              <a:t>, ↑t°.</a:t>
            </a:r>
            <a:endParaRPr lang="ru-RU"/>
          </a:p>
          <a:p>
            <a:pPr algn="ctr">
              <a:spcBef>
                <a:spcPts val="1400"/>
              </a:spcBef>
              <a:buClr>
                <a:srgbClr val="CC33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CC3300"/>
                </a:solidFill>
              </a:rPr>
              <a:t>При увеличении нагрузки кровоток увеличивается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Google Shape;366;p43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3141663"/>
            <a:ext cx="6119812" cy="3527425"/>
          </a:xfrm>
        </p:spPr>
      </p:pic>
      <p:sp>
        <p:nvSpPr>
          <p:cNvPr id="80899" name="Google Shape;367;p43"/>
          <p:cNvSpPr txBox="1">
            <a:spLocks noChangeArrowheads="1"/>
          </p:cNvSpPr>
          <p:nvPr/>
        </p:nvSpPr>
        <p:spPr bwMode="auto">
          <a:xfrm>
            <a:off x="395288" y="404813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80900" name="Google Shape;368;p43"/>
          <p:cNvSpPr txBox="1">
            <a:spLocks noChangeArrowheads="1"/>
          </p:cNvSpPr>
          <p:nvPr/>
        </p:nvSpPr>
        <p:spPr bwMode="auto">
          <a:xfrm>
            <a:off x="179388" y="0"/>
            <a:ext cx="91455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A81B0C"/>
              </a:buClr>
              <a:buSzPts val="4000"/>
              <a:buFont typeface="Arial" charset="0"/>
              <a:buNone/>
            </a:pPr>
            <a:r>
              <a:rPr lang="en-US" sz="4000">
                <a:solidFill>
                  <a:srgbClr val="A81B0C"/>
                </a:solidFill>
              </a:rPr>
              <a:t>              Нейрогенный  тонус</a:t>
            </a:r>
            <a:r>
              <a:rPr lang="en-US" sz="1800"/>
              <a:t> – 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повышение базального тонуса, поддерживаемое влиянием симпатических нервов. Медиатор – </a:t>
            </a:r>
            <a:r>
              <a:rPr lang="en-US" sz="2400" b="1">
                <a:solidFill>
                  <a:srgbClr val="EA0000"/>
                </a:solidFill>
              </a:rPr>
              <a:t>НОРАДРЕНАЛИН</a:t>
            </a:r>
            <a:r>
              <a:rPr lang="en-US" sz="2400"/>
              <a:t>  воздействует на </a:t>
            </a:r>
            <a:r>
              <a:rPr lang="en-US" sz="2800" b="1">
                <a:solidFill>
                  <a:srgbClr val="EA0000"/>
                </a:solidFill>
              </a:rPr>
              <a:t>альфа- адренорецепторы</a:t>
            </a:r>
            <a:r>
              <a:rPr lang="en-US" sz="2400"/>
              <a:t> ГМК и вызывает их сокращение.      </a:t>
            </a:r>
            <a:endParaRPr lang="ru-RU"/>
          </a:p>
          <a:p>
            <a:pPr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/>
              <a:t>  Тонус симпатических нервов регулируется тонусом</a:t>
            </a:r>
            <a:r>
              <a:rPr lang="en-US" sz="1800"/>
              <a:t>    </a:t>
            </a:r>
            <a:r>
              <a:rPr lang="en-US" sz="2800">
                <a:solidFill>
                  <a:srgbClr val="A81B0C"/>
                </a:solidFill>
              </a:rPr>
              <a:t>сосудодвигательного центра</a:t>
            </a:r>
            <a:r>
              <a:rPr lang="en-US" sz="1800"/>
              <a:t>.</a:t>
            </a:r>
            <a:endParaRPr lang="ru-RU"/>
          </a:p>
        </p:txBody>
      </p:sp>
      <p:sp>
        <p:nvSpPr>
          <p:cNvPr id="80901" name="Google Shape;369;p43"/>
          <p:cNvSpPr txBox="1">
            <a:spLocks noChangeArrowheads="1"/>
          </p:cNvSpPr>
          <p:nvPr/>
        </p:nvSpPr>
        <p:spPr bwMode="auto">
          <a:xfrm>
            <a:off x="376238" y="3429000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A81B0C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A81B0C"/>
                </a:solidFill>
              </a:rPr>
              <a:t>Тонус артерий</a:t>
            </a:r>
            <a:endParaRPr lang="ru-RU"/>
          </a:p>
        </p:txBody>
      </p:sp>
      <p:sp>
        <p:nvSpPr>
          <p:cNvPr id="80902" name="Google Shape;370;p43"/>
          <p:cNvSpPr txBox="1">
            <a:spLocks noChangeArrowheads="1"/>
          </p:cNvSpPr>
          <p:nvPr/>
        </p:nvSpPr>
        <p:spPr bwMode="auto">
          <a:xfrm>
            <a:off x="376238" y="5535613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A81B0C"/>
              </a:buClr>
              <a:buSzPts val="2400"/>
              <a:buFont typeface="Arial" charset="0"/>
              <a:buNone/>
            </a:pPr>
            <a:r>
              <a:rPr lang="en-US" sz="2400">
                <a:solidFill>
                  <a:srgbClr val="A81B0C"/>
                </a:solidFill>
              </a:rPr>
              <a:t>Тонус вен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37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4000"/>
            </a:pPr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Нейрогенная вазодилятация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2947" name="Google Shape;376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Уменьшение тонуса симпатического нерва (и концентрации НА).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Активация преимущественно бета-адренорецепторов(в сосудах сердца и мозга).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Активация симпатических холинергических нервов (в скелетных мыщцах).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Активация парасимпатических нервов и выделение АХ (в сосудах слюнных желез, органов малого таза, половых органах). 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Google Shape;381;p45"/>
          <p:cNvSpPr txBox="1">
            <a:spLocks noGrp="1"/>
          </p:cNvSpPr>
          <p:nvPr>
            <p:ph type="title"/>
          </p:nvPr>
        </p:nvSpPr>
        <p:spPr>
          <a:xfrm>
            <a:off x="-252413" y="0"/>
            <a:ext cx="9396413" cy="765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ts val="3600"/>
            </a:pPr>
            <a:r>
              <a:rPr lang="en-US" sz="3600" smtClean="0">
                <a:solidFill>
                  <a:srgbClr val="CC3300"/>
                </a:solidFill>
                <a:latin typeface="Arial" charset="0"/>
                <a:cs typeface="Arial" charset="0"/>
                <a:sym typeface="Arial" charset="0"/>
              </a:rPr>
              <a:t>Гуморальная регуляция тонуса сосудов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82" name="Google Shape;382;p45"/>
          <p:cNvSpPr txBox="1">
            <a:spLocks noGrp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0000"/>
              </a:buClr>
              <a:buFont typeface="Arial" charset="0"/>
              <a:buNone/>
            </a:pPr>
            <a:r>
              <a:rPr lang="en-US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Сосудосуживающие вещества: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Адреналин, норадреналин;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Вазопрессин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Ангиотензин;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Серотонин;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Эндотелин – при раздражении и повреждении эндотелия.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b="1" u="sng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Типы рецепторов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–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А – на мембране ГМК – сокращение сосуда, 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None/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В – на  мембране эндотелия – выделение NO -  расслабление сосуда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Google Shape;387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Сосудорасширяющие вещества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7043" name="Google Shape;388;p46"/>
          <p:cNvSpPr txBox="1">
            <a:spLocks noGrp="1"/>
          </p:cNvSpPr>
          <p:nvPr>
            <p:ph type="body" idx="1"/>
          </p:nvPr>
        </p:nvSpPr>
        <p:spPr>
          <a:xfrm>
            <a:off x="914400" y="-747713"/>
            <a:ext cx="8229600" cy="5834063"/>
          </a:xfrm>
        </p:spPr>
        <p:txBody>
          <a:bodyPr/>
          <a:lstStyle/>
          <a:p>
            <a:pPr marL="342900" indent="-1397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7044" name="Google Shape;389;p46"/>
          <p:cNvSpPr txBox="1">
            <a:spLocks noChangeArrowheads="1"/>
          </p:cNvSpPr>
          <p:nvPr/>
        </p:nvSpPr>
        <p:spPr bwMode="auto">
          <a:xfrm>
            <a:off x="611188" y="2060575"/>
            <a:ext cx="792162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Гистамин;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Кинины  (брадикинин; каллидин)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Простагландины группы А;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Атриопептид,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АТФ, АДФ, АМФ, аденозин,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 b="1"/>
              <a:t>Оксид азота (N0).</a:t>
            </a:r>
            <a:r>
              <a:rPr lang="en-US" sz="2800" b="1"/>
              <a:t>Образуется при напряжении сдвига, гипоксии, воздействии СО2, АХ, гепарина</a:t>
            </a:r>
            <a:r>
              <a:rPr lang="en-US" sz="3600" b="1"/>
              <a:t> </a:t>
            </a:r>
            <a:r>
              <a:rPr lang="en-US" sz="2800" b="1"/>
              <a:t>и др</a:t>
            </a:r>
            <a:r>
              <a:rPr lang="en-US" sz="3600" b="1"/>
              <a:t>.</a:t>
            </a: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Google Shape;394;p47"/>
          <p:cNvSpPr>
            <a:spLocks noChangeAspect="1" noChangeArrowheads="1"/>
          </p:cNvSpPr>
          <p:nvPr/>
        </p:nvSpPr>
        <p:spPr bwMode="auto">
          <a:xfrm>
            <a:off x="0" y="404813"/>
            <a:ext cx="9144000" cy="705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8953500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Классификация сосудов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411" name="Google Shape;82;p12"/>
          <p:cNvSpPr>
            <a:spLocks noChangeArrowheads="1"/>
          </p:cNvSpPr>
          <p:nvPr/>
        </p:nvSpPr>
        <p:spPr bwMode="auto">
          <a:xfrm>
            <a:off x="6464300" y="3505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83" name="Google Shape;83;p12"/>
          <p:cNvPicPr preferRelativeResize="0">
            <a:picLocks noChangeAspect="1" noChangeArrowheads="1"/>
          </p:cNvPicPr>
          <p:nvPr/>
        </p:nvPicPr>
        <p:blipFill>
          <a:blip r:embed="rId3"/>
          <a:srcRect t="28947"/>
          <a:stretch>
            <a:fillRect/>
          </a:stretch>
        </p:blipFill>
        <p:spPr bwMode="auto">
          <a:xfrm>
            <a:off x="0" y="620713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Google Shape;84;p12"/>
          <p:cNvSpPr txBox="1">
            <a:spLocks noChangeArrowheads="1"/>
          </p:cNvSpPr>
          <p:nvPr/>
        </p:nvSpPr>
        <p:spPr bwMode="auto">
          <a:xfrm>
            <a:off x="158750" y="4456113"/>
            <a:ext cx="37655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Резистивные =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сосуды 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сопротивления =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сосуды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мышечного типа: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          Создают ОПС и 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          регулируют АД</a:t>
            </a:r>
            <a:endParaRPr lang="ru-RU"/>
          </a:p>
        </p:txBody>
      </p:sp>
      <p:sp>
        <p:nvSpPr>
          <p:cNvPr id="17414" name="Google Shape;85;p12"/>
          <p:cNvSpPr txBox="1">
            <a:spLocks noChangeArrowheads="1"/>
          </p:cNvSpPr>
          <p:nvPr/>
        </p:nvSpPr>
        <p:spPr bwMode="auto">
          <a:xfrm>
            <a:off x="808038" y="416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sp>
        <p:nvSpPr>
          <p:cNvPr id="17415" name="Google Shape;86;p12"/>
          <p:cNvSpPr txBox="1">
            <a:spLocks noChangeArrowheads="1"/>
          </p:cNvSpPr>
          <p:nvPr/>
        </p:nvSpPr>
        <p:spPr bwMode="auto">
          <a:xfrm>
            <a:off x="2124075" y="4149725"/>
            <a:ext cx="1584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          3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Прекапиллярные сфинктеры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7416" name="Google Shape;87;p12"/>
          <p:cNvSpPr txBox="1">
            <a:spLocks noChangeArrowheads="1"/>
          </p:cNvSpPr>
          <p:nvPr/>
        </p:nvSpPr>
        <p:spPr bwMode="auto">
          <a:xfrm>
            <a:off x="4572000" y="4149725"/>
            <a:ext cx="1604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7417" name="Google Shape;88;p12"/>
          <p:cNvSpPr txBox="1">
            <a:spLocks noChangeArrowheads="1"/>
          </p:cNvSpPr>
          <p:nvPr/>
        </p:nvSpPr>
        <p:spPr bwMode="auto">
          <a:xfrm>
            <a:off x="3708400" y="4149725"/>
            <a:ext cx="20907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   Обменные    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   сосуды</a:t>
            </a:r>
            <a:endParaRPr lang="ru-RU"/>
          </a:p>
        </p:txBody>
      </p:sp>
      <p:sp>
        <p:nvSpPr>
          <p:cNvPr id="17418" name="Google Shape;89;p12"/>
          <p:cNvSpPr txBox="1">
            <a:spLocks noChangeArrowheads="1"/>
          </p:cNvSpPr>
          <p:nvPr/>
        </p:nvSpPr>
        <p:spPr bwMode="auto">
          <a:xfrm>
            <a:off x="3635375" y="5445125"/>
            <a:ext cx="2089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Обеспечивают 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гомеостаз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интерстиция</a:t>
            </a:r>
            <a:endParaRPr lang="ru-RU"/>
          </a:p>
        </p:txBody>
      </p:sp>
      <p:sp>
        <p:nvSpPr>
          <p:cNvPr id="17419" name="Google Shape;90;p12"/>
          <p:cNvSpPr txBox="1">
            <a:spLocks noChangeArrowheads="1"/>
          </p:cNvSpPr>
          <p:nvPr/>
        </p:nvSpPr>
        <p:spPr bwMode="auto">
          <a:xfrm>
            <a:off x="6280150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7420" name="Google Shape;91;p12"/>
          <p:cNvSpPr txBox="1">
            <a:spLocks noChangeArrowheads="1"/>
          </p:cNvSpPr>
          <p:nvPr/>
        </p:nvSpPr>
        <p:spPr bwMode="auto">
          <a:xfrm>
            <a:off x="6567488" y="4149725"/>
            <a:ext cx="1676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5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Сосуды емкостного типа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7421" name="Google Shape;92;p12"/>
          <p:cNvSpPr txBox="1">
            <a:spLocks noChangeArrowheads="1"/>
          </p:cNvSpPr>
          <p:nvPr/>
        </p:nvSpPr>
        <p:spPr bwMode="auto">
          <a:xfrm>
            <a:off x="6156325" y="5445125"/>
            <a:ext cx="2687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Регулируют 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венозный возврат </a:t>
            </a:r>
            <a:endParaRPr lang="ru-RU"/>
          </a:p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крови к сердцу, депонируя ее часть.</a:t>
            </a:r>
            <a:endParaRPr lang="ru-RU"/>
          </a:p>
        </p:txBody>
      </p:sp>
      <p:sp>
        <p:nvSpPr>
          <p:cNvPr id="17422" name="Google Shape;93;p12"/>
          <p:cNvSpPr txBox="1">
            <a:spLocks noChangeArrowheads="1"/>
          </p:cNvSpPr>
          <p:nvPr/>
        </p:nvSpPr>
        <p:spPr bwMode="auto">
          <a:xfrm>
            <a:off x="4957763" y="41275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 4</a:t>
            </a:r>
            <a:endParaRPr lang="ru-RU"/>
          </a:p>
        </p:txBody>
      </p:sp>
      <p:sp>
        <p:nvSpPr>
          <p:cNvPr id="17423" name="Google Shape;94;p12"/>
          <p:cNvSpPr txBox="1">
            <a:spLocks noChangeArrowheads="1"/>
          </p:cNvSpPr>
          <p:nvPr/>
        </p:nvSpPr>
        <p:spPr bwMode="auto">
          <a:xfrm>
            <a:off x="8027988" y="4168775"/>
            <a:ext cx="111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6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шунты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oogle Shape;399;p48"/>
          <p:cNvGrpSpPr>
            <a:grpSpLocks/>
          </p:cNvGrpSpPr>
          <p:nvPr/>
        </p:nvGrpSpPr>
        <p:grpSpPr bwMode="auto">
          <a:xfrm>
            <a:off x="1714500" y="1101725"/>
            <a:ext cx="6042025" cy="4421188"/>
            <a:chOff x="1714500" y="1101725"/>
            <a:chExt cx="6042024" cy="4421187"/>
          </a:xfrm>
        </p:grpSpPr>
        <p:sp>
          <p:nvSpPr>
            <p:cNvPr id="400" name="Google Shape;400;p48"/>
            <p:cNvSpPr/>
            <p:nvPr/>
          </p:nvSpPr>
          <p:spPr>
            <a:xfrm>
              <a:off x="1820862" y="1336675"/>
              <a:ext cx="4449762" cy="4186237"/>
            </a:xfrm>
            <a:prstGeom prst="donut">
              <a:avLst>
                <a:gd name="adj" fmla="val 2160"/>
              </a:avLst>
            </a:prstGeom>
            <a:gradFill>
              <a:gsLst>
                <a:gs pos="0">
                  <a:srgbClr val="FF0000"/>
                </a:gs>
                <a:gs pos="10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rgbClr val="33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47" name="Google Shape;401;p48"/>
            <p:cNvSpPr>
              <a:spLocks noChangeArrowheads="1"/>
            </p:cNvSpPr>
            <p:nvPr/>
          </p:nvSpPr>
          <p:spPr bwMode="auto">
            <a:xfrm>
              <a:off x="6865937" y="2497137"/>
              <a:ext cx="890587" cy="466725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51840" y="-23753"/>
                  </a:moveTo>
                  <a:lnTo>
                    <a:pt x="6348" y="-4566"/>
                  </a:lnTo>
                  <a:lnTo>
                    <a:pt x="6348" y="-2214"/>
                  </a:lnTo>
                </a:path>
              </a:pathLst>
            </a:custGeom>
            <a:noFill/>
            <a:ln w="38100">
              <a:solidFill>
                <a:srgbClr val="CC99FF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pPr>
                <a:buClr>
                  <a:srgbClr val="CC99FF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CC99FF"/>
                  </a:solidFill>
                </a:rPr>
                <a:t>Макс.  расширен.</a:t>
              </a:r>
              <a:endParaRPr lang="ru-RU"/>
            </a:p>
          </p:txBody>
        </p:sp>
        <p:sp>
          <p:nvSpPr>
            <p:cNvPr id="402" name="Google Shape;402;p48"/>
            <p:cNvSpPr/>
            <p:nvPr/>
          </p:nvSpPr>
          <p:spPr>
            <a:xfrm>
              <a:off x="2265362" y="1754187"/>
              <a:ext cx="3559175" cy="3349625"/>
            </a:xfrm>
            <a:prstGeom prst="donut">
              <a:avLst>
                <a:gd name="adj" fmla="val 2700"/>
              </a:avLst>
            </a:prstGeom>
            <a:gradFill>
              <a:gsLst>
                <a:gs pos="0">
                  <a:srgbClr val="FF660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51" name="Google Shape;403;p48"/>
            <p:cNvSpPr>
              <a:spLocks noChangeArrowheads="1"/>
            </p:cNvSpPr>
            <p:nvPr/>
          </p:nvSpPr>
          <p:spPr bwMode="auto">
            <a:xfrm>
              <a:off x="6865937" y="2032000"/>
              <a:ext cx="890587" cy="4651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77760" y="-36713"/>
                  </a:moveTo>
                  <a:lnTo>
                    <a:pt x="6370" y="-4520"/>
                  </a:lnTo>
                  <a:lnTo>
                    <a:pt x="6370" y="-2214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pPr>
                <a:buClr>
                  <a:srgbClr val="008000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008000"/>
                  </a:solidFill>
                </a:rPr>
                <a:t>Баз. </a:t>
              </a:r>
              <a:endParaRPr lang="ru-RU"/>
            </a:p>
            <a:p>
              <a:pPr algn="just">
                <a:buClr>
                  <a:srgbClr val="008000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008000"/>
                  </a:solidFill>
                </a:rPr>
                <a:t>тонус</a:t>
              </a:r>
              <a:endParaRPr lang="ru-RU"/>
            </a:p>
          </p:txBody>
        </p:sp>
        <p:sp>
          <p:nvSpPr>
            <p:cNvPr id="404" name="Google Shape;404;p48"/>
            <p:cNvSpPr/>
            <p:nvPr/>
          </p:nvSpPr>
          <p:spPr>
            <a:xfrm>
              <a:off x="2711450" y="2173287"/>
              <a:ext cx="2670175" cy="2511425"/>
            </a:xfrm>
            <a:prstGeom prst="donut">
              <a:avLst>
                <a:gd name="adj" fmla="val 3600"/>
              </a:avLst>
            </a:prstGeom>
            <a:gradFill>
              <a:gsLst>
                <a:gs pos="0">
                  <a:srgbClr val="FF9933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rgbClr val="339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55" name="Google Shape;405;p48"/>
            <p:cNvSpPr>
              <a:spLocks/>
            </p:cNvSpPr>
            <p:nvPr/>
          </p:nvSpPr>
          <p:spPr bwMode="auto">
            <a:xfrm>
              <a:off x="6865937" y="1566862"/>
              <a:ext cx="890587" cy="4651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>
                <a:cxn ang="0">
                  <a:pos x="0" y="0"/>
                </a:cxn>
                <a:cxn ang="0">
                  <a:pos x="120000" y="0"/>
                </a:cxn>
                <a:cxn ang="0">
                  <a:pos x="120000" y="120000"/>
                </a:cxn>
                <a:cxn ang="0">
                  <a:pos x="0" y="120000"/>
                </a:cxn>
                <a:cxn ang="0">
                  <a:pos x="103680" y="-49626"/>
                </a:cxn>
                <a:cxn ang="0">
                  <a:pos x="6370" y="-4428"/>
                </a:cxn>
                <a:cxn ang="0">
                  <a:pos x="6370" y="-2214"/>
                </a:cxn>
              </a:cxnLst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03680" y="-49626"/>
                  </a:moveTo>
                  <a:lnTo>
                    <a:pt x="6370" y="-4428"/>
                  </a:lnTo>
                  <a:lnTo>
                    <a:pt x="6370" y="-2214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06" name="Google Shape;406;p48"/>
            <p:cNvSpPr/>
            <p:nvPr/>
          </p:nvSpPr>
          <p:spPr>
            <a:xfrm>
              <a:off x="3152775" y="2565400"/>
              <a:ext cx="1779587" cy="1727200"/>
            </a:xfrm>
            <a:prstGeom prst="donut">
              <a:avLst>
                <a:gd name="adj" fmla="val 25000"/>
              </a:avLst>
            </a:prstGeom>
            <a:gradFill>
              <a:gsLst>
                <a:gs pos="0">
                  <a:srgbClr val="FFCC00"/>
                </a:gs>
                <a:gs pos="10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59" name="Google Shape;407;p48"/>
            <p:cNvSpPr>
              <a:spLocks noChangeArrowheads="1"/>
            </p:cNvSpPr>
            <p:nvPr/>
          </p:nvSpPr>
          <p:spPr bwMode="auto">
            <a:xfrm>
              <a:off x="6865937" y="1101725"/>
              <a:ext cx="890587" cy="465137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29600" y="-62586"/>
                  </a:moveTo>
                  <a:lnTo>
                    <a:pt x="6370" y="-4428"/>
                  </a:lnTo>
                  <a:lnTo>
                    <a:pt x="6370" y="-221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/>
            <a:lstStyle/>
            <a:p>
              <a:pPr algn="just">
                <a:buClr>
                  <a:srgbClr val="FF0000"/>
                </a:buClr>
                <a:buSzPts val="1600"/>
                <a:buFont typeface="Arial" charset="0"/>
                <a:buNone/>
              </a:pPr>
              <a:r>
                <a:rPr lang="en-US" sz="1600" b="1">
                  <a:solidFill>
                    <a:srgbClr val="FF0000"/>
                  </a:solidFill>
                </a:rPr>
                <a:t>Максим.Сокращ.</a:t>
              </a:r>
              <a:endParaRPr lang="ru-RU"/>
            </a:p>
          </p:txBody>
        </p:sp>
        <p:cxnSp>
          <p:nvCxnSpPr>
            <p:cNvPr id="91160" name="Google Shape;408;p48"/>
            <p:cNvCxnSpPr>
              <a:cxnSpLocks noChangeShapeType="1"/>
            </p:cNvCxnSpPr>
            <p:nvPr/>
          </p:nvCxnSpPr>
          <p:spPr bwMode="auto">
            <a:xfrm>
              <a:off x="2286000" y="1222375"/>
              <a:ext cx="917575" cy="12700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1" name="Google Shape;409;p48"/>
            <p:cNvCxnSpPr>
              <a:cxnSpLocks noChangeShapeType="1"/>
            </p:cNvCxnSpPr>
            <p:nvPr/>
          </p:nvCxnSpPr>
          <p:spPr bwMode="auto">
            <a:xfrm>
              <a:off x="1714500" y="1565275"/>
              <a:ext cx="1344612" cy="179228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1162" name="Google Shape;410;p48"/>
            <p:cNvCxnSpPr>
              <a:cxnSpLocks noChangeShapeType="1"/>
            </p:cNvCxnSpPr>
            <p:nvPr/>
          </p:nvCxnSpPr>
          <p:spPr bwMode="auto">
            <a:xfrm>
              <a:off x="2286000" y="1450975"/>
              <a:ext cx="34290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91163" name="Google Shape;411;p48"/>
            <p:cNvCxnSpPr>
              <a:cxnSpLocks noChangeShapeType="1"/>
            </p:cNvCxnSpPr>
            <p:nvPr/>
          </p:nvCxnSpPr>
          <p:spPr bwMode="auto">
            <a:xfrm flipH="1">
              <a:off x="2400300" y="1222375"/>
              <a:ext cx="114300" cy="3429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cxnSp>
      </p:grpSp>
      <p:sp>
        <p:nvSpPr>
          <p:cNvPr id="91139" name="Google Shape;412;p48"/>
          <p:cNvSpPr>
            <a:spLocks noChangeArrowheads="1"/>
          </p:cNvSpPr>
          <p:nvPr/>
        </p:nvSpPr>
        <p:spPr bwMode="auto">
          <a:xfrm>
            <a:off x="6443663" y="361950"/>
            <a:ext cx="1711325" cy="690563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5121" y="-35995"/>
                </a:moveTo>
                <a:lnTo>
                  <a:pt x="4290" y="-1154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Просвет сосуда.</a:t>
            </a:r>
            <a:endParaRPr lang="ru-RU"/>
          </a:p>
        </p:txBody>
      </p:sp>
      <p:sp>
        <p:nvSpPr>
          <p:cNvPr id="91140" name="Google Shape;413;p48"/>
          <p:cNvSpPr>
            <a:spLocks noChangeArrowheads="1"/>
          </p:cNvSpPr>
          <p:nvPr/>
        </p:nvSpPr>
        <p:spPr bwMode="auto">
          <a:xfrm>
            <a:off x="3132138" y="2565400"/>
            <a:ext cx="1800225" cy="1727200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91141" name="Google Shape;414;p48"/>
          <p:cNvSpPr txBox="1">
            <a:spLocks noChangeArrowheads="1"/>
          </p:cNvSpPr>
          <p:nvPr/>
        </p:nvSpPr>
        <p:spPr bwMode="auto">
          <a:xfrm>
            <a:off x="0" y="549275"/>
            <a:ext cx="29892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Импульсация симпатической нервной системы:</a:t>
            </a:r>
            <a:endParaRPr lang="ru-RU"/>
          </a:p>
          <a:p>
            <a:pPr>
              <a:spcBef>
                <a:spcPts val="1000"/>
              </a:spcBef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Нейрогенный </a:t>
            </a:r>
            <a:endParaRPr lang="ru-RU"/>
          </a:p>
          <a:p>
            <a:pPr>
              <a:spcBef>
                <a:spcPts val="1000"/>
              </a:spcBef>
              <a:buClr>
                <a:srgbClr val="EA00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EA0000"/>
                </a:solidFill>
              </a:rPr>
              <a:t>тонус</a:t>
            </a:r>
            <a:endParaRPr lang="ru-RU"/>
          </a:p>
        </p:txBody>
      </p:sp>
      <p:sp>
        <p:nvSpPr>
          <p:cNvPr id="91142" name="Google Shape;415;p48"/>
          <p:cNvSpPr txBox="1">
            <a:spLocks noChangeArrowheads="1"/>
          </p:cNvSpPr>
          <p:nvPr/>
        </p:nvSpPr>
        <p:spPr bwMode="auto">
          <a:xfrm>
            <a:off x="0" y="55895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CC33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CC3300"/>
                </a:solidFill>
              </a:rPr>
              <a:t>Чем выше тонус, тем меньше просвет и кровоток  в органе.</a:t>
            </a:r>
            <a:endParaRPr lang="ru-RU"/>
          </a:p>
          <a:p>
            <a:pPr>
              <a:buClr>
                <a:srgbClr val="CC3300"/>
              </a:buClr>
              <a:buSzPts val="2000"/>
              <a:buFont typeface="Arial" charset="0"/>
              <a:buNone/>
            </a:pPr>
            <a:r>
              <a:rPr lang="en-US" sz="2000">
                <a:solidFill>
                  <a:srgbClr val="CC3300"/>
                </a:solidFill>
              </a:rPr>
              <a:t>Чем выше тонус, тем выше  общее периферическое сопротивление (ОПС) и тем выше системное АД.</a:t>
            </a:r>
            <a:endParaRPr lang="ru-RU"/>
          </a:p>
        </p:txBody>
      </p:sp>
      <p:sp>
        <p:nvSpPr>
          <p:cNvPr id="91143" name="Google Shape;416;p48"/>
          <p:cNvSpPr txBox="1">
            <a:spLocks noChangeArrowheads="1"/>
          </p:cNvSpPr>
          <p:nvPr/>
        </p:nvSpPr>
        <p:spPr bwMode="auto">
          <a:xfrm>
            <a:off x="2824163" y="-14288"/>
            <a:ext cx="3014662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A81B0C"/>
              </a:buClr>
              <a:buSzPts val="3600"/>
              <a:buFont typeface="Arial" charset="0"/>
              <a:buNone/>
            </a:pPr>
            <a:r>
              <a:rPr lang="en-US" sz="3600">
                <a:solidFill>
                  <a:srgbClr val="A81B0C"/>
                </a:solidFill>
              </a:rPr>
              <a:t>Тонус сосуда</a:t>
            </a: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Google Shape;421;p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400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Патология сосудов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22" name="Google Shape;422;p49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Сердечно-сосудистые заболевания занимают 1 место по уровню смертности и инвалидизации населения.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EA0000"/>
              </a:buClr>
              <a:buSzPts val="2800"/>
              <a:buFont typeface="Arial" charset="0"/>
              <a:buChar char="•"/>
            </a:pPr>
            <a:r>
              <a:rPr lang="en-US" sz="2800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Артерии: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спазм, облитерация, атеросклероз – ишемия,  некроз ткани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EA0000"/>
              </a:buClr>
              <a:buSzPts val="2800"/>
              <a:buFont typeface="Arial" charset="0"/>
              <a:buChar char="•"/>
            </a:pPr>
            <a:r>
              <a:rPr lang="en-US" sz="2800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Вены: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венозная недостаточность, варикозная болезнь, тромбофлебит, тромбоэмболия.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EA0000"/>
              </a:buClr>
              <a:buSzPts val="2800"/>
              <a:buFont typeface="Arial" charset="0"/>
              <a:buChar char="•"/>
            </a:pPr>
            <a:r>
              <a:rPr lang="en-US" sz="2800" b="1" smtClean="0">
                <a:solidFill>
                  <a:srgbClr val="EA0000"/>
                </a:solidFill>
                <a:latin typeface="Arial" charset="0"/>
                <a:cs typeface="Arial" charset="0"/>
                <a:sym typeface="Arial" charset="0"/>
              </a:rPr>
              <a:t>Капилляры: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повышение проницаемости при воспалении, аллергии – отеки. Повреждение эндотелия – тромбобразование.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Google Shape;500;p5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789488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Google Shape;501;p57"/>
          <p:cNvSpPr txBox="1">
            <a:spLocks noChangeArrowheads="1"/>
          </p:cNvSpPr>
          <p:nvPr/>
        </p:nvSpPr>
        <p:spPr bwMode="auto">
          <a:xfrm>
            <a:off x="323850" y="0"/>
            <a:ext cx="90011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025" rIns="46025" bIns="46025" anchor="b"/>
          <a:lstStyle/>
          <a:p>
            <a:pPr algn="ctr">
              <a:buClr>
                <a:srgbClr val="000000"/>
              </a:buClr>
              <a:buSzPts val="4400"/>
              <a:buFont typeface="Arial" charset="0"/>
              <a:buNone/>
            </a:pPr>
            <a:r>
              <a:rPr lang="en-US" sz="4400" b="1"/>
              <a:t>Структура и функция сосудов</a:t>
            </a:r>
            <a:endParaRPr lang="ru-RU"/>
          </a:p>
        </p:txBody>
      </p:sp>
      <p:cxnSp>
        <p:nvCxnSpPr>
          <p:cNvPr id="502" name="Google Shape;502;p57"/>
          <p:cNvCxnSpPr>
            <a:cxnSpLocks noChangeShapeType="1"/>
          </p:cNvCxnSpPr>
          <p:nvPr/>
        </p:nvCxnSpPr>
        <p:spPr bwMode="auto">
          <a:xfrm rot="10800000">
            <a:off x="4716463" y="2708275"/>
            <a:ext cx="6477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med" len="med"/>
          </a:ln>
        </p:spPr>
      </p:cxnSp>
      <p:cxnSp>
        <p:nvCxnSpPr>
          <p:cNvPr id="503" name="Google Shape;503;p57"/>
          <p:cNvCxnSpPr>
            <a:cxnSpLocks noChangeShapeType="1"/>
          </p:cNvCxnSpPr>
          <p:nvPr/>
        </p:nvCxnSpPr>
        <p:spPr bwMode="auto">
          <a:xfrm rot="10800000">
            <a:off x="4643438" y="4365625"/>
            <a:ext cx="64928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med" len="med"/>
          </a:ln>
        </p:spPr>
      </p:cxnSp>
      <p:cxnSp>
        <p:nvCxnSpPr>
          <p:cNvPr id="504" name="Google Shape;504;p57"/>
          <p:cNvCxnSpPr>
            <a:cxnSpLocks noChangeShapeType="1"/>
          </p:cNvCxnSpPr>
          <p:nvPr/>
        </p:nvCxnSpPr>
        <p:spPr bwMode="auto">
          <a:xfrm rot="10800000">
            <a:off x="4356100" y="5229225"/>
            <a:ext cx="792163" cy="71438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med" len="med"/>
          </a:ln>
        </p:spPr>
      </p:cxnSp>
      <p:cxnSp>
        <p:nvCxnSpPr>
          <p:cNvPr id="505" name="Google Shape;505;p57"/>
          <p:cNvCxnSpPr>
            <a:cxnSpLocks noChangeShapeType="1"/>
          </p:cNvCxnSpPr>
          <p:nvPr/>
        </p:nvCxnSpPr>
        <p:spPr bwMode="auto">
          <a:xfrm flipH="1">
            <a:off x="4500563" y="5445125"/>
            <a:ext cx="576262" cy="290513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stealth" w="med" len="med"/>
          </a:ln>
        </p:spPr>
      </p:cxnSp>
      <p:sp>
        <p:nvSpPr>
          <p:cNvPr id="109576" name="Google Shape;506;p57"/>
          <p:cNvSpPr txBox="1">
            <a:spLocks noChangeArrowheads="1"/>
          </p:cNvSpPr>
          <p:nvPr/>
        </p:nvSpPr>
        <p:spPr bwMode="auto">
          <a:xfrm>
            <a:off x="5292725" y="1557338"/>
            <a:ext cx="3513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Наиболее развит     мышечный 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слой: он поддерживает тонус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сосуда и регулирует его  просвет</a:t>
            </a:r>
            <a:r>
              <a:rPr lang="en-US" sz="2400"/>
              <a:t>.</a:t>
            </a:r>
            <a:endParaRPr lang="ru-RU"/>
          </a:p>
        </p:txBody>
      </p:sp>
      <p:sp>
        <p:nvSpPr>
          <p:cNvPr id="109577" name="Google Shape;507;p57"/>
          <p:cNvSpPr txBox="1">
            <a:spLocks noChangeArrowheads="1"/>
          </p:cNvSpPr>
          <p:nvPr/>
        </p:nvSpPr>
        <p:spPr bwMode="auto">
          <a:xfrm>
            <a:off x="5416550" y="3573463"/>
            <a:ext cx="3270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Только эндотелий, он 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обеспечивает высокую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проницаемость стенки</a:t>
            </a:r>
            <a:r>
              <a:rPr lang="en-US" sz="1800" b="1"/>
              <a:t> .</a:t>
            </a:r>
            <a:endParaRPr lang="ru-RU"/>
          </a:p>
        </p:txBody>
      </p:sp>
      <p:sp>
        <p:nvSpPr>
          <p:cNvPr id="109578" name="Google Shape;508;p57"/>
          <p:cNvSpPr txBox="1">
            <a:spLocks noChangeArrowheads="1"/>
          </p:cNvSpPr>
          <p:nvPr/>
        </p:nvSpPr>
        <p:spPr bwMode="auto">
          <a:xfrm>
            <a:off x="5003800" y="4937125"/>
            <a:ext cx="446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Хорошо развит мышечный 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слой: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Он поддерживает тонус сосуда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и регулирует его емкость и венозный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 возврат крови к сердцу</a:t>
            </a:r>
            <a:r>
              <a:rPr lang="en-US" sz="1600"/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549;p64"/>
          <p:cNvSpPr txBox="1">
            <a:spLocks noGrp="1"/>
          </p:cNvSpPr>
          <p:nvPr>
            <p:ph type="title"/>
          </p:nvPr>
        </p:nvSpPr>
        <p:spPr>
          <a:xfrm>
            <a:off x="755650" y="333375"/>
            <a:ext cx="7772400" cy="647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200"/>
            </a:pP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Схема системы кровообращения человека</a:t>
            </a: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23907" name="Google Shape;550;p64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96975"/>
            <a:ext cx="4427538" cy="5400675"/>
          </a:xfrm>
        </p:spPr>
      </p:pic>
      <p:sp>
        <p:nvSpPr>
          <p:cNvPr id="123908" name="Google Shape;551;p64"/>
          <p:cNvSpPr txBox="1">
            <a:spLocks noChangeArrowheads="1"/>
          </p:cNvSpPr>
          <p:nvPr/>
        </p:nvSpPr>
        <p:spPr bwMode="auto">
          <a:xfrm>
            <a:off x="4643438" y="1052513"/>
            <a:ext cx="4140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БОЛЬШОЙ КРУГ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Начало: левый желудочек - аорта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Состав: артерии, капилляры и вены мускулатуры тела и всех органов, кроме легких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Конец: полые вены - правое предсердие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 b="1" u="sng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 u="sng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МАЛЫЙ КРУГ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Начало: правый желудочек - легочной ствол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Состав: артерии, капилляры, вены легких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Конец: легочные вены - левое предсердие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9;p13"/>
          <p:cNvSpPr txBox="1">
            <a:spLocks noChangeArrowheads="1"/>
          </p:cNvSpPr>
          <p:nvPr/>
        </p:nvSpPr>
        <p:spPr bwMode="auto">
          <a:xfrm>
            <a:off x="250825" y="260350"/>
            <a:ext cx="669766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indent="-457200"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 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/>
          </a:p>
          <a:p>
            <a:pPr marL="457200" indent="-457200">
              <a:buClr>
                <a:srgbClr val="0000FF"/>
              </a:buClr>
              <a:buSzPts val="3200"/>
              <a:buFont typeface="Arial" charset="0"/>
              <a:buNone/>
            </a:pPr>
            <a:r>
              <a:rPr lang="en-US" sz="3200" b="1">
                <a:solidFill>
                  <a:srgbClr val="0000FF"/>
                </a:solidFill>
              </a:rPr>
              <a:t>Функции: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  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- Регуляция 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системного АД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-  Регуляция  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регионального </a:t>
            </a:r>
            <a:endParaRPr lang="ru-RU"/>
          </a:p>
          <a:p>
            <a:pPr marL="457200" indent="-457200"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3200"/>
              <a:t>кровотока.</a:t>
            </a:r>
            <a:endParaRPr lang="ru-RU"/>
          </a:p>
        </p:txBody>
      </p:sp>
      <p:pic>
        <p:nvPicPr>
          <p:cNvPr id="19459" name="Google Shape;100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88913"/>
            <a:ext cx="39243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Google Shape;101;p13"/>
          <p:cNvSpPr txBox="1">
            <a:spLocks noChangeArrowheads="1"/>
          </p:cNvSpPr>
          <p:nvPr/>
        </p:nvSpPr>
        <p:spPr bwMode="auto">
          <a:xfrm>
            <a:off x="4840288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9461" name="Google Shape;102;p13"/>
          <p:cNvSpPr txBox="1">
            <a:spLocks noChangeArrowheads="1"/>
          </p:cNvSpPr>
          <p:nvPr/>
        </p:nvSpPr>
        <p:spPr bwMode="auto">
          <a:xfrm>
            <a:off x="4479925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9462" name="Google Shape;103;p13"/>
          <p:cNvSpPr txBox="1">
            <a:spLocks noChangeArrowheads="1"/>
          </p:cNvSpPr>
          <p:nvPr/>
        </p:nvSpPr>
        <p:spPr bwMode="auto">
          <a:xfrm>
            <a:off x="179388" y="333375"/>
            <a:ext cx="5472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b="1"/>
              <a:t>2. РЕЗИСТИВНЫЕ СОСУДЫ :</a:t>
            </a:r>
            <a:endParaRPr lang="ru-RU"/>
          </a:p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b="1"/>
              <a:t> АРТЕРИИ И АРТЕРИОЛЫ</a:t>
            </a:r>
            <a:r>
              <a:rPr lang="en-US" sz="1800"/>
              <a:t>.</a:t>
            </a:r>
            <a:endParaRPr lang="ru-RU"/>
          </a:p>
        </p:txBody>
      </p:sp>
      <p:sp>
        <p:nvSpPr>
          <p:cNvPr id="19463" name="Google Shape;104;p13"/>
          <p:cNvSpPr txBox="1">
            <a:spLocks noChangeArrowheads="1"/>
          </p:cNvSpPr>
          <p:nvPr/>
        </p:nvSpPr>
        <p:spPr bwMode="auto">
          <a:xfrm>
            <a:off x="4479925" y="424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19464" name="Google Shape;105;p13"/>
          <p:cNvSpPr txBox="1">
            <a:spLocks noChangeArrowheads="1"/>
          </p:cNvSpPr>
          <p:nvPr/>
        </p:nvSpPr>
        <p:spPr bwMode="auto">
          <a:xfrm>
            <a:off x="3635375" y="4311650"/>
            <a:ext cx="58118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EA0000"/>
                </a:solidFill>
              </a:rPr>
              <a:t>Давление крови –</a:t>
            </a:r>
            <a:endParaRPr lang="ru-RU"/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EA0000"/>
                </a:solidFill>
              </a:rPr>
              <a:t>                     110 – 35мм рт. ст.</a:t>
            </a:r>
            <a:endParaRPr lang="ru-RU"/>
          </a:p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>
              <a:solidFill>
                <a:srgbClr val="EA0000"/>
              </a:solidFill>
            </a:endParaRPr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EA0000"/>
                </a:solidFill>
              </a:rPr>
              <a:t>Скорость кровотока – </a:t>
            </a:r>
            <a:endParaRPr lang="ru-RU"/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>
                <a:solidFill>
                  <a:srgbClr val="EA0000"/>
                </a:solidFill>
              </a:rPr>
              <a:t>                    400 – 1 мм/сек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179388" y="115888"/>
            <a:ext cx="8820150" cy="4570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352425"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3. Сосуды-сфинктеры (пре- и посткапиллярные сфинктеры) </a:t>
            </a:r>
            <a:endParaRPr lang="ru-RU"/>
          </a:p>
          <a:p>
            <a:pPr indent="352425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 b="1">
              <a:solidFill>
                <a:srgbClr val="0000FF"/>
              </a:solidFill>
            </a:endParaRPr>
          </a:p>
          <a:p>
            <a:pPr indent="352425">
              <a:buClr>
                <a:srgbClr val="0000FF"/>
              </a:buClr>
              <a:buSzPts val="3600"/>
              <a:buFont typeface="Arial" charset="0"/>
              <a:buNone/>
            </a:pPr>
            <a:r>
              <a:rPr lang="en-US" sz="3600" b="1">
                <a:solidFill>
                  <a:srgbClr val="0000FF"/>
                </a:solidFill>
              </a:rPr>
              <a:t>Функции:</a:t>
            </a:r>
            <a:r>
              <a:rPr lang="en-US" sz="3600"/>
              <a:t>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регуляция кровотока в сосудистых модулях.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регуляция давления внутри капилляра и обмена жидкости между кровью и тканями.</a:t>
            </a:r>
            <a:endParaRPr lang="ru-RU"/>
          </a:p>
        </p:txBody>
      </p:sp>
      <p:sp>
        <p:nvSpPr>
          <p:cNvPr id="21507" name="Google Shape;111;p14"/>
          <p:cNvSpPr txBox="1">
            <a:spLocks noChangeArrowheads="1"/>
          </p:cNvSpPr>
          <p:nvPr/>
        </p:nvSpPr>
        <p:spPr bwMode="auto">
          <a:xfrm>
            <a:off x="250825" y="5013325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Прекапиллярные сфинктеры</a:t>
            </a:r>
            <a:endParaRPr lang="ru-RU"/>
          </a:p>
        </p:txBody>
      </p:sp>
      <p:sp>
        <p:nvSpPr>
          <p:cNvPr id="21508" name="Google Shape;112;p14"/>
          <p:cNvSpPr txBox="1">
            <a:spLocks noChangeArrowheads="1"/>
          </p:cNvSpPr>
          <p:nvPr/>
        </p:nvSpPr>
        <p:spPr bwMode="auto">
          <a:xfrm>
            <a:off x="6983413" y="42926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Посткапиллярные сфинктеры</a:t>
            </a:r>
            <a:endParaRPr lang="ru-RU"/>
          </a:p>
        </p:txBody>
      </p:sp>
      <p:pic>
        <p:nvPicPr>
          <p:cNvPr id="21509" name="Google Shape;113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076700"/>
            <a:ext cx="350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0" name="Google Shape;114;p14"/>
          <p:cNvCxnSpPr>
            <a:cxnSpLocks noChangeShapeType="1"/>
          </p:cNvCxnSpPr>
          <p:nvPr/>
        </p:nvCxnSpPr>
        <p:spPr bwMode="auto">
          <a:xfrm>
            <a:off x="2124075" y="5300663"/>
            <a:ext cx="1371600" cy="152400"/>
          </a:xfrm>
          <a:prstGeom prst="straightConnector1">
            <a:avLst/>
          </a:prstGeom>
          <a:noFill/>
          <a:ln w="38100">
            <a:solidFill>
              <a:srgbClr val="6600FF"/>
            </a:solidFill>
            <a:miter lim="800000"/>
            <a:headEnd/>
            <a:tailEnd type="triangle" w="med" len="med"/>
          </a:ln>
        </p:spPr>
      </p:cxnSp>
      <p:cxnSp>
        <p:nvCxnSpPr>
          <p:cNvPr id="21511" name="Google Shape;115;p14"/>
          <p:cNvCxnSpPr>
            <a:cxnSpLocks noChangeShapeType="1"/>
          </p:cNvCxnSpPr>
          <p:nvPr/>
        </p:nvCxnSpPr>
        <p:spPr bwMode="auto">
          <a:xfrm flipH="1">
            <a:off x="5003800" y="4581525"/>
            <a:ext cx="1800225" cy="647700"/>
          </a:xfrm>
          <a:prstGeom prst="straightConnector1">
            <a:avLst/>
          </a:prstGeom>
          <a:noFill/>
          <a:ln w="38100">
            <a:solidFill>
              <a:srgbClr val="6600FF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15"/>
          <p:cNvSpPr txBox="1">
            <a:spLocks noChangeArrowheads="1"/>
          </p:cNvSpPr>
          <p:nvPr/>
        </p:nvSpPr>
        <p:spPr bwMode="auto">
          <a:xfrm>
            <a:off x="395288" y="260350"/>
            <a:ext cx="84597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990099"/>
              </a:buClr>
              <a:buSzPts val="2800"/>
              <a:buFont typeface="Times New Roman" pitchFamily="18" charset="0"/>
              <a:buNone/>
            </a:pPr>
            <a:r>
              <a:rPr lang="en-US" sz="28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Вазомоции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ритмические попеременные сокращения и расслабления  артериол и, соответственно, прекращение и возобновление кровотока в отдельных модулях системы микроциркуляции. Соотношение «дежурных» и «резервных» модулей  зависит от уровня активности ткани.</a:t>
            </a:r>
            <a:endParaRPr lang="ru-RU"/>
          </a:p>
        </p:txBody>
      </p:sp>
      <p:sp>
        <p:nvSpPr>
          <p:cNvPr id="23555" name="Google Shape;121;p15"/>
          <p:cNvSpPr txBox="1">
            <a:spLocks noChangeArrowheads="1"/>
          </p:cNvSpPr>
          <p:nvPr/>
        </p:nvSpPr>
        <p:spPr bwMode="auto">
          <a:xfrm>
            <a:off x="8801100" y="-635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400"/>
              <a:buFont typeface="Times New Roman" pitchFamily="18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ар</a:t>
            </a:r>
            <a:endParaRPr lang="ru-RU"/>
          </a:p>
        </p:txBody>
      </p:sp>
      <p:sp>
        <p:nvSpPr>
          <p:cNvPr id="23556" name="Google Shape;122;p15"/>
          <p:cNvSpPr txBox="1">
            <a:spLocks noChangeArrowheads="1"/>
          </p:cNvSpPr>
          <p:nvPr/>
        </p:nvSpPr>
        <p:spPr bwMode="auto">
          <a:xfrm>
            <a:off x="7092950" y="549275"/>
            <a:ext cx="158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sp>
        <p:nvSpPr>
          <p:cNvPr id="23557" name="Google Shape;123;p15"/>
          <p:cNvSpPr txBox="1">
            <a:spLocks noChangeArrowheads="1"/>
          </p:cNvSpPr>
          <p:nvPr/>
        </p:nvSpPr>
        <p:spPr bwMode="auto">
          <a:xfrm>
            <a:off x="6804025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  <p:pic>
        <p:nvPicPr>
          <p:cNvPr id="23558" name="Google Shape;124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46085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Google Shape;125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297113"/>
            <a:ext cx="4932362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Google Shape;126;p15"/>
          <p:cNvSpPr txBox="1">
            <a:spLocks noChangeArrowheads="1"/>
          </p:cNvSpPr>
          <p:nvPr/>
        </p:nvSpPr>
        <p:spPr bwMode="auto">
          <a:xfrm>
            <a:off x="447675" y="6308725"/>
            <a:ext cx="196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99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000099"/>
                </a:solidFill>
              </a:rPr>
              <a:t>Резервный </a:t>
            </a:r>
            <a:endParaRPr lang="ru-RU"/>
          </a:p>
        </p:txBody>
      </p:sp>
      <p:sp>
        <p:nvSpPr>
          <p:cNvPr id="23561" name="Google Shape;127;p15"/>
          <p:cNvSpPr txBox="1">
            <a:spLocks noChangeArrowheads="1"/>
          </p:cNvSpPr>
          <p:nvPr/>
        </p:nvSpPr>
        <p:spPr bwMode="auto">
          <a:xfrm>
            <a:off x="5416550" y="6308725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99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000099"/>
                </a:solidFill>
              </a:rPr>
              <a:t>Дежурный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179388" y="317500"/>
            <a:ext cx="8820150" cy="4997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352425"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6. Сосуды шунтирующего типа (артерио-венозные шунты) </a:t>
            </a:r>
            <a:endParaRPr lang="ru-RU"/>
          </a:p>
          <a:p>
            <a:pPr indent="352425" algn="ctr">
              <a:buClr>
                <a:srgbClr val="000000"/>
              </a:buClr>
              <a:buSzPts val="3600"/>
              <a:buFont typeface="Arial" charset="0"/>
              <a:buNone/>
            </a:pPr>
            <a:endParaRPr lang="ru-RU" sz="3600"/>
          </a:p>
          <a:p>
            <a:pPr indent="352425">
              <a:buClr>
                <a:srgbClr val="0000FF"/>
              </a:buClr>
              <a:buSzPts val="3600"/>
              <a:buFont typeface="Arial" charset="0"/>
              <a:buNone/>
            </a:pPr>
            <a:r>
              <a:rPr lang="en-US" sz="3600" b="1">
                <a:solidFill>
                  <a:srgbClr val="0000FF"/>
                </a:solidFill>
              </a:rPr>
              <a:t>Функции:</a:t>
            </a:r>
            <a:r>
              <a:rPr lang="en-US" sz="3600"/>
              <a:t>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регуляция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АД.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Char char="-"/>
            </a:pPr>
            <a:r>
              <a:rPr lang="en-US" sz="3400"/>
              <a:t>участие в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терморегу-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ляции.</a:t>
            </a:r>
            <a:endParaRPr lang="ru-RU"/>
          </a:p>
        </p:txBody>
      </p:sp>
      <p:pic>
        <p:nvPicPr>
          <p:cNvPr id="25603" name="Google Shape;133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73238"/>
            <a:ext cx="6192837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38;p17"/>
          <p:cNvSpPr txBox="1">
            <a:spLocks noChangeArrowheads="1"/>
          </p:cNvSpPr>
          <p:nvPr/>
        </p:nvSpPr>
        <p:spPr bwMode="auto">
          <a:xfrm>
            <a:off x="0" y="188913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352425"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en-US" sz="4000"/>
              <a:t>4. Сосуды обменного типа (капилляры)</a:t>
            </a:r>
            <a:endParaRPr lang="ru-RU"/>
          </a:p>
          <a:p>
            <a:pPr indent="352425">
              <a:buClr>
                <a:srgbClr val="0000FF"/>
              </a:buClr>
              <a:buSzPts val="3600"/>
              <a:buFont typeface="Arial" charset="0"/>
              <a:buNone/>
            </a:pPr>
            <a:r>
              <a:rPr lang="en-US" sz="3600" b="1">
                <a:solidFill>
                  <a:srgbClr val="0000FF"/>
                </a:solidFill>
              </a:rPr>
              <a:t>Функции:</a:t>
            </a:r>
            <a:r>
              <a:rPr lang="en-US" sz="3600"/>
              <a:t> </a:t>
            </a:r>
            <a:endParaRPr lang="ru-RU"/>
          </a:p>
          <a:p>
            <a:pPr indent="352425">
              <a:buClr>
                <a:srgbClr val="000000"/>
              </a:buClr>
              <a:buSzPts val="3400"/>
              <a:buFont typeface="Arial" charset="0"/>
              <a:buNone/>
            </a:pPr>
            <a:r>
              <a:rPr lang="en-US" sz="3400"/>
              <a:t>- обмен в-в, газов (О</a:t>
            </a:r>
            <a:r>
              <a:rPr lang="en-US" sz="3400" baseline="-25000"/>
              <a:t>2</a:t>
            </a:r>
            <a:r>
              <a:rPr lang="en-US" sz="3400"/>
              <a:t> , СО</a:t>
            </a:r>
            <a:r>
              <a:rPr lang="en-US" sz="3400" baseline="-25000"/>
              <a:t>2</a:t>
            </a:r>
            <a:r>
              <a:rPr lang="en-US" sz="3400"/>
              <a:t>) и жидкости.</a:t>
            </a:r>
            <a:endParaRPr lang="ru-RU"/>
          </a:p>
        </p:txBody>
      </p:sp>
      <p:pic>
        <p:nvPicPr>
          <p:cNvPr id="27651" name="Google Shape;139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90813"/>
            <a:ext cx="5435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Google Shape;140;p17"/>
          <p:cNvSpPr txBox="1">
            <a:spLocks noChangeArrowheads="1"/>
          </p:cNvSpPr>
          <p:nvPr/>
        </p:nvSpPr>
        <p:spPr bwMode="auto">
          <a:xfrm>
            <a:off x="376238" y="3108325"/>
            <a:ext cx="33575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 b="1">
                <a:solidFill>
                  <a:srgbClr val="EA0000"/>
                </a:solidFill>
              </a:rPr>
              <a:t>Давление крови –</a:t>
            </a:r>
            <a:endParaRPr lang="ru-RU"/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 b="1">
                <a:solidFill>
                  <a:srgbClr val="EA0000"/>
                </a:solidFill>
              </a:rPr>
              <a:t>35 – 15 мм рт. ст.</a:t>
            </a:r>
            <a:endParaRPr lang="ru-RU"/>
          </a:p>
          <a:p>
            <a:pPr>
              <a:buClr>
                <a:srgbClr val="000000"/>
              </a:buClr>
              <a:buSzPts val="2800"/>
              <a:buFont typeface="Arial" charset="0"/>
              <a:buNone/>
            </a:pPr>
            <a:endParaRPr lang="ru-RU" sz="2800" b="1">
              <a:solidFill>
                <a:srgbClr val="EA0000"/>
              </a:solidFill>
            </a:endParaRPr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 b="1">
                <a:solidFill>
                  <a:srgbClr val="EA0000"/>
                </a:solidFill>
              </a:rPr>
              <a:t>Скорость </a:t>
            </a:r>
            <a:endParaRPr lang="ru-RU"/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 b="1">
                <a:solidFill>
                  <a:srgbClr val="EA0000"/>
                </a:solidFill>
              </a:rPr>
              <a:t> кровотока – </a:t>
            </a:r>
            <a:endParaRPr lang="ru-RU"/>
          </a:p>
          <a:p>
            <a:pPr>
              <a:buClr>
                <a:srgbClr val="EA0000"/>
              </a:buClr>
              <a:buSzPts val="2800"/>
              <a:buFont typeface="Arial" charset="0"/>
              <a:buNone/>
            </a:pPr>
            <a:r>
              <a:rPr lang="en-US" sz="2800" b="1">
                <a:solidFill>
                  <a:srgbClr val="EA0000"/>
                </a:solidFill>
              </a:rPr>
              <a:t>О.5 мм/сек.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PresentationFormat>Экран (4:3)</PresentationFormat>
  <Paragraphs>336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Arial</vt:lpstr>
      <vt:lpstr>Noto Sans Symbols</vt:lpstr>
      <vt:lpstr>Bookman Old Style</vt:lpstr>
      <vt:lpstr>Times New Roman</vt:lpstr>
      <vt:lpstr>Algerian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Физиология сосудистой  системы </vt:lpstr>
      <vt:lpstr>Слайд 2</vt:lpstr>
      <vt:lpstr>I. Сосуды эластического типа. (Аорта, крупные артерии) </vt:lpstr>
      <vt:lpstr>Классификация сосудов</vt:lpstr>
      <vt:lpstr>Слайд 5</vt:lpstr>
      <vt:lpstr>Слайд 6</vt:lpstr>
      <vt:lpstr>Слайд 7</vt:lpstr>
      <vt:lpstr>Слайд 8</vt:lpstr>
      <vt:lpstr>Слайд 9</vt:lpstr>
      <vt:lpstr>Слайд 10</vt:lpstr>
      <vt:lpstr>Показатели кровотока.</vt:lpstr>
      <vt:lpstr>Линейная скорость кровотока – расстояние, которое проходит частица крови вдоль сосуда за единицу времени.</vt:lpstr>
      <vt:lpstr>Слайд 13</vt:lpstr>
      <vt:lpstr>Время кругооборота крови – время, за которое частица крови проходит большой и малый круг кровообращения.</vt:lpstr>
      <vt:lpstr>Слайд 15</vt:lpstr>
      <vt:lpstr>Соотношение объемов и сопротивления в разных участках сосудистой системы</vt:lpstr>
      <vt:lpstr>Слайд 17</vt:lpstr>
      <vt:lpstr>Слайд 18</vt:lpstr>
      <vt:lpstr>Способы определения АД:</vt:lpstr>
      <vt:lpstr>Кривая артериального давления</vt:lpstr>
      <vt:lpstr>Слайд 21</vt:lpstr>
      <vt:lpstr>Факторы, влияющие на величину АД:</vt:lpstr>
      <vt:lpstr>Слайд 23</vt:lpstr>
      <vt:lpstr>Слайд 24</vt:lpstr>
      <vt:lpstr>Слайд 25</vt:lpstr>
      <vt:lpstr>4. Мышечный насос: </vt:lpstr>
      <vt:lpstr>Слайд 27</vt:lpstr>
      <vt:lpstr>Функции вен</vt:lpstr>
      <vt:lpstr>Слайд 29</vt:lpstr>
      <vt:lpstr>Тонус сосуда:</vt:lpstr>
      <vt:lpstr>Тонус сосудов</vt:lpstr>
      <vt:lpstr>Регуляция тонуса сосудов.</vt:lpstr>
      <vt:lpstr>Местные механизмы регуляции</vt:lpstr>
      <vt:lpstr>Слайд 34</vt:lpstr>
      <vt:lpstr>Слайд 35</vt:lpstr>
      <vt:lpstr>Нейрогенная вазодилятация:</vt:lpstr>
      <vt:lpstr>Гуморальная регуляция тонуса сосудов.</vt:lpstr>
      <vt:lpstr>Сосудорасширяющие вещества</vt:lpstr>
      <vt:lpstr>Слайд 39</vt:lpstr>
      <vt:lpstr>Слайд 40</vt:lpstr>
      <vt:lpstr>Патология сосудов</vt:lpstr>
      <vt:lpstr>Слайд 42</vt:lpstr>
      <vt:lpstr>Схема системы кровообращения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сосудистой  системы </dc:title>
  <cp:lastModifiedBy>ASER</cp:lastModifiedBy>
  <cp:revision>1</cp:revision>
  <dcterms:modified xsi:type="dcterms:W3CDTF">2020-12-26T02:44:20Z</dcterms:modified>
</cp:coreProperties>
</file>