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72" r:id="rId8"/>
    <p:sldId id="263" r:id="rId9"/>
    <p:sldId id="266" r:id="rId10"/>
    <p:sldId id="267" r:id="rId11"/>
    <p:sldId id="271" r:id="rId12"/>
    <p:sldId id="268" r:id="rId13"/>
    <p:sldId id="269" r:id="rId14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182" y="6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6041" y="1788454"/>
            <a:ext cx="6793499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7425" y="3956281"/>
            <a:ext cx="555073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1697" y="6453386"/>
            <a:ext cx="1306455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9545" y="6453386"/>
            <a:ext cx="5706494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87430" y="6453386"/>
            <a:ext cx="1296987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611697" y="744470"/>
            <a:ext cx="8672721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501874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4425" y="2295527"/>
            <a:ext cx="7800975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587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4197" y="624156"/>
            <a:ext cx="161519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4425" y="624156"/>
            <a:ext cx="6201569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046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530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583" y="1301362"/>
            <a:ext cx="7810539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1583" y="4216328"/>
            <a:ext cx="7810539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0363" y="6453386"/>
            <a:ext cx="1318208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9754" y="6453386"/>
            <a:ext cx="5706494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87430" y="6453386"/>
            <a:ext cx="129698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6623470" y="1685652"/>
            <a:ext cx="2660948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623470" y="1685652"/>
            <a:ext cx="2660948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668374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4425" y="2286001"/>
            <a:ext cx="3613827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01890" y="2286001"/>
            <a:ext cx="3613827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20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4425" y="685800"/>
            <a:ext cx="7800975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5" y="2340230"/>
            <a:ext cx="3613827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4425" y="3305209"/>
            <a:ext cx="3613826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01573" y="2349754"/>
            <a:ext cx="3613827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01573" y="3305209"/>
            <a:ext cx="3613827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20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83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20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430911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169" y="685800"/>
            <a:ext cx="3132773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3016" y="685801"/>
            <a:ext cx="4234815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8169" y="2856344"/>
            <a:ext cx="3132773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8169" y="6453386"/>
            <a:ext cx="97871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92330" y="6453386"/>
            <a:ext cx="1928611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30052" y="6453386"/>
            <a:ext cx="129698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309110" y="376"/>
            <a:ext cx="1857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4309110" y="376"/>
            <a:ext cx="1857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29635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430911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169" y="685800"/>
            <a:ext cx="3132773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94847" y="2"/>
            <a:ext cx="5411153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8169" y="2855968"/>
            <a:ext cx="3132773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8169" y="6453386"/>
            <a:ext cx="97871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92330" y="6453386"/>
            <a:ext cx="1928611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30052" y="6453386"/>
            <a:ext cx="129698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309110" y="376"/>
            <a:ext cx="1857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4309110" y="376"/>
            <a:ext cx="1857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3777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4425" y="685800"/>
            <a:ext cx="7800975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5" y="2286000"/>
            <a:ext cx="7800975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29903" y="6453386"/>
            <a:ext cx="978715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51021" y="6453386"/>
            <a:ext cx="5103175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96599" y="6453386"/>
            <a:ext cx="1296987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88452" y="376"/>
            <a:ext cx="1857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88452" y="376"/>
            <a:ext cx="18573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4141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0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1"/>
            <a:ext cx="990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«Виды смерти»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regnum_picture_146874848649373_norm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965" y="2204864"/>
            <a:ext cx="5366070" cy="35757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2560" y="142852"/>
            <a:ext cx="867534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ПРИЗНАКИ БИОЛОГИЧЕСКОЙ СМЕРТИ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высыхание роговицы - потеря радужной оболочкой своего первоначального цвета, глаз как бы покрывается белесой пленкой – «селедочным блеском», а зрачок мутнеет;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феномен «кошачьего зрачка» - большим и указательным пальцами сжимают глазное яблоко, если человек мертв, то его зрачок изменит форму и превратится в узкую щель – «кошачий зрачок». У живого человека этого сделать не возможно. Если появились эти 2 признака, то это означает, что человек умер не менее часа тому назад; </a:t>
            </a:r>
          </a:p>
        </p:txBody>
      </p:sp>
      <p:pic>
        <p:nvPicPr>
          <p:cNvPr id="3" name="Рисунок 2" descr="image050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9531"/>
          <a:stretch>
            <a:fillRect/>
          </a:stretch>
        </p:blipFill>
        <p:spPr>
          <a:xfrm>
            <a:off x="494010" y="3284984"/>
            <a:ext cx="9144064" cy="314327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2560" y="285728"/>
            <a:ext cx="8532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снижение температуры тела - температура тела падает постепенно, примерно на 1℃ через каждый час после смерти. Поэтому по этим признакам смерть удостоверить можно только часа через 2 - 4 и позже;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трупные пятна - фиолетового цвета появляются на нижележащих частях трупа. Если он лежит на спине, то они определяются на голове за ушами, на задней поверхности плеч и бедер, на спине и ягодицах;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трупное окоченение - посмертное сокращение скелетных мышц «сверху - вниз»:           лицо - шея - верхние конечности - туловище - нижние конечности.</a:t>
            </a:r>
          </a:p>
        </p:txBody>
      </p:sp>
      <p:pic>
        <p:nvPicPr>
          <p:cNvPr id="3" name="Рисунок 2" descr="пятна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5282" y="3857628"/>
            <a:ext cx="8959516" cy="25003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6576" y="231639"/>
            <a:ext cx="83170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ПРИЗНАКИ ЖИЗНИ 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наличие сохраненного дыхания; 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наличие сердечной деятельности;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наличие реакции зрачков на свет.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beat-death_2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9495" y="1985965"/>
            <a:ext cx="6111180" cy="453755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683104-3C91-4AA9-9082-6CB3C1B8982B}"/>
              </a:ext>
            </a:extLst>
          </p:cNvPr>
          <p:cNvSpPr txBox="1"/>
          <p:nvPr/>
        </p:nvSpPr>
        <p:spPr>
          <a:xfrm>
            <a:off x="1064568" y="260648"/>
            <a:ext cx="796379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СПИСОК ИСПОЛЬЗОВАННОЙ ЛИТЕРАТУРЫ</a:t>
            </a:r>
            <a:endParaRPr lang="ru-RU" dirty="0" smtClean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Интернет </a:t>
            </a:r>
            <a:r>
              <a:rPr lang="ru-RU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ресурсы:</a:t>
            </a:r>
            <a:endParaRPr lang="ru-RU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1. </a:t>
            </a:r>
            <a:r>
              <a:rPr lang="en-US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www</a:t>
            </a:r>
            <a:r>
              <a:rPr lang="ru-RU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 ru.wikipedia.org – Информационный портал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2. </a:t>
            </a:r>
            <a:r>
              <a:rPr lang="en-US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www</a:t>
            </a:r>
            <a:r>
              <a:rPr lang="ru-RU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 medical-enc.ru – Медицинский справочник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3. </a:t>
            </a:r>
            <a:r>
              <a:rPr lang="en-US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www</a:t>
            </a:r>
            <a:r>
              <a:rPr lang="ru-RU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edunews.ru</a:t>
            </a:r>
            <a:r>
              <a:rPr lang="ru-RU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– Информационный портал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Библиографические </a:t>
            </a:r>
            <a:r>
              <a:rPr lang="ru-RU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ресурсы: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Анестезиология и реаниматология / Под редакцией О.А. Долиной. - М.: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ГЭОТАР-Медиа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2009. - 576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Зарянская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В. Г. Основы реаниматологии и анестезиологии для медицинских колледжей - М.: Феникс, 2014. - 384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Неговский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В.А. Клиническая смерть глазами реаниматолога. Журнал «Человек», М., 1991;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Тищенко П.Д. На гранях жизни и смерти: философские исследования оснований биоэтики. - СПб.: Изд. дом «Мир», 2011. - 328 с.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0592" y="214290"/>
            <a:ext cx="8244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Смерть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прекращение, полная остановка биологических и физиологических процессов жизнедеятельности организма.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rMus-cAZfQA.jpg"/>
          <p:cNvPicPr>
            <a:picLocks noChangeAspect="1"/>
          </p:cNvPicPr>
          <p:nvPr/>
        </p:nvPicPr>
        <p:blipFill>
          <a:blip r:embed="rId2"/>
          <a:srcRect l="1875" t="2690" r="1562" b="13053"/>
          <a:stretch>
            <a:fillRect/>
          </a:stretch>
        </p:blipFill>
        <p:spPr>
          <a:xfrm>
            <a:off x="1452538" y="1285860"/>
            <a:ext cx="7358114" cy="50720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0552" y="214290"/>
            <a:ext cx="86044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Непосредственная причина смерти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это повреждение или патологический процесс, который привел к нарушению функции жизненно важного органа или системы, достигшему такой степени, при которой закономерно прекращается функция всех остальных органов и систем.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resureccion-porta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48" y="1928802"/>
            <a:ext cx="8003403" cy="47078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6536" y="214290"/>
            <a:ext cx="874849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Живой организм не погибает одновременно с остановкой дыхания и прекращения сердечной деятельности, поэтому даже после их остановки организм продолжает некоторое время жить. Это время определяется способностью мозга выжить без поступления к нему кислорода, оно длится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4 - 6 минут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 среднем - 5 минут.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ello_html_m59d652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680" y="2146595"/>
            <a:ext cx="7090205" cy="473049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2560" y="142852"/>
            <a:ext cx="860391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КЛИНИЧЕСКАЯ СМЕРТЬ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Клиническая смерть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это период, когда все угасшие жизненно важные процессы организма еще обратимы.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Клиническая смерть может быть вызвана обильным кровотечением,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электротравмой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утоплением, рефлекторной остановкой сердца, острым отравлением.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scale_1200.jpg"/>
          <p:cNvPicPr>
            <a:picLocks noChangeAspect="1"/>
          </p:cNvPicPr>
          <p:nvPr/>
        </p:nvPicPr>
        <p:blipFill>
          <a:blip r:embed="rId2"/>
          <a:srcRect t="17241" b="6609"/>
          <a:stretch>
            <a:fillRect/>
          </a:stretch>
        </p:blipFill>
        <p:spPr>
          <a:xfrm>
            <a:off x="2360712" y="2312677"/>
            <a:ext cx="5722542" cy="435769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8544" y="214290"/>
            <a:ext cx="881936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ПРИЗНАКИ КЛИНИЧЕСКОЙ СМЕРТИ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отсутствие пульса на сонной или бедренной артерии– основной признак остановки кровообращения;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отсутствие дыхания - можно проверить по видимым движениям грудной клетки при вдохе и выдохе или приложив ухо к груди, услышать шум дыхания.; </a:t>
            </a:r>
          </a:p>
        </p:txBody>
      </p:sp>
      <p:pic>
        <p:nvPicPr>
          <p:cNvPr id="3" name="Рисунок 2" descr="image027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8544" y="2643182"/>
            <a:ext cx="8780829" cy="35719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4568" y="142852"/>
            <a:ext cx="84604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потеря сознания - отсутствие реакции на происходящее, на звуковые и болевые раздражители;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широкие зрачки и отсутствие их реакции на свет - приподнимается верхнее веко пострадавшего и определяется размер зрачка визуально, веко опускается и тут же поднимается вновь. Если зрачок остается широким и не суживается после повторного приподнимания века, то можно считать, что реакция на свет отсутствует.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kisspng-hospital-patient-health-care-medicine-physician-patient-cartoon-5b3271a7795be4.0337652215300325514971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38290" y="2643182"/>
            <a:ext cx="6238884" cy="388197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2520" y="117693"/>
            <a:ext cx="4032448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4-х признаков клинической смерти определяется один из первых двух, то нужно немедленно приступить к реанимации.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только своевременно начатая реанимация (в течение 3 - 4 минут после остановки сердца) может вернуть пострадавшего к жизни. 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делают реанимацию только в случае биологической (необратимой) смерти, когда в тканях головного мозга и многих органах происходят необратимые изменения.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5-porjadok-okazanija-pervoj-pomoshchi-postradavshemu-pri-priznakah-nastuplenija-klinicheskoj-smerti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8852" b="2626"/>
          <a:stretch>
            <a:fillRect/>
          </a:stretch>
        </p:blipFill>
        <p:spPr>
          <a:xfrm>
            <a:off x="4736976" y="0"/>
            <a:ext cx="5286412" cy="64293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0552" y="1484784"/>
            <a:ext cx="388786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БИОЛОГИЧЕСКАЯ СМЕРТЬ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Биологическая смерть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необратимое прекращение жизнедеятельности организма, являющееся неизбежной заключительной стадией его индивидуального существования.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9071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451" y="0"/>
            <a:ext cx="460654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77A1AB"/>
      </a:hlink>
      <a:folHlink>
        <a:srgbClr val="9A5D78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123</TotalTime>
  <Words>473</Words>
  <Application>Microsoft Office PowerPoint</Application>
  <PresentationFormat>Лист A4 (210x297 мм)</PresentationFormat>
  <Paragraphs>37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Franklin Gothic Book</vt:lpstr>
      <vt:lpstr>Times New Roman</vt:lpstr>
      <vt:lpstr>Wingdings</vt:lpstr>
      <vt:lpstr>Crop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Томилов Павел</cp:lastModifiedBy>
  <cp:revision>17</cp:revision>
  <dcterms:created xsi:type="dcterms:W3CDTF">2021-02-07T08:27:45Z</dcterms:created>
  <dcterms:modified xsi:type="dcterms:W3CDTF">2025-01-28T11:43:31Z</dcterms:modified>
</cp:coreProperties>
</file>