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252525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252525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252525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252525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060" y="102107"/>
            <a:ext cx="11993879" cy="71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252525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8675" y="2388107"/>
            <a:ext cx="8994648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524" y="2266188"/>
            <a:ext cx="9144000" cy="607218"/>
          </a:xfrm>
          <a:prstGeom prst="rect">
            <a:avLst/>
          </a:prstGeom>
          <a:solidFill>
            <a:srgbClr val="FFFFFF"/>
          </a:solidFill>
          <a:ln w="39623">
            <a:solidFill>
              <a:srgbClr val="404040"/>
            </a:solidFill>
          </a:ln>
        </p:spPr>
        <p:txBody>
          <a:bodyPr vert="horz" wrap="square" lIns="0" tIns="220345" rIns="0" bIns="0" rtlCol="0">
            <a:spAutoFit/>
          </a:bodyPr>
          <a:lstStyle/>
          <a:p>
            <a:pPr marL="3154045" marR="2303145" indent="-878205" algn="ctr">
              <a:lnSpc>
                <a:spcPts val="3020"/>
              </a:lnSpc>
              <a:spcBef>
                <a:spcPts val="1735"/>
              </a:spcBef>
            </a:pPr>
            <a:r>
              <a:rPr sz="2800" b="1" spc="135" smtClean="0">
                <a:latin typeface="Corbel"/>
                <a:cs typeface="Corbel"/>
              </a:rPr>
              <a:t>ВОДОЛЕЧЕНИЕ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098" y="104807"/>
            <a:ext cx="11741150" cy="13970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295"/>
              </a:spcBef>
            </a:pP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Дождевой,</a:t>
            </a:r>
            <a:r>
              <a:rPr sz="2000" b="1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пылевой</a:t>
            </a:r>
            <a:r>
              <a:rPr sz="20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b="1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игольчатый</a:t>
            </a:r>
            <a:r>
              <a:rPr sz="20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душ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обладают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небольшим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раздражающим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действием,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воду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подают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под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небольшим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давлением.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Эти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процедуры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назначают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преимущественно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как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освежающие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тонизирующие.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304" y="1642872"/>
            <a:ext cx="11689080" cy="5081270"/>
            <a:chOff x="146304" y="1642872"/>
            <a:chExt cx="11689080" cy="5081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04" y="1642872"/>
              <a:ext cx="4526280" cy="30297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7911" y="1642872"/>
              <a:ext cx="4157472" cy="2773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3295" y="3791711"/>
              <a:ext cx="3910584" cy="2932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" y="178307"/>
            <a:ext cx="4297680" cy="570230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1184275">
              <a:lnSpc>
                <a:spcPct val="100000"/>
              </a:lnSpc>
              <a:spcBef>
                <a:spcPts val="495"/>
              </a:spcBef>
            </a:pPr>
            <a:r>
              <a:rPr sz="2400" b="1" spc="105" dirty="0">
                <a:latin typeface="Calibri"/>
                <a:cs typeface="Calibri"/>
              </a:rPr>
              <a:t>ДУШ</a:t>
            </a:r>
            <a:r>
              <a:rPr sz="2400" b="1" spc="385" dirty="0">
                <a:latin typeface="Calibri"/>
                <a:cs typeface="Calibri"/>
              </a:rPr>
              <a:t> </a:t>
            </a:r>
            <a:r>
              <a:rPr sz="2400" b="1" spc="120" dirty="0">
                <a:latin typeface="Calibri"/>
                <a:cs typeface="Calibri"/>
              </a:rPr>
              <a:t>ШАРКО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277" y="859296"/>
            <a:ext cx="6529705" cy="529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40100"/>
              </a:lnSpc>
              <a:spcBef>
                <a:spcPts val="100"/>
              </a:spcBef>
            </a:pP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Пациента,</a:t>
            </a:r>
            <a:r>
              <a:rPr sz="19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стоящего</a:t>
            </a:r>
            <a:r>
              <a:rPr sz="19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9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расстоянии</a:t>
            </a:r>
            <a:r>
              <a:rPr sz="19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spc="-25" dirty="0">
                <a:solidFill>
                  <a:srgbClr val="404040"/>
                </a:solidFill>
                <a:latin typeface="Calibri"/>
                <a:cs typeface="Calibri"/>
              </a:rPr>
              <a:t>3-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3,5</a:t>
            </a:r>
            <a:r>
              <a:rPr sz="19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м</a:t>
            </a:r>
            <a:r>
              <a:rPr sz="1900" spc="15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19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пульта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управления,</a:t>
            </a:r>
            <a:r>
              <a:rPr sz="1900" spc="3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сначала</a:t>
            </a:r>
            <a:r>
              <a:rPr sz="19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обдают</a:t>
            </a:r>
            <a:r>
              <a:rPr sz="19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со</a:t>
            </a:r>
            <a:r>
              <a:rPr sz="19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всех</a:t>
            </a:r>
            <a:r>
              <a:rPr sz="19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сторон</a:t>
            </a:r>
            <a:r>
              <a:rPr sz="19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веерной</a:t>
            </a:r>
            <a:r>
              <a:rPr sz="19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струёй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воды,</a:t>
            </a:r>
            <a:r>
              <a:rPr sz="19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затем</a:t>
            </a:r>
            <a:r>
              <a:rPr sz="19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воздействуют</a:t>
            </a:r>
            <a:r>
              <a:rPr sz="19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компактной</a:t>
            </a:r>
            <a:r>
              <a:rPr sz="19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струёй</a:t>
            </a:r>
            <a:r>
              <a:rPr sz="19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9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части</a:t>
            </a:r>
            <a:r>
              <a:rPr sz="19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тела</a:t>
            </a:r>
            <a:r>
              <a:rPr sz="19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Calibri"/>
                <a:cs typeface="Calibri"/>
              </a:rPr>
              <a:t>с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мышечными</a:t>
            </a:r>
            <a:r>
              <a:rPr sz="19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слоями</a:t>
            </a:r>
            <a:r>
              <a:rPr sz="1900" spc="1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19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9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костной</a:t>
            </a:r>
            <a:r>
              <a:rPr sz="19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основой</a:t>
            </a:r>
            <a:r>
              <a:rPr sz="1900" spc="1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(конечности,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спина,</a:t>
            </a:r>
            <a:r>
              <a:rPr sz="19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боковые</a:t>
            </a:r>
            <a:r>
              <a:rPr sz="19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поверхности</a:t>
            </a:r>
            <a:r>
              <a:rPr sz="19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грудной</a:t>
            </a:r>
            <a:r>
              <a:rPr sz="19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клетки).</a:t>
            </a:r>
            <a:endParaRPr sz="19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915"/>
              </a:spcBef>
            </a:pP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Необходимо</a:t>
            </a:r>
            <a:r>
              <a:rPr sz="19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избегать</a:t>
            </a:r>
            <a:r>
              <a:rPr sz="19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попадания</a:t>
            </a:r>
            <a:r>
              <a:rPr sz="1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струи</a:t>
            </a:r>
            <a:r>
              <a:rPr sz="19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лицо,</a:t>
            </a:r>
            <a:r>
              <a:rPr sz="19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голову,</a:t>
            </a:r>
            <a:r>
              <a:rPr sz="19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15"/>
              </a:spcBef>
            </a:pP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молочные</a:t>
            </a:r>
            <a:r>
              <a:rPr sz="19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железы</a:t>
            </a:r>
            <a:r>
              <a:rPr sz="19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9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половые</a:t>
            </a:r>
            <a:r>
              <a:rPr sz="19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органы.</a:t>
            </a:r>
            <a:endParaRPr sz="19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915"/>
              </a:spcBef>
            </a:pP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Первую процедуру</a:t>
            </a:r>
            <a:r>
              <a:rPr sz="19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проводят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19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температуре воды</a:t>
            </a:r>
            <a:r>
              <a:rPr sz="19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Calibri"/>
                <a:cs typeface="Calibri"/>
              </a:rPr>
              <a:t>35-32</a:t>
            </a:r>
            <a:endParaRPr sz="19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910"/>
              </a:spcBef>
            </a:pP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°С,</a:t>
            </a:r>
            <a:r>
              <a:rPr sz="19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ежедневно</a:t>
            </a:r>
            <a:r>
              <a:rPr sz="19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19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через</a:t>
            </a:r>
            <a:r>
              <a:rPr sz="19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раз</a:t>
            </a:r>
            <a:r>
              <a:rPr sz="19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температуру</a:t>
            </a:r>
            <a:r>
              <a:rPr sz="19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понижают</a:t>
            </a:r>
            <a:r>
              <a:rPr sz="19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9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9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°С</a:t>
            </a:r>
            <a:r>
              <a:rPr sz="19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15"/>
              </a:spcBef>
            </a:pP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9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концу</a:t>
            </a:r>
            <a:r>
              <a:rPr sz="19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лечения</a:t>
            </a:r>
            <a:r>
              <a:rPr sz="19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доводят</a:t>
            </a:r>
            <a:r>
              <a:rPr sz="19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19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Calibri"/>
                <a:cs typeface="Calibri"/>
              </a:rPr>
              <a:t>20-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19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Calibri"/>
                <a:cs typeface="Calibri"/>
              </a:rPr>
              <a:t>°С.</a:t>
            </a:r>
            <a:endParaRPr sz="1900">
              <a:latin typeface="Calibri"/>
              <a:cs typeface="Calibri"/>
            </a:endParaRPr>
          </a:p>
          <a:p>
            <a:pPr marL="12700" marR="5715" indent="457200" algn="just">
              <a:lnSpc>
                <a:spcPts val="3190"/>
              </a:lnSpc>
              <a:spcBef>
                <a:spcPts val="110"/>
              </a:spcBef>
              <a:tabLst>
                <a:tab pos="1374775" algn="l"/>
                <a:tab pos="2865755" algn="l"/>
                <a:tab pos="4432935" algn="l"/>
                <a:tab pos="5396230" algn="l"/>
              </a:tabLst>
            </a:pP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Душ</a:t>
            </a:r>
            <a:r>
              <a:rPr sz="1900" spc="42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Шарко</a:t>
            </a:r>
            <a:r>
              <a:rPr sz="1900" spc="42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назначают</a:t>
            </a:r>
            <a:r>
              <a:rPr sz="1900" spc="42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главным</a:t>
            </a:r>
            <a:r>
              <a:rPr sz="1900" spc="41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образом</a:t>
            </a:r>
            <a:r>
              <a:rPr sz="1900" spc="41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900" spc="-25" dirty="0">
                <a:solidFill>
                  <a:srgbClr val="404040"/>
                </a:solidFill>
                <a:latin typeface="Calibri"/>
                <a:cs typeface="Calibri"/>
              </a:rPr>
              <a:t>при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функциональных</a:t>
            </a:r>
            <a:r>
              <a:rPr sz="1900" spc="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заболеваниях</a:t>
            </a:r>
            <a:r>
              <a:rPr sz="1900" spc="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нервной</a:t>
            </a:r>
            <a:r>
              <a:rPr sz="1900" spc="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системы,</a:t>
            </a:r>
            <a:r>
              <a:rPr sz="1900" spc="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болезнях обмена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веществ,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особенно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900" spc="-25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19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900" spc="-10" dirty="0">
                <a:solidFill>
                  <a:srgbClr val="404040"/>
                </a:solidFill>
                <a:latin typeface="Calibri"/>
                <a:cs typeface="Calibri"/>
              </a:rPr>
              <a:t>ожирении.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4407" y="1761744"/>
            <a:ext cx="5001767" cy="33345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731" y="230124"/>
            <a:ext cx="4495800" cy="570230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R="29209" algn="ctr">
              <a:lnSpc>
                <a:spcPct val="100000"/>
              </a:lnSpc>
              <a:spcBef>
                <a:spcPts val="509"/>
              </a:spcBef>
            </a:pPr>
            <a:r>
              <a:rPr sz="2400" b="1" spc="145" dirty="0">
                <a:latin typeface="Calibri"/>
                <a:cs typeface="Calibri"/>
              </a:rPr>
              <a:t>ШОТЛАНДСКИЙ</a:t>
            </a:r>
            <a:r>
              <a:rPr sz="2400" b="1" spc="434" dirty="0">
                <a:latin typeface="Calibri"/>
                <a:cs typeface="Calibri"/>
              </a:rPr>
              <a:t> </a:t>
            </a:r>
            <a:r>
              <a:rPr sz="2400" b="1" spc="80" dirty="0">
                <a:latin typeface="Calibri"/>
                <a:cs typeface="Calibri"/>
              </a:rPr>
              <a:t>ДУШ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033" y="993045"/>
            <a:ext cx="11103610" cy="322707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больного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попеременно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направляют сначала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струю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горячей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(37-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45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°C)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течение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30-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40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с,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затем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холодной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(20-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°C)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течение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15-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20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с.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Так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повторяют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4-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раз.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Как</a:t>
            </a:r>
            <a:r>
              <a:rPr sz="2000" b="1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местную</a:t>
            </a:r>
            <a:r>
              <a:rPr sz="20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процедуру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шотландский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душ</a:t>
            </a:r>
            <a:r>
              <a:rPr sz="20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назначают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при: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ожирении;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запоре,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связанном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ослаблением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тонуса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кишечника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(на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живот);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миозите</a:t>
            </a:r>
            <a:r>
              <a:rPr sz="20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поясничных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мышц;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пояснично-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крестцовом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радикулите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(на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поясницу).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8583" y="3371086"/>
            <a:ext cx="5233416" cy="34869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315" y="239268"/>
            <a:ext cx="3941445" cy="579120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545"/>
              </a:spcBef>
              <a:tabLst>
                <a:tab pos="2813050" algn="l"/>
              </a:tabLst>
            </a:pPr>
            <a:r>
              <a:rPr sz="2400" b="1" spc="135" dirty="0">
                <a:latin typeface="Calibri"/>
                <a:cs typeface="Calibri"/>
              </a:rPr>
              <a:t>ЦИРКУЛЯРНЫЙ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80" dirty="0">
                <a:latin typeface="Calibri"/>
                <a:cs typeface="Calibri"/>
              </a:rPr>
              <a:t>ДУШ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617" y="993045"/>
            <a:ext cx="11310620" cy="13970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Оказывает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значительное раздражающее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действие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нервные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окончания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кожи.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Температура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начале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курса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лечения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обычно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составляет</a:t>
            </a:r>
            <a:r>
              <a:rPr sz="20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36-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34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°С,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концу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курса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ее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постепенно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снижают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25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°С.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2761487"/>
            <a:ext cx="4946903" cy="3712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5288" y="2761488"/>
            <a:ext cx="4654296" cy="37216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95" y="205740"/>
            <a:ext cx="5318760" cy="551815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520065">
              <a:lnSpc>
                <a:spcPct val="100000"/>
              </a:lnSpc>
              <a:spcBef>
                <a:spcPts val="420"/>
              </a:spcBef>
            </a:pPr>
            <a:r>
              <a:rPr sz="2400" b="1" spc="140" dirty="0">
                <a:latin typeface="Calibri"/>
                <a:cs typeface="Calibri"/>
              </a:rPr>
              <a:t>ПОДВОДНЫЙ</a:t>
            </a:r>
            <a:r>
              <a:rPr sz="2400" b="1" spc="465" dirty="0">
                <a:latin typeface="Calibri"/>
                <a:cs typeface="Calibri"/>
              </a:rPr>
              <a:t> </a:t>
            </a:r>
            <a:r>
              <a:rPr sz="2400" b="1" spc="105" dirty="0">
                <a:latin typeface="Calibri"/>
                <a:cs typeface="Calibri"/>
              </a:rPr>
              <a:t>ДУШ</a:t>
            </a:r>
            <a:r>
              <a:rPr sz="2400" b="1" spc="430" dirty="0">
                <a:latin typeface="Calibri"/>
                <a:cs typeface="Calibri"/>
              </a:rPr>
              <a:t> </a:t>
            </a:r>
            <a:r>
              <a:rPr sz="2400" b="1" spc="120" dirty="0">
                <a:latin typeface="Calibri"/>
                <a:cs typeface="Calibri"/>
              </a:rPr>
              <a:t>МАССА</a:t>
            </a:r>
            <a:r>
              <a:rPr sz="2400" b="1" spc="-2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Ж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01" y="846302"/>
            <a:ext cx="11609070" cy="556641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15"/>
              </a:spcBef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Пациента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массируют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под</a:t>
            </a:r>
            <a:r>
              <a:rPr sz="17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водой</a:t>
            </a:r>
            <a:r>
              <a:rPr sz="17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струёй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воды,</a:t>
            </a:r>
            <a:r>
              <a:rPr sz="17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подаваемой</a:t>
            </a:r>
            <a:r>
              <a:rPr sz="17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17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шланга</a:t>
            </a:r>
            <a:r>
              <a:rPr sz="17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под</a:t>
            </a:r>
            <a:r>
              <a:rPr sz="17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давлением.</a:t>
            </a:r>
            <a:r>
              <a:rPr sz="17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Вызывает</a:t>
            </a:r>
            <a:r>
              <a:rPr sz="17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улучшение крово-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и</a:t>
            </a:r>
            <a:endParaRPr sz="1700">
              <a:latin typeface="Calibri"/>
              <a:cs typeface="Calibri"/>
            </a:endParaRPr>
          </a:p>
          <a:p>
            <a:pPr marL="12700" marR="19685">
              <a:lnSpc>
                <a:spcPct val="140000"/>
              </a:lnSpc>
              <a:spcBef>
                <a:spcPts val="5"/>
              </a:spcBef>
            </a:pP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лимфообращения,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тем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самым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питание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тканей,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стимулирует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 обмен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веществ,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способствует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быстрому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рассасыванию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очагов воспаления.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Показания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17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назначению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душа-массажа:</a:t>
            </a:r>
            <a:endParaRPr sz="17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82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ожирение;</a:t>
            </a:r>
            <a:endParaRPr sz="17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81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подагра;</a:t>
            </a:r>
            <a:endParaRPr sz="17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81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последствия травмы</a:t>
            </a:r>
            <a:r>
              <a:rPr sz="17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опорно-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двигательного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аппарата;</a:t>
            </a:r>
            <a:endParaRPr sz="17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819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заболевания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суставов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(кроме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туберкулёза),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мышц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сухожилий;</a:t>
            </a:r>
            <a:endParaRPr sz="17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81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последствия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повреждений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заболеваний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периферической</a:t>
            </a:r>
            <a:r>
              <a:rPr sz="17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нервной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системы;</a:t>
            </a:r>
            <a:endParaRPr sz="17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819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остаточные</a:t>
            </a:r>
            <a:r>
              <a:rPr sz="17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явления</a:t>
            </a:r>
            <a:r>
              <a:rPr sz="17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после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перенесённого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полиомиелита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 с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явлениями</a:t>
            </a:r>
            <a:r>
              <a:rPr sz="17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пареза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мышц;</a:t>
            </a:r>
            <a:endParaRPr sz="17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82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вяло</a:t>
            </a:r>
            <a:r>
              <a:rPr sz="17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заживающие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трофические</a:t>
            </a:r>
            <a:r>
              <a:rPr sz="17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язвы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(без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тромбофлебита).</a:t>
            </a:r>
            <a:endParaRPr sz="1700">
              <a:latin typeface="Calibri"/>
              <a:cs typeface="Calibri"/>
            </a:endParaRPr>
          </a:p>
          <a:p>
            <a:pPr marL="12700" marR="5080" indent="457200">
              <a:lnSpc>
                <a:spcPts val="3050"/>
              </a:lnSpc>
              <a:spcBef>
                <a:spcPts val="240"/>
              </a:spcBef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общем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подводном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душе-массаже</a:t>
            </a:r>
            <a:r>
              <a:rPr sz="17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воздействию</a:t>
            </a:r>
            <a:r>
              <a:rPr sz="17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подвергают</a:t>
            </a:r>
            <a:r>
              <a:rPr sz="17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всё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тело.</a:t>
            </a:r>
            <a:r>
              <a:rPr sz="17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местном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массаже</a:t>
            </a:r>
            <a:r>
              <a:rPr sz="17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струю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шланга</a:t>
            </a:r>
            <a:r>
              <a:rPr sz="17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с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наконечником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направляют</a:t>
            </a:r>
            <a:r>
              <a:rPr sz="17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определённый</a:t>
            </a:r>
            <a:r>
              <a:rPr sz="17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участок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тела,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температура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 воды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этом равна</a:t>
            </a:r>
            <a:r>
              <a:rPr sz="17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36-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38</a:t>
            </a:r>
            <a:r>
              <a:rPr sz="17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°С.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общем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подводном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душе-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массаже</a:t>
            </a:r>
            <a:r>
              <a:rPr sz="17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температуру</a:t>
            </a:r>
            <a:r>
              <a:rPr sz="17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17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можно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постепенно</a:t>
            </a:r>
            <a:r>
              <a:rPr sz="17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повышать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17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40</a:t>
            </a:r>
            <a:r>
              <a:rPr sz="17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°С,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местном</a:t>
            </a:r>
            <a:r>
              <a:rPr sz="17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до</a:t>
            </a:r>
            <a:r>
              <a:rPr sz="17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42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°С.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Курс</a:t>
            </a:r>
            <a:r>
              <a:rPr sz="17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лечения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составляет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 15-</a:t>
            </a:r>
            <a:r>
              <a:rPr sz="1700" dirty="0">
                <a:solidFill>
                  <a:srgbClr val="404040"/>
                </a:solidFill>
                <a:latin typeface="Calibri"/>
                <a:cs typeface="Calibri"/>
              </a:rPr>
              <a:t>20</a:t>
            </a:r>
            <a:r>
              <a:rPr sz="17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Calibri"/>
                <a:cs typeface="Calibri"/>
              </a:rPr>
              <a:t>процедур.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3" y="377952"/>
            <a:ext cx="5346192" cy="35631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7752" y="2932176"/>
            <a:ext cx="5349240" cy="35631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776" y="174929"/>
            <a:ext cx="8693785" cy="642937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305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Души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как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водолечебные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процедуры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противопоказаны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при: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острых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воспалительных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процессах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обострении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хронических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заболеваний;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гипертонической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болезни;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тяжёлой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стенокардии,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инфаркте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миокарда;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аневризме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сердца;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пороках</a:t>
            </a:r>
            <a:r>
              <a:rPr sz="200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сердца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нарушением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кровообращения;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хронической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сердечно-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сосудистой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недостаточности;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состоянии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после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недавно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перенесённого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инсульта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(6-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мес);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выраженном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атеросклерозе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сосудов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головного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мозга;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доброкачественных/злокачественных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новообразованиях;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кровотечениях;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туберкулёзе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определённых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фазах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инфекционных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болезнях;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гнойничковых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заболеваниях</a:t>
            </a:r>
            <a:r>
              <a:rPr sz="2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кожи.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95" y="239268"/>
            <a:ext cx="3118485" cy="509270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265"/>
              </a:spcBef>
            </a:pPr>
            <a:r>
              <a:rPr sz="2400" b="1" spc="110" dirty="0">
                <a:latin typeface="Calibri"/>
                <a:cs typeface="Calibri"/>
              </a:rPr>
              <a:t>БАНИ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116" y="846457"/>
            <a:ext cx="11617960" cy="4599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>
              <a:lnSpc>
                <a:spcPct val="1501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водолечебным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процедурам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относят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бани,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где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воздействие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организм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горячей,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прохладной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воды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пара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контролируется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медперсоналом.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Наиболее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популярна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русская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баня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парильней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суховоздушная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финская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сауна.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основе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действия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бани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организм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лежит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контраст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температур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(согревание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термальной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камере-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парильне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последующее охлаждение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бассейне,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под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душем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прохладной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комнате),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способствующий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тренировке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сосудов.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Хорошо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известно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значение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этой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процедуры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качестве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средства: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устраняющего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расстройства,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связанные</a:t>
            </a:r>
            <a:r>
              <a:rPr sz="20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только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простудными,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но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другими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заболеваниями;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повышающего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приспособительные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силы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перепадам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температуры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воздуха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(жара,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холод,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переохлаждение)</a:t>
            </a:r>
            <a:r>
              <a:rPr sz="2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усиливающего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иммунологическую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реакцию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различного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рода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инфекции;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 startAt="3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усиливающего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обмен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веществ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функцию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выделения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организма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отработанных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продуктов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обмена.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1648967"/>
            <a:ext cx="5617464" cy="37429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3447" y="612648"/>
            <a:ext cx="3834384" cy="58155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438" y="104807"/>
            <a:ext cx="8303259" cy="551370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качестве</a:t>
            </a:r>
            <a:r>
              <a:rPr sz="20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водолечебной</a:t>
            </a:r>
            <a:r>
              <a:rPr sz="20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процедуры</a:t>
            </a:r>
            <a:r>
              <a:rPr sz="20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бани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назначают</a:t>
            </a:r>
            <a:r>
              <a:rPr sz="2000" b="1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при: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неспецифических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заболеваниях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верхних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дыхательных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путей;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заболеваниях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опорно-двигательного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аппарата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(вне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стадии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обострения);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начальных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проявлениях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гипертонической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болезни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атеросклероза;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последствиях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травм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нижних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конечностей.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5"/>
              </a:spcBef>
            </a:pP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Противопоказания:</a:t>
            </a:r>
            <a:endParaRPr sz="2000">
              <a:latin typeface="Calibri"/>
              <a:cs typeface="Calibri"/>
            </a:endParaRPr>
          </a:p>
          <a:p>
            <a:pPr marL="469265" lvl="1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эпилепсия;</a:t>
            </a:r>
            <a:endParaRPr sz="2000">
              <a:latin typeface="Calibri"/>
              <a:cs typeface="Calibri"/>
            </a:endParaRPr>
          </a:p>
          <a:p>
            <a:pPr marL="469265" lvl="1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злокачественные</a:t>
            </a:r>
            <a:r>
              <a:rPr sz="20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доброкачественные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(растущие)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опухоли;</a:t>
            </a:r>
            <a:endParaRPr sz="2000">
              <a:latin typeface="Calibri"/>
              <a:cs typeface="Calibri"/>
            </a:endParaRPr>
          </a:p>
          <a:p>
            <a:pPr marL="469265" lvl="1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инфекционные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болезни;</a:t>
            </a:r>
            <a:endParaRPr sz="2000">
              <a:latin typeface="Calibri"/>
              <a:cs typeface="Calibri"/>
            </a:endParaRPr>
          </a:p>
          <a:p>
            <a:pPr marL="469265" lvl="1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выраженная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гипертоническая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болезнь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атеросклероз;</a:t>
            </a:r>
            <a:endParaRPr sz="2000">
              <a:latin typeface="Calibri"/>
              <a:cs typeface="Calibri"/>
            </a:endParaRPr>
          </a:p>
          <a:p>
            <a:pPr marL="469265" lvl="1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кровотечения;</a:t>
            </a:r>
            <a:endParaRPr sz="2000">
              <a:latin typeface="Calibri"/>
              <a:cs typeface="Calibri"/>
            </a:endParaRPr>
          </a:p>
          <a:p>
            <a:pPr marL="469265" lvl="1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болезни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крови.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2840" y="3121151"/>
            <a:ext cx="4709159" cy="37368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307" y="178307"/>
            <a:ext cx="4901565" cy="533400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360"/>
              </a:spcBef>
              <a:tabLst>
                <a:tab pos="2338070" algn="l"/>
              </a:tabLst>
            </a:pPr>
            <a:r>
              <a:rPr sz="2400" b="1" spc="130" dirty="0">
                <a:latin typeface="Calibri"/>
                <a:cs typeface="Calibri"/>
              </a:rPr>
              <a:t>ВОДОЛЕЧЕНИЕ</a:t>
            </a:r>
            <a:r>
              <a:rPr sz="2400" b="1" dirty="0">
                <a:latin typeface="Calibri"/>
                <a:cs typeface="Calibri"/>
              </a:rPr>
              <a:t>	–</a:t>
            </a:r>
            <a:r>
              <a:rPr sz="2400" b="1" spc="400" dirty="0">
                <a:latin typeface="Calibri"/>
                <a:cs typeface="Calibri"/>
              </a:rPr>
              <a:t> </a:t>
            </a:r>
            <a:r>
              <a:rPr sz="2400" b="1" spc="95" dirty="0">
                <a:latin typeface="Calibri"/>
                <a:cs typeface="Calibri"/>
              </a:rPr>
              <a:t>ЭТО?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438" y="938961"/>
            <a:ext cx="11623040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Водолечение</a:t>
            </a:r>
            <a:r>
              <a:rPr sz="2000" b="1" spc="4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0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это</a:t>
            </a:r>
            <a:r>
              <a:rPr sz="20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применение</a:t>
            </a:r>
            <a:r>
              <a:rPr sz="2000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4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целях</a:t>
            </a:r>
            <a:r>
              <a:rPr sz="20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лечения,</a:t>
            </a:r>
            <a:r>
              <a:rPr sz="20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профилактики</a:t>
            </a:r>
            <a:r>
              <a:rPr sz="2000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реабилитации</a:t>
            </a:r>
            <a:r>
              <a:rPr sz="2000" spc="4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больных.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Водолечение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физиотерапии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применяют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для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закаливания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организма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укрепления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иммунной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системы.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2398776"/>
            <a:ext cx="5583936" cy="37246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3367" y="2395727"/>
            <a:ext cx="5583936" cy="37277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411" y="205740"/>
            <a:ext cx="3594100" cy="576580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R="24765" algn="ctr">
              <a:lnSpc>
                <a:spcPct val="100000"/>
              </a:lnSpc>
              <a:spcBef>
                <a:spcPts val="525"/>
              </a:spcBef>
            </a:pPr>
            <a:r>
              <a:rPr sz="2400" b="1" spc="13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872" y="823264"/>
            <a:ext cx="11294110" cy="414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6379" indent="457200">
              <a:lnSpc>
                <a:spcPct val="1501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применяют с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гигиенической,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лечебной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профилактической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целью.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Различают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общие,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или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полные,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ванны,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когда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всё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тело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пациента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погружают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воду,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местные (ручные,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ножные,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полуванны,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тазовые)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ванны.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различают</a:t>
            </a:r>
            <a:r>
              <a:rPr sz="2000" b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по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составу,</a:t>
            </a:r>
            <a:r>
              <a:rPr sz="20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выделяя: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простые,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пресные,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том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числе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контрастные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(попеременно вода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разных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температур);</a:t>
            </a: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ts val="3600"/>
              </a:lnSpc>
              <a:spcBef>
                <a:spcPts val="32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лекарственные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(скипидарные,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пшеничных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отрубей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добавлением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крахмала,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различных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трав,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хвойные,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шалфейные,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содовые,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мыльно-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пенистые);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88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минеральные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(хлоридно-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натриевые,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йодобромные,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шлаковые);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газовые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(кислородные,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жемчужные,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азотные,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углекислые,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сероводородные,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радоновые).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615" y="323164"/>
            <a:ext cx="6579870" cy="3745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Показания</a:t>
            </a:r>
            <a:r>
              <a:rPr sz="20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b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назначению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общих</a:t>
            </a:r>
            <a:r>
              <a:rPr sz="20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ванн: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функциональных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заболеваниях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нервной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системы;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5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гипертонической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болезни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|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стадии;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хронических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заболеваниях суставов;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заболеваниях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ЦНС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периферической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нервной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системы;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5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нарушениях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обмена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веществ;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заболеваниях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ЖКТ;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45"/>
              </a:spcBef>
              <a:buClr>
                <a:srgbClr val="9BAEB5"/>
              </a:buClr>
              <a:buAutoNum type="arabicPeriod"/>
              <a:tabLst>
                <a:tab pos="4699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заболеваниях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органов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дыхания.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1655" y="2926079"/>
            <a:ext cx="5263896" cy="34960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277" y="121589"/>
            <a:ext cx="10328910" cy="459994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305"/>
              </a:spcBef>
            </a:pP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Противопоказания: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острый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воспалительный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процесс;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инфекционные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сердечно-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сосудистые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при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нарушении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кровообращения;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выраженные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явления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атеросклероза</a:t>
            </a:r>
            <a:r>
              <a:rPr sz="20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церебральных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сосудов;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ишемия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наличием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болевого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синдрома;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инфаркт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миокарда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(острая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подострая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стадии);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глаукома;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туберкулёз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лёгких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наклонностью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кровотечению;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</a:t>
            </a:r>
            <a:r>
              <a:rPr sz="2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кожи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(экзема,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пемфигус);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злокачественные/доброкачественные</a:t>
            </a:r>
            <a:r>
              <a:rPr sz="20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новообразования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наклонностью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росту.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884" y="205740"/>
            <a:ext cx="4624070" cy="551815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420"/>
              </a:spcBef>
            </a:pPr>
            <a:r>
              <a:rPr sz="2400" b="1" spc="150" dirty="0">
                <a:latin typeface="Calibri"/>
                <a:cs typeface="Calibri"/>
              </a:rPr>
              <a:t>ХВОЙНЫЕ</a:t>
            </a:r>
            <a:r>
              <a:rPr sz="2400" b="1" spc="455" dirty="0">
                <a:latin typeface="Calibri"/>
                <a:cs typeface="Calibri"/>
              </a:rPr>
              <a:t> </a:t>
            </a:r>
            <a:r>
              <a:rPr sz="2400" b="1" spc="13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795" y="823264"/>
            <a:ext cx="11581765" cy="231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501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Хвойные</a:t>
            </a:r>
            <a:r>
              <a:rPr sz="20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готовят</a:t>
            </a:r>
            <a:r>
              <a:rPr sz="20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помощью</a:t>
            </a:r>
            <a:r>
              <a:rPr sz="20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добавления</a:t>
            </a:r>
            <a:r>
              <a:rPr sz="20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порошкообразного</a:t>
            </a:r>
            <a:r>
              <a:rPr sz="20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(50-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70</a:t>
            </a:r>
            <a:r>
              <a:rPr sz="20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г)</a:t>
            </a:r>
            <a:r>
              <a:rPr sz="20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20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жидкого</a:t>
            </a:r>
            <a:r>
              <a:rPr sz="20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хвойного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экстракта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(100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мл).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Кроме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того,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ванну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можно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добавлять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хвойные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таблетки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(по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1-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таблетки).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Аромат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хвои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оказывает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успокаивающее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действие,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что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делает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эти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эффективными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неврозах.</a:t>
            </a:r>
            <a:endParaRPr sz="2000">
              <a:latin typeface="Calibri"/>
              <a:cs typeface="Calibri"/>
            </a:endParaRPr>
          </a:p>
          <a:p>
            <a:pPr marL="12700" marR="6350" indent="457200">
              <a:lnSpc>
                <a:spcPct val="150100"/>
              </a:lnSpc>
              <a:tabLst>
                <a:tab pos="2058035" algn="l"/>
                <a:tab pos="2826385" algn="l"/>
                <a:tab pos="3630929" algn="l"/>
                <a:tab pos="4124960" algn="l"/>
                <a:tab pos="5801995" algn="l"/>
                <a:tab pos="7228840" algn="l"/>
                <a:tab pos="8027670" algn="l"/>
                <a:tab pos="8747125" algn="l"/>
                <a:tab pos="9444990" algn="l"/>
                <a:tab pos="1055179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Температура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35-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37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°С,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длительность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процедуры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10-15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мин.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Курс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лечения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включает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10-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процедур.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816" y="3429000"/>
            <a:ext cx="4370832" cy="3276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344" y="3429000"/>
            <a:ext cx="5068824" cy="32644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884" y="245363"/>
            <a:ext cx="5175885" cy="524510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320"/>
              </a:spcBef>
            </a:pPr>
            <a:r>
              <a:rPr sz="2400" b="1" spc="160" dirty="0">
                <a:latin typeface="Calibri"/>
                <a:cs typeface="Calibri"/>
              </a:rPr>
              <a:t>ШАЛФЕЙНЫЕ</a:t>
            </a:r>
            <a:r>
              <a:rPr sz="2400" b="1" spc="450" dirty="0">
                <a:latin typeface="Calibri"/>
                <a:cs typeface="Calibri"/>
              </a:rPr>
              <a:t> </a:t>
            </a:r>
            <a:r>
              <a:rPr sz="2400" b="1" spc="12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795" y="911735"/>
            <a:ext cx="11661140" cy="23133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305"/>
              </a:spcBef>
              <a:tabLst>
                <a:tab pos="1936114" algn="l"/>
                <a:tab pos="2762250" algn="l"/>
                <a:tab pos="4704080" algn="l"/>
                <a:tab pos="5935980" algn="l"/>
                <a:tab pos="6198235" algn="l"/>
                <a:tab pos="6853555" algn="l"/>
                <a:tab pos="8198484" algn="l"/>
                <a:tab pos="9451340" algn="l"/>
                <a:tab pos="1080770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Шалфейные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приготавливают,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растворяя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воде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сгущённый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конденсат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мускатного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шалфея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(250-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300 мл).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Эти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оказывают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обезболивающее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успокаивающее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действие.</a:t>
            </a:r>
            <a:endParaRPr sz="2000">
              <a:latin typeface="Calibri"/>
              <a:cs typeface="Calibri"/>
            </a:endParaRPr>
          </a:p>
          <a:p>
            <a:pPr marL="12700" marR="5080" indent="457200" algn="just">
              <a:lnSpc>
                <a:spcPct val="1501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Их</a:t>
            </a:r>
            <a:r>
              <a:rPr sz="20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продолжительность</a:t>
            </a:r>
            <a:r>
              <a:rPr sz="20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8-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20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мин,</a:t>
            </a:r>
            <a:r>
              <a:rPr sz="20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температура</a:t>
            </a:r>
            <a:r>
              <a:rPr sz="20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35-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37</a:t>
            </a:r>
            <a:r>
              <a:rPr sz="20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°С.</a:t>
            </a:r>
            <a:r>
              <a:rPr sz="20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принимают</a:t>
            </a:r>
            <a:r>
              <a:rPr sz="20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2-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20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раза</a:t>
            </a:r>
            <a:r>
              <a:rPr sz="20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неделю;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курс</a:t>
            </a:r>
            <a:r>
              <a:rPr sz="2000" spc="2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лечения</a:t>
            </a:r>
            <a:r>
              <a:rPr sz="20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состоит</a:t>
            </a:r>
            <a:r>
              <a:rPr sz="2000" spc="2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2000" spc="2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12-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20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процедур.</a:t>
            </a:r>
            <a:r>
              <a:rPr sz="2000" spc="2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Применяют</a:t>
            </a:r>
            <a:r>
              <a:rPr sz="20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0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заболеваниях</a:t>
            </a:r>
            <a:r>
              <a:rPr sz="2000" spc="2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2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травмах</a:t>
            </a:r>
            <a:r>
              <a:rPr sz="2000" spc="2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костно-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мышечной</a:t>
            </a:r>
            <a:r>
              <a:rPr sz="20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нервной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системы.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711" y="3505200"/>
            <a:ext cx="4477512" cy="31089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120" y="3505200"/>
            <a:ext cx="4669535" cy="31089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" y="102107"/>
            <a:ext cx="5023485" cy="490855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200"/>
              </a:spcBef>
              <a:tabLst>
                <a:tab pos="2562860" algn="l"/>
              </a:tabLst>
            </a:pPr>
            <a:r>
              <a:rPr sz="2400" b="1" spc="140" dirty="0">
                <a:latin typeface="Calibri"/>
                <a:cs typeface="Calibri"/>
              </a:rPr>
              <a:t>ЙОДОБРОМНЫЕ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12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296" y="654179"/>
            <a:ext cx="11593830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>
              <a:lnSpc>
                <a:spcPct val="1501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Для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приготовления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такой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растворяют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100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натрия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(калия)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йодида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150-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200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натрия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(калия)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бромида.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первую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ванну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ёмкостью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100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добавляют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100-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150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мл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приготовленного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раствора.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Для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последующих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количество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концентрированного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раствора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увеличивают,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но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добавляют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более</a:t>
            </a:r>
            <a:r>
              <a:rPr sz="20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400-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500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мл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одну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ванну.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Йод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соли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брома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проникают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организм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через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кожу,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воздействуя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кожные нейрорецепторы.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Под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влиянием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йодобромных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усиливаются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процессы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торможения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ЦНС.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Особенно благоприятно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воздействие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таких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больных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гиперкинетической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формой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церебрального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паралича.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3712464"/>
            <a:ext cx="4364736" cy="29047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3623" y="3712464"/>
            <a:ext cx="5907024" cy="29047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636" y="211836"/>
            <a:ext cx="5123815" cy="551815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445"/>
              </a:spcBef>
            </a:pPr>
            <a:r>
              <a:rPr sz="2400" b="1" spc="160" dirty="0">
                <a:latin typeface="Calibri"/>
                <a:cs typeface="Calibri"/>
              </a:rPr>
              <a:t>ВАЛЕРИАНОВЫЕ</a:t>
            </a:r>
            <a:r>
              <a:rPr sz="2400" b="1" spc="475" dirty="0">
                <a:latin typeface="Calibri"/>
                <a:cs typeface="Calibri"/>
              </a:rPr>
              <a:t> </a:t>
            </a:r>
            <a:r>
              <a:rPr sz="2400" b="1" spc="13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547" y="965075"/>
            <a:ext cx="5269230" cy="94106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R="67945" algn="r">
              <a:lnSpc>
                <a:spcPct val="100000"/>
              </a:lnSpc>
              <a:spcBef>
                <a:spcPts val="1305"/>
              </a:spcBef>
              <a:tabLst>
                <a:tab pos="560705" algn="l"/>
                <a:tab pos="2328545" algn="l"/>
                <a:tab pos="4036060" algn="l"/>
              </a:tabLst>
            </a:pP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Для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приготовления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валериановой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00"/>
              </a:spcBef>
              <a:tabLst>
                <a:tab pos="1581785" algn="l"/>
                <a:tab pos="1913889" algn="l"/>
                <a:tab pos="3057525" algn="l"/>
                <a:tab pos="422211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возраста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ребёнка)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заливают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1645" y="965075"/>
            <a:ext cx="3466465" cy="94106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881380" algn="l"/>
                <a:tab pos="1118870" algn="l"/>
                <a:tab pos="1905635" algn="l"/>
                <a:tab pos="3256279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50-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100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корня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валерианы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(в</a:t>
            </a:r>
            <a:endParaRPr sz="20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1200"/>
              </a:spcBef>
              <a:tabLst>
                <a:tab pos="448309" algn="l"/>
                <a:tab pos="774700" algn="l"/>
                <a:tab pos="1811020" algn="l"/>
                <a:tab pos="2143760" algn="l"/>
                <a:tab pos="3158490" algn="l"/>
              </a:tabLst>
            </a:pP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кипятка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кипятят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6126" y="965075"/>
            <a:ext cx="1405890" cy="94106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зависимости</a:t>
            </a:r>
            <a:endParaRPr sz="200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1200"/>
              </a:spcBef>
              <a:tabLst>
                <a:tab pos="719455" algn="l"/>
              </a:tabLst>
            </a:pP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мин.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Через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6603" y="965075"/>
            <a:ext cx="1264920" cy="94106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390525" algn="l"/>
              </a:tabLst>
            </a:pP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от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тяжести</a:t>
            </a:r>
            <a:endParaRPr sz="20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1200"/>
              </a:spcBef>
              <a:tabLst>
                <a:tab pos="80835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12-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мин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547" y="1881156"/>
            <a:ext cx="1172083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отфильтрованный</a:t>
            </a:r>
            <a:r>
              <a:rPr sz="2000" spc="2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настой</a:t>
            </a:r>
            <a:r>
              <a:rPr sz="20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вливают</a:t>
            </a:r>
            <a:r>
              <a:rPr sz="20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2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ванну.</a:t>
            </a:r>
            <a:r>
              <a:rPr sz="2000" spc="2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Валериановые</a:t>
            </a:r>
            <a:r>
              <a:rPr sz="20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особенно</a:t>
            </a:r>
            <a:r>
              <a:rPr sz="20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показаны</a:t>
            </a:r>
            <a:r>
              <a:rPr sz="2000" spc="2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больным</a:t>
            </a:r>
            <a:r>
              <a:rPr sz="2000" spc="2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с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гиперкинетической</a:t>
            </a:r>
            <a:r>
              <a:rPr sz="20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формой</a:t>
            </a:r>
            <a:r>
              <a:rPr sz="20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церебрального</a:t>
            </a:r>
            <a:r>
              <a:rPr sz="20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паралича.</a:t>
            </a:r>
            <a:r>
              <a:rPr sz="20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Седативное</a:t>
            </a:r>
            <a:r>
              <a:rPr sz="20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воздействие</a:t>
            </a:r>
            <a:r>
              <a:rPr sz="20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оказывают</a:t>
            </a:r>
            <a:r>
              <a:rPr sz="20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также</a:t>
            </a:r>
            <a:r>
              <a:rPr sz="20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с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травами:</a:t>
            </a:r>
            <a:r>
              <a:rPr sz="20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шалфеем,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пустырником,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душицей,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хмелем,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полынью.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3428998"/>
            <a:ext cx="4401311" cy="33588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5336" y="3428998"/>
            <a:ext cx="3334512" cy="33345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36" y="169163"/>
            <a:ext cx="4876800" cy="454659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45"/>
              </a:spcBef>
              <a:tabLst>
                <a:tab pos="1584960" algn="l"/>
              </a:tabLst>
            </a:pPr>
            <a:r>
              <a:rPr sz="2400" b="1" spc="135" dirty="0">
                <a:latin typeface="Calibri"/>
                <a:cs typeface="Calibri"/>
              </a:rPr>
              <a:t>МОРСКИЕ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13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832" y="731250"/>
            <a:ext cx="11669395" cy="3227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501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Морские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готовят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естественной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морской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путём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добавления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морской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соли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пресной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воде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расчёта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100-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200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соли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воды.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Продолжительность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5-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мин,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температура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36-37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°С.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Через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дня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делают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перерыв.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Курс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лечения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8-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ванн.</a:t>
            </a:r>
            <a:endParaRPr sz="2000">
              <a:latin typeface="Calibri"/>
              <a:cs typeface="Calibri"/>
            </a:endParaRPr>
          </a:p>
          <a:p>
            <a:pPr marL="12700" marR="50800" indent="457200">
              <a:lnSpc>
                <a:spcPct val="1501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Морские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оказывают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общеукрепляющее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тонизирующее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действие,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способствуют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закаливанию, улучшают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кровоснабжение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головного,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спинного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мозга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мышц.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морской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воде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можно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добавить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хвойный экстракт.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Солёно-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хвойные</a:t>
            </a:r>
            <a:r>
              <a:rPr sz="2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возбуждают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ЦНС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вегетативную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нервную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систему,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улучшают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обменные процессы.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6016" y="3864864"/>
            <a:ext cx="3764279" cy="28224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8863" y="3861815"/>
            <a:ext cx="4279392" cy="28254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795" y="211836"/>
            <a:ext cx="4983480" cy="570230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R="22225" algn="ctr">
              <a:lnSpc>
                <a:spcPct val="100000"/>
              </a:lnSpc>
              <a:spcBef>
                <a:spcPts val="515"/>
              </a:spcBef>
              <a:tabLst>
                <a:tab pos="2168525" algn="l"/>
              </a:tabLst>
            </a:pPr>
            <a:r>
              <a:rPr sz="2400" b="1" spc="145" dirty="0">
                <a:latin typeface="Calibri"/>
                <a:cs typeface="Calibri"/>
              </a:rPr>
              <a:t>ЖЕМЧУЖНЫЕ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12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316" y="922051"/>
            <a:ext cx="11522075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 algn="just">
              <a:lnSpc>
                <a:spcPct val="150100"/>
              </a:lnSpc>
              <a:spcBef>
                <a:spcPts val="9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тело</a:t>
            </a:r>
            <a:r>
              <a:rPr sz="20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пациента</a:t>
            </a:r>
            <a:r>
              <a:rPr sz="20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воздействуют</a:t>
            </a:r>
            <a:r>
              <a:rPr sz="20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водой</a:t>
            </a:r>
            <a:r>
              <a:rPr sz="20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</a:t>
            </a:r>
            <a:r>
              <a:rPr sz="20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множеством</a:t>
            </a:r>
            <a:r>
              <a:rPr sz="2000" spc="4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пузырьков</a:t>
            </a:r>
            <a:r>
              <a:rPr sz="20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воздуха,</a:t>
            </a:r>
            <a:r>
              <a:rPr sz="20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образуемых</a:t>
            </a:r>
            <a:r>
              <a:rPr sz="2000" spc="4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тонкими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металлическими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трубками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отверстиями,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куда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воздух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поступает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под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давлением.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Такое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«бурление»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воды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оказывает</a:t>
            </a:r>
            <a:r>
              <a:rPr sz="2000" spc="3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3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кожу</a:t>
            </a:r>
            <a:r>
              <a:rPr sz="2000" spc="3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пациента</a:t>
            </a:r>
            <a:r>
              <a:rPr sz="2000" spc="3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механическое</a:t>
            </a:r>
            <a:r>
              <a:rPr sz="2000" spc="3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действие.</a:t>
            </a:r>
            <a:r>
              <a:rPr sz="2000" spc="3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3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показаны</a:t>
            </a:r>
            <a:r>
              <a:rPr sz="2000" spc="3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000" spc="3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функциональных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расстройствах</a:t>
            </a:r>
            <a:r>
              <a:rPr sz="2000" spc="3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нервной</a:t>
            </a:r>
            <a:r>
              <a:rPr sz="2000" spc="3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системы,</a:t>
            </a:r>
            <a:r>
              <a:rPr sz="2000" spc="3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общем</a:t>
            </a:r>
            <a:r>
              <a:rPr sz="2000" spc="3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утомлении,</a:t>
            </a:r>
            <a:r>
              <a:rPr sz="2000" spc="3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000" spc="3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гипертонической</a:t>
            </a:r>
            <a:r>
              <a:rPr sz="2000" spc="3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болезни</a:t>
            </a:r>
            <a:r>
              <a:rPr sz="2000" spc="3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|</a:t>
            </a:r>
            <a:r>
              <a:rPr sz="2000" spc="3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стадии. Продолжительность</a:t>
            </a:r>
            <a:r>
              <a:rPr sz="20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процедуры</a:t>
            </a:r>
            <a:r>
              <a:rPr sz="20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10-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20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мин,</a:t>
            </a:r>
            <a:r>
              <a:rPr sz="20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принимают</a:t>
            </a:r>
            <a:r>
              <a:rPr sz="20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ежедневно</a:t>
            </a:r>
            <a:r>
              <a:rPr sz="20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20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через</a:t>
            </a:r>
            <a:r>
              <a:rPr sz="20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день.</a:t>
            </a:r>
            <a:r>
              <a:rPr sz="20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Курс</a:t>
            </a:r>
            <a:r>
              <a:rPr sz="20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лечения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состоит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12-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процедур.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368" y="3858767"/>
            <a:ext cx="4209287" cy="27889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7296" y="3858767"/>
            <a:ext cx="5111496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1724" y="2388107"/>
            <a:ext cx="8991600" cy="1645920"/>
          </a:xfrm>
          <a:prstGeom prst="rect">
            <a:avLst/>
          </a:prstGeom>
          <a:solidFill>
            <a:srgbClr val="FFFFFF"/>
          </a:solidFill>
          <a:ln w="39623">
            <a:solidFill>
              <a:srgbClr val="404040"/>
            </a:solidFill>
          </a:ln>
        </p:spPr>
        <p:txBody>
          <a:bodyPr vert="horz" wrap="square" lIns="0" tIns="47307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3725"/>
              </a:spcBef>
              <a:tabLst>
                <a:tab pos="2464435" algn="l"/>
                <a:tab pos="3200400" algn="l"/>
              </a:tabLst>
            </a:pPr>
            <a:r>
              <a:rPr spc="114" dirty="0"/>
              <a:t>СПАСИБО</a:t>
            </a:r>
            <a:r>
              <a:rPr dirty="0"/>
              <a:t>	</a:t>
            </a:r>
            <a:r>
              <a:rPr spc="40" dirty="0"/>
              <a:t>ЗА</a:t>
            </a:r>
            <a:r>
              <a:rPr dirty="0"/>
              <a:t>	</a:t>
            </a:r>
            <a:r>
              <a:rPr spc="130" dirty="0"/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599" y="76837"/>
            <a:ext cx="11771630" cy="368554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13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Среди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физических</a:t>
            </a:r>
            <a:r>
              <a:rPr sz="20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факторов</a:t>
            </a:r>
            <a:r>
              <a:rPr sz="20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вода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занимает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первое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место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давности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применения.</a:t>
            </a:r>
            <a:endParaRPr sz="2000">
              <a:latin typeface="Calibri"/>
              <a:cs typeface="Calibri"/>
            </a:endParaRPr>
          </a:p>
          <a:p>
            <a:pPr marL="12700" marR="5080" indent="457200" algn="just">
              <a:lnSpc>
                <a:spcPct val="1501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Воду</a:t>
            </a:r>
            <a:r>
              <a:rPr sz="20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используют</a:t>
            </a:r>
            <a:r>
              <a:rPr sz="20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любом</a:t>
            </a:r>
            <a:r>
              <a:rPr sz="20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физическом</a:t>
            </a:r>
            <a:r>
              <a:rPr sz="20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состоянии:</a:t>
            </a:r>
            <a:r>
              <a:rPr sz="20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твёрдом</a:t>
            </a:r>
            <a:r>
              <a:rPr sz="20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(в</a:t>
            </a:r>
            <a:r>
              <a:rPr sz="20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виде</a:t>
            </a:r>
            <a:r>
              <a:rPr sz="20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льда),</a:t>
            </a:r>
            <a:r>
              <a:rPr sz="20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жидком</a:t>
            </a:r>
            <a:r>
              <a:rPr sz="20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газообразном</a:t>
            </a:r>
            <a:r>
              <a:rPr sz="20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(в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виде</a:t>
            </a:r>
            <a:r>
              <a:rPr sz="2000" spc="9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пара).</a:t>
            </a:r>
            <a:r>
              <a:rPr sz="2000" spc="1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000" spc="1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наружном</a:t>
            </a:r>
            <a:r>
              <a:rPr sz="2000" spc="1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применении</a:t>
            </a:r>
            <a:r>
              <a:rPr sz="2000" spc="1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1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её</a:t>
            </a:r>
            <a:r>
              <a:rPr sz="2000" spc="9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действие</a:t>
            </a:r>
            <a:r>
              <a:rPr sz="2000" spc="9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1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человеческий</a:t>
            </a:r>
            <a:r>
              <a:rPr sz="2000" spc="9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организм</a:t>
            </a:r>
            <a:r>
              <a:rPr sz="2000" spc="1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основано</a:t>
            </a:r>
            <a:r>
              <a:rPr sz="2000" spc="11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на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термическом,</a:t>
            </a:r>
            <a:r>
              <a:rPr sz="20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механическом</a:t>
            </a:r>
            <a:r>
              <a:rPr sz="20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химическом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раздражении.</a:t>
            </a:r>
            <a:r>
              <a:rPr sz="2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Прежде</a:t>
            </a:r>
            <a:r>
              <a:rPr sz="20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всего</a:t>
            </a:r>
            <a:r>
              <a:rPr sz="20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вода</a:t>
            </a:r>
            <a:r>
              <a:rPr sz="20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действует</a:t>
            </a:r>
            <a:r>
              <a:rPr sz="20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кожу</a:t>
            </a:r>
            <a:r>
              <a:rPr sz="20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человека,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богатую</a:t>
            </a:r>
            <a:r>
              <a:rPr sz="2000" spc="4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периферическими</a:t>
            </a:r>
            <a:r>
              <a:rPr sz="20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нервными</a:t>
            </a:r>
            <a:r>
              <a:rPr sz="20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окончаниями</a:t>
            </a:r>
            <a:r>
              <a:rPr sz="20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пронизанную</a:t>
            </a:r>
            <a:r>
              <a:rPr sz="20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разветвлённой</a:t>
            </a:r>
            <a:r>
              <a:rPr sz="20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сетью</a:t>
            </a:r>
            <a:r>
              <a:rPr sz="20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сосудов.</a:t>
            </a:r>
            <a:r>
              <a:rPr sz="2000" spc="4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При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применении</a:t>
            </a:r>
            <a:r>
              <a:rPr sz="20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водных</a:t>
            </a:r>
            <a:r>
              <a:rPr sz="20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процедур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термический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фактор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имеет</a:t>
            </a:r>
            <a:r>
              <a:rPr sz="20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большее</a:t>
            </a:r>
            <a:r>
              <a:rPr sz="20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значение,</a:t>
            </a:r>
            <a:r>
              <a:rPr sz="20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чем</a:t>
            </a:r>
            <a:r>
              <a:rPr sz="20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механический</a:t>
            </a:r>
            <a:r>
              <a:rPr sz="20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или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химический.</a:t>
            </a:r>
            <a:r>
              <a:rPr sz="2000" spc="2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Главное</a:t>
            </a:r>
            <a:r>
              <a:rPr sz="2000" spc="2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значение</a:t>
            </a:r>
            <a:r>
              <a:rPr sz="2000" spc="2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0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температурном</a:t>
            </a:r>
            <a:r>
              <a:rPr sz="2000" spc="2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действии</a:t>
            </a:r>
            <a:r>
              <a:rPr sz="20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придают</a:t>
            </a:r>
            <a:r>
              <a:rPr sz="2000" spc="2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её</a:t>
            </a:r>
            <a:r>
              <a:rPr sz="2000" spc="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физическим</a:t>
            </a:r>
            <a:r>
              <a:rPr sz="20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свойствам</a:t>
            </a:r>
            <a:r>
              <a:rPr sz="2000" spc="2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-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теплоёмкости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(удельная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теплоёмкость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равна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единице)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теплопроводности.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" y="3922776"/>
            <a:ext cx="4501896" cy="26517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3922776"/>
            <a:ext cx="3974592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59" y="112953"/>
            <a:ext cx="11397615" cy="642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2940" indent="457200">
              <a:lnSpc>
                <a:spcPct val="150100"/>
              </a:lnSpc>
              <a:spcBef>
                <a:spcPts val="100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Механизм</a:t>
            </a:r>
            <a:r>
              <a:rPr sz="20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действия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тепловых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факторов</a:t>
            </a:r>
            <a:r>
              <a:rPr sz="200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сводится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расширению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периферических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сосудов,</a:t>
            </a:r>
            <a:r>
              <a:rPr sz="20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что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приводит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к: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увеличению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кровоснабжения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кожи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повышению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кожной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температуры;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перераспределению</a:t>
            </a:r>
            <a:r>
              <a:rPr sz="20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крови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(приток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крови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периферии);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увеличению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частоты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пульса;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снижению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артериального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давления;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увеличению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частоты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дыхания;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усилению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потоотделения;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интенсификации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обмена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веществ;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рефлекторному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снижению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тонуса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мускулатуры,</a:t>
            </a:r>
            <a:r>
              <a:rPr sz="20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уменьшению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болей,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связанных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спазмом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понижению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кожной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чувствительности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длительном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воздействии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тепла;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повышению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секреторной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эвакуаторной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функции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желудка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кишечника.</a:t>
            </a:r>
            <a:endParaRPr sz="2000">
              <a:latin typeface="Calibri"/>
              <a:cs typeface="Calibri"/>
            </a:endParaRPr>
          </a:p>
          <a:p>
            <a:pPr marL="12700" marR="5080" indent="457200">
              <a:lnSpc>
                <a:spcPct val="150100"/>
              </a:lnSpc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Механизм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действия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холодовых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факторов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сводится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стимуляции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неспецифических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факторов</a:t>
            </a:r>
            <a:r>
              <a:rPr sz="20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защиты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организма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тонизирующему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эффекту.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027" y="248411"/>
            <a:ext cx="4688205" cy="551815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434"/>
              </a:spcBef>
            </a:pPr>
            <a:r>
              <a:rPr sz="2400" b="1" spc="135" dirty="0">
                <a:latin typeface="Calibri"/>
                <a:cs typeface="Calibri"/>
              </a:rPr>
              <a:t>ВОДНЫЕ</a:t>
            </a:r>
            <a:r>
              <a:rPr sz="2400" b="1" spc="440" dirty="0">
                <a:latin typeface="Calibri"/>
                <a:cs typeface="Calibri"/>
              </a:rPr>
              <a:t> </a:t>
            </a:r>
            <a:r>
              <a:rPr sz="2400" b="1" spc="145" dirty="0">
                <a:latin typeface="Calibri"/>
                <a:cs typeface="Calibri"/>
              </a:rPr>
              <a:t>ПРОЦЕДУРЫ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329" y="1009954"/>
            <a:ext cx="3700779" cy="50571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Общие: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Обтирание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Обливание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Укутывание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обёртывание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Душ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Местные:</a:t>
            </a:r>
            <a:endParaRPr sz="2000">
              <a:latin typeface="Calibri"/>
              <a:cs typeface="Calibri"/>
            </a:endParaRPr>
          </a:p>
          <a:p>
            <a:pPr marL="469265" lvl="1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Применение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холода</a:t>
            </a:r>
            <a:endParaRPr sz="2000">
              <a:latin typeface="Calibri"/>
              <a:cs typeface="Calibri"/>
            </a:endParaRPr>
          </a:p>
          <a:p>
            <a:pPr marL="469265" lvl="1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Согревающий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компресс</a:t>
            </a:r>
            <a:endParaRPr sz="2000">
              <a:latin typeface="Calibri"/>
              <a:cs typeface="Calibri"/>
            </a:endParaRPr>
          </a:p>
          <a:p>
            <a:pPr marL="469265" lvl="1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для рук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ног</a:t>
            </a:r>
            <a:endParaRPr sz="2000">
              <a:latin typeface="Calibri"/>
              <a:cs typeface="Calibri"/>
            </a:endParaRPr>
          </a:p>
          <a:p>
            <a:pPr marL="469265" lvl="1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Сидячие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ванны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47" y="220979"/>
            <a:ext cx="5318760" cy="524510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01980">
              <a:lnSpc>
                <a:spcPct val="100000"/>
              </a:lnSpc>
              <a:spcBef>
                <a:spcPts val="330"/>
              </a:spcBef>
            </a:pPr>
            <a:r>
              <a:rPr sz="2400" b="1" spc="140" dirty="0">
                <a:latin typeface="Calibri"/>
                <a:cs typeface="Calibri"/>
              </a:rPr>
              <a:t>ОБТИРАНИЕ</a:t>
            </a:r>
            <a:r>
              <a:rPr sz="2400" b="1" spc="4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415" dirty="0">
                <a:latin typeface="Calibri"/>
                <a:cs typeface="Calibri"/>
              </a:rPr>
              <a:t> </a:t>
            </a:r>
            <a:r>
              <a:rPr sz="2400" b="1" spc="145" dirty="0">
                <a:latin typeface="Calibri"/>
                <a:cs typeface="Calibri"/>
              </a:rPr>
              <a:t>ОБЛИВАНИЕ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259" y="953693"/>
            <a:ext cx="6513195" cy="344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40100"/>
              </a:lnSpc>
              <a:spcBef>
                <a:spcPts val="100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Обтирание</a:t>
            </a:r>
            <a:r>
              <a:rPr sz="2000" b="1" spc="4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4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освежающая,</a:t>
            </a:r>
            <a:r>
              <a:rPr sz="2000" spc="43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бодрящая</a:t>
            </a:r>
            <a:r>
              <a:rPr sz="2000" spc="4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процедура,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улучшающая</a:t>
            </a:r>
            <a:r>
              <a:rPr sz="20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периферическое</a:t>
            </a:r>
            <a:r>
              <a:rPr sz="20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кровообращение</a:t>
            </a:r>
            <a:r>
              <a:rPr sz="20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питание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тканей.</a:t>
            </a:r>
            <a:r>
              <a:rPr sz="20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Обтирание</a:t>
            </a:r>
            <a:r>
              <a:rPr sz="20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применяют</a:t>
            </a:r>
            <a:r>
              <a:rPr sz="20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20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качестве</a:t>
            </a:r>
            <a:r>
              <a:rPr sz="20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закаливающей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процедуры.</a:t>
            </a:r>
            <a:r>
              <a:rPr sz="2000" spc="28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Частичные</a:t>
            </a:r>
            <a:r>
              <a:rPr sz="2000" spc="28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обтирания</a:t>
            </a:r>
            <a:r>
              <a:rPr sz="2000" spc="28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</a:t>
            </a:r>
            <a:r>
              <a:rPr sz="2000" spc="27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рекомендуют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назначать</a:t>
            </a:r>
            <a:r>
              <a:rPr sz="2000" spc="1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только</a:t>
            </a:r>
            <a:r>
              <a:rPr sz="2000" spc="1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0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наклонности</a:t>
            </a:r>
            <a:r>
              <a:rPr sz="2000" spc="1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z="20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кровохарканью</a:t>
            </a:r>
            <a:r>
              <a:rPr sz="20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кровотечению,</a:t>
            </a:r>
            <a:r>
              <a:rPr sz="20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0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свежих</a:t>
            </a:r>
            <a:r>
              <a:rPr sz="20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инфарктах</a:t>
            </a:r>
            <a:r>
              <a:rPr sz="20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инсультах,</a:t>
            </a:r>
            <a:r>
              <a:rPr sz="20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20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также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000" spc="41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некоторых</a:t>
            </a:r>
            <a:r>
              <a:rPr sz="2000" spc="41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заболеваниях</a:t>
            </a:r>
            <a:r>
              <a:rPr sz="2000" spc="42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кожи:</a:t>
            </a:r>
            <a:r>
              <a:rPr sz="2000" spc="41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фурункулёзе,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пиодермии,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мокнущей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экземе.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259" y="4368977"/>
            <a:ext cx="2867025" cy="8801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R="62230" algn="r">
              <a:lnSpc>
                <a:spcPct val="100000"/>
              </a:lnSpc>
              <a:spcBef>
                <a:spcPts val="1065"/>
              </a:spcBef>
              <a:tabLst>
                <a:tab pos="1554480" algn="l"/>
                <a:tab pos="2185670" algn="l"/>
              </a:tabLst>
            </a:pP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Обливание,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404040"/>
                </a:solidFill>
                <a:latin typeface="Calibri"/>
                <a:cs typeface="Calibri"/>
              </a:rPr>
              <a:t>как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b="1" spc="-5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  <a:tabLst>
                <a:tab pos="1609090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освежающая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процедура,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3673" y="4368977"/>
            <a:ext cx="1437640" cy="8801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обтирание</a:t>
            </a:r>
            <a:endParaRPr sz="200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960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улучшающая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9663" y="4368977"/>
            <a:ext cx="203390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5080" indent="-195580">
              <a:lnSpc>
                <a:spcPct val="140100"/>
              </a:lnSpc>
              <a:spcBef>
                <a:spcPts val="100"/>
              </a:spcBef>
              <a:tabLst>
                <a:tab pos="347980" algn="l"/>
              </a:tabLst>
            </a:pP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		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тонизирующая, периферическое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259" y="5345988"/>
            <a:ext cx="56991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кровообращение,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следовательно,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питание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тканей.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3864" y="3624071"/>
            <a:ext cx="4306824" cy="28834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3864" y="435863"/>
            <a:ext cx="4306824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" y="169163"/>
            <a:ext cx="8434070" cy="490855"/>
          </a:xfrm>
          <a:prstGeom prst="rect">
            <a:avLst/>
          </a:prstGeom>
          <a:solidFill>
            <a:srgbClr val="FFFFFF"/>
          </a:solidFill>
          <a:ln w="39623">
            <a:solidFill>
              <a:srgbClr val="40404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185"/>
              </a:spcBef>
            </a:pPr>
            <a:r>
              <a:rPr sz="2400" b="1" spc="140" dirty="0">
                <a:latin typeface="Calibri"/>
                <a:cs typeface="Calibri"/>
              </a:rPr>
              <a:t>ОБЩИЕ</a:t>
            </a:r>
            <a:r>
              <a:rPr sz="2400" b="1" spc="430" dirty="0">
                <a:latin typeface="Calibri"/>
                <a:cs typeface="Calibri"/>
              </a:rPr>
              <a:t> </a:t>
            </a:r>
            <a:r>
              <a:rPr sz="2400" b="1" spc="145" dirty="0">
                <a:latin typeface="Calibri"/>
                <a:cs typeface="Calibri"/>
              </a:rPr>
              <a:t>ВЛАЖНЫЕ</a:t>
            </a:r>
            <a:r>
              <a:rPr sz="2400" b="1" spc="430" dirty="0">
                <a:latin typeface="Calibri"/>
                <a:cs typeface="Calibri"/>
              </a:rPr>
              <a:t> </a:t>
            </a:r>
            <a:r>
              <a:rPr sz="2400" b="1" spc="165" dirty="0">
                <a:latin typeface="Calibri"/>
                <a:cs typeface="Calibri"/>
              </a:rPr>
              <a:t>УКУТЫВАНИЯ</a:t>
            </a:r>
            <a:r>
              <a:rPr sz="2400" b="1" spc="434" dirty="0">
                <a:latin typeface="Calibri"/>
                <a:cs typeface="Calibri"/>
              </a:rPr>
              <a:t> </a:t>
            </a:r>
            <a:r>
              <a:rPr sz="2400" b="1" spc="155" dirty="0">
                <a:latin typeface="Calibri"/>
                <a:cs typeface="Calibri"/>
              </a:rPr>
              <a:t>(ОБЁРТЫВАНИЯ)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580" y="729442"/>
            <a:ext cx="11744325" cy="578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6854" indent="457200">
              <a:lnSpc>
                <a:spcPct val="1501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кушетке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раскладывают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большое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одеяло,</a:t>
            </a:r>
            <a:r>
              <a:rPr sz="1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сверху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кладут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простыню,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смоченную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водой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(температура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30-25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°C)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хорошо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отжатую.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Обнажённого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больного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заворачивают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сначала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простыню,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затем</a:t>
            </a:r>
            <a:r>
              <a:rPr sz="18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одеяло.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зависимости</a:t>
            </a:r>
            <a:r>
              <a:rPr sz="1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от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продолжительности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процедура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может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оказывать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жаропонижающее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(10-15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мин),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успокаивающее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(30-40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мин)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потогонное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(50-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60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мин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более)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действие.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Механизм</a:t>
            </a:r>
            <a:r>
              <a:rPr sz="1800" b="1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действия:</a:t>
            </a:r>
            <a:endParaRPr sz="1800">
              <a:latin typeface="Calibri"/>
              <a:cs typeface="Calibri"/>
            </a:endParaRPr>
          </a:p>
          <a:p>
            <a:pPr marL="12700" marR="672465" indent="641985">
              <a:lnSpc>
                <a:spcPct val="150100"/>
              </a:lnSpc>
              <a:buSzPct val="94444"/>
              <a:buAutoNum type="arabicPlain"/>
              <a:tabLst>
                <a:tab pos="654685" algn="l"/>
              </a:tabLst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фаза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Вследствие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значительной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теплоотдачи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усиливаются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процессы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обмена.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Эта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процедура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действует тонизирующе,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возбуждает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функцию</a:t>
            </a:r>
            <a:r>
              <a:rPr sz="18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дыхания,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стимулирует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процессы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обмена.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Лихорадящим</a:t>
            </a:r>
            <a:r>
              <a:rPr sz="18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больным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качестве жаропонижающего</a:t>
            </a:r>
            <a:r>
              <a:rPr sz="18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средства,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различные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нарушения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обмена</a:t>
            </a:r>
            <a:r>
              <a:rPr sz="1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веществ,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частности</a:t>
            </a:r>
            <a:r>
              <a:rPr sz="18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ожирение;</a:t>
            </a:r>
            <a:endParaRPr sz="1800">
              <a:latin typeface="Calibri"/>
              <a:cs typeface="Calibri"/>
            </a:endParaRPr>
          </a:p>
          <a:p>
            <a:pPr marL="655320" indent="-189230">
              <a:lnSpc>
                <a:spcPct val="100000"/>
              </a:lnSpc>
              <a:spcBef>
                <a:spcPts val="1080"/>
              </a:spcBef>
              <a:buSzPct val="94444"/>
              <a:buAutoNum type="arabicPlain"/>
              <a:tabLst>
                <a:tab pos="655320" algn="l"/>
              </a:tabLst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фаза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Действует</a:t>
            </a:r>
            <a:r>
              <a:rPr sz="1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успокаивающим</a:t>
            </a:r>
            <a:r>
              <a:rPr sz="18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образом,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усиливает</a:t>
            </a:r>
            <a:r>
              <a:rPr sz="18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тормозные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процессы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в</a:t>
            </a:r>
            <a:r>
              <a:rPr sz="18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коре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головного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крепкий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сон.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Замедляются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пульс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дыхание,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снижается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артериальное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давление.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Пациентам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сердечно-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сосудистыми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заболеваниями (гипертоническая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болезнь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стадии,</a:t>
            </a:r>
            <a:r>
              <a:rPr sz="18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миокардиодистрофии),</a:t>
            </a:r>
            <a:r>
              <a:rPr sz="18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неврастенией,</a:t>
            </a:r>
            <a:r>
              <a:rPr sz="1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бессонницей,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истерией,</a:t>
            </a:r>
            <a:r>
              <a:rPr sz="1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шизофренией,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эпилепсией;</a:t>
            </a:r>
            <a:endParaRPr sz="1800">
              <a:latin typeface="Calibri"/>
              <a:cs typeface="Calibri"/>
            </a:endParaRPr>
          </a:p>
          <a:p>
            <a:pPr marL="654685" indent="-188595">
              <a:lnSpc>
                <a:spcPct val="100000"/>
              </a:lnSpc>
              <a:spcBef>
                <a:spcPts val="1080"/>
              </a:spcBef>
              <a:buSzPct val="94444"/>
              <a:buAutoNum type="arabicPlain" startAt="3"/>
              <a:tabLst>
                <a:tab pos="654685" algn="l"/>
              </a:tabLst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я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фаза</a:t>
            </a:r>
            <a:r>
              <a:rPr sz="18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Вызывает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обильное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libri"/>
                <a:cs typeface="Calibri"/>
              </a:rPr>
              <a:t>потоотделение.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При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различные</a:t>
            </a:r>
            <a:r>
              <a:rPr sz="1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нарушения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обмена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веществ,</a:t>
            </a:r>
            <a:r>
              <a:rPr sz="1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а</a:t>
            </a:r>
            <a:r>
              <a:rPr sz="18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также</a:t>
            </a:r>
            <a:r>
              <a:rPr sz="18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z="18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целью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solidFill>
                  <a:srgbClr val="404040"/>
                </a:solidFill>
                <a:latin typeface="Calibri"/>
                <a:cs typeface="Calibri"/>
              </a:rPr>
              <a:t>дезинтоксикации.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469391"/>
            <a:ext cx="5096256" cy="42489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3120" y="2590800"/>
            <a:ext cx="5867400" cy="3858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307" y="187452"/>
            <a:ext cx="3152140" cy="497205"/>
          </a:xfrm>
          <a:prstGeom prst="rect">
            <a:avLst/>
          </a:prstGeom>
          <a:solidFill>
            <a:srgbClr val="FFFFFF"/>
          </a:solidFill>
          <a:ln w="39624">
            <a:solidFill>
              <a:srgbClr val="40404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215"/>
              </a:spcBef>
            </a:pPr>
            <a:r>
              <a:rPr sz="2400" b="1" spc="80" dirty="0">
                <a:solidFill>
                  <a:srgbClr val="252525"/>
                </a:solidFill>
                <a:latin typeface="Calibri"/>
                <a:cs typeface="Calibri"/>
              </a:rPr>
              <a:t>ДУШ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438" y="930814"/>
            <a:ext cx="11071225" cy="368427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295"/>
              </a:spcBef>
            </a:pP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Душ</a:t>
            </a:r>
            <a:r>
              <a:rPr sz="2000" b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процедура,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которой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тело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человека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направляют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струю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или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несколько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струй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при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определённом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давлении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температуре.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Механизм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действия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душа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из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пресной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воды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включает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термический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механический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фактор,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причём</a:t>
            </a:r>
            <a:r>
              <a:rPr sz="20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основное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значение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придают</a:t>
            </a:r>
            <a:r>
              <a:rPr sz="20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механическому.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Выделяют</a:t>
            </a:r>
            <a:r>
              <a:rPr sz="2000" b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следующие</a:t>
            </a:r>
            <a:r>
              <a:rPr sz="2000" b="1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виды</a:t>
            </a:r>
            <a:r>
              <a:rPr sz="20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душа: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нисходящие</a:t>
            </a:r>
            <a:r>
              <a:rPr sz="2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(дождевой,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игольчатый,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пылевой);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восходящие;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циркулярные;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Clr>
                <a:srgbClr val="9BAEB5"/>
              </a:buClr>
              <a:buAutoNum type="arabicPeriod"/>
              <a:tabLst>
                <a:tab pos="469265" algn="l"/>
              </a:tabLst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струевые</a:t>
            </a:r>
            <a:r>
              <a:rPr sz="20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(душ</a:t>
            </a:r>
            <a:r>
              <a:rPr sz="20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Шарко,</a:t>
            </a:r>
            <a:r>
              <a:rPr sz="20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шотландский).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2511" y="2886455"/>
            <a:ext cx="5349240" cy="35631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1757</Words>
  <Application>Microsoft Office PowerPoint</Application>
  <PresentationFormat>Произвольный</PresentationFormat>
  <Paragraphs>179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ВОДОЛЕЧЕНИЕ</vt:lpstr>
      <vt:lpstr>ВОДОЛЕЧЕНИЕ – ЭТО?</vt:lpstr>
      <vt:lpstr>Слайд 3</vt:lpstr>
      <vt:lpstr>Слайд 4</vt:lpstr>
      <vt:lpstr>ВОДНЫЕ ПРОЦЕДУРЫ</vt:lpstr>
      <vt:lpstr>ОБТИРАНИЕ И ОБЛИВАНИЕ</vt:lpstr>
      <vt:lpstr>ОБЩИЕ ВЛАЖНЫЕ УКУТЫВАНИЯ (ОБЁРТЫВАНИЯ)</vt:lpstr>
      <vt:lpstr>Слайд 8</vt:lpstr>
      <vt:lpstr>Слайд 9</vt:lpstr>
      <vt:lpstr>Слайд 10</vt:lpstr>
      <vt:lpstr>ДУШ ШАРКО</vt:lpstr>
      <vt:lpstr>ШОТЛАНДСКИЙ ДУШ</vt:lpstr>
      <vt:lpstr>ЦИРКУЛЯРНЫЙ ДУШ</vt:lpstr>
      <vt:lpstr>ПОДВОДНЫЙ ДУШ МАССА Ж</vt:lpstr>
      <vt:lpstr>Слайд 15</vt:lpstr>
      <vt:lpstr>Слайд 16</vt:lpstr>
      <vt:lpstr>БАНИ</vt:lpstr>
      <vt:lpstr>Слайд 18</vt:lpstr>
      <vt:lpstr>Слайд 19</vt:lpstr>
      <vt:lpstr>ВАННЫ</vt:lpstr>
      <vt:lpstr>Слайд 21</vt:lpstr>
      <vt:lpstr>Слайд 22</vt:lpstr>
      <vt:lpstr>ХВОЙНЫЕ ВАННЫ</vt:lpstr>
      <vt:lpstr>ШАЛФЕЙНЫЕ ВАННЫ</vt:lpstr>
      <vt:lpstr>ЙОДОБРОМНЫЕ ВАННЫ</vt:lpstr>
      <vt:lpstr>ВАЛЕРИАНОВЫЕ ВАННЫ</vt:lpstr>
      <vt:lpstr>МОРСКИЕ ВАННЫ</vt:lpstr>
      <vt:lpstr>ЖЕМЧУЖНЫЕ ВАННЫ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ВОДОЛЕЧЕНИЕ</dc:title>
  <cp:lastModifiedBy>Ольга</cp:lastModifiedBy>
  <cp:revision>1</cp:revision>
  <dcterms:created xsi:type="dcterms:W3CDTF">2026-02-08T11:54:58Z</dcterms:created>
  <dcterms:modified xsi:type="dcterms:W3CDTF">2026-02-10T16:41:21Z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2026-02-08T00:00:00Z</vt:filetime>
  </property>
  <property fmtid="{D5CDD505-2E9C-101B-9397-08002B2CF9AE}" pid="5" name="Producer">
    <vt:lpwstr>www.ilovepdf.com</vt:lpwstr>
  </property>
</Properties>
</file>