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6" r:id="rId9"/>
    <p:sldId id="269" r:id="rId10"/>
    <p:sldId id="270" r:id="rId11"/>
    <p:sldId id="287" r:id="rId12"/>
    <p:sldId id="288" r:id="rId13"/>
    <p:sldId id="271" r:id="rId14"/>
    <p:sldId id="262" r:id="rId15"/>
    <p:sldId id="272" r:id="rId16"/>
    <p:sldId id="263" r:id="rId17"/>
    <p:sldId id="273" r:id="rId18"/>
    <p:sldId id="266" r:id="rId19"/>
    <p:sldId id="267" r:id="rId20"/>
    <p:sldId id="264" r:id="rId21"/>
    <p:sldId id="268" r:id="rId22"/>
    <p:sldId id="275" r:id="rId23"/>
    <p:sldId id="276" r:id="rId24"/>
    <p:sldId id="277" r:id="rId25"/>
    <p:sldId id="278" r:id="rId26"/>
    <p:sldId id="279" r:id="rId27"/>
    <p:sldId id="280" r:id="rId28"/>
    <p:sldId id="290" r:id="rId29"/>
    <p:sldId id="291" r:id="rId30"/>
    <p:sldId id="281" r:id="rId31"/>
    <p:sldId id="282" r:id="rId32"/>
    <p:sldId id="283" r:id="rId33"/>
    <p:sldId id="284" r:id="rId34"/>
    <p:sldId id="289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1447-4160-42D2-871B-26403E7079D7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D6C1-DCE2-4A4D-BE99-50AFFE4B1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03ED-2145-48B9-B9F4-F0D51985603D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D3B2-0590-4782-9E02-4F7CD2FD6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74DD-9ED4-419A-BAD3-2825F8B70C82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4CB8-E758-400C-B36E-B63781066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F1C6-0DFF-4FE7-AF41-F16C3E98B514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6CE2-BDD4-4863-B28A-DF12C74F3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FB38-DAC6-4A0E-BB5C-AA04D4E347C2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AFB4-D570-4952-9CA9-D6A92E08F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E46B-795F-4E0B-8CCE-F2D535CA5B1F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EBE-180F-4C07-B46E-660B7B56C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3988-D500-46DD-A0FE-8954D60C99A7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8ACE-471D-4FC2-8B8A-676C04F7D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371C-FD7C-4774-9A97-EF9EE1CB1B82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9BB-B9B1-4886-B5AE-6CF835517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E4B2-50AE-4DAA-91A9-F4C3D01DED4E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C28C-8A40-4EA8-8035-78BC718D4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6F91-9E24-41F6-8A2F-FB138198A642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85AA-8841-475C-B9C4-F4BA63825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E1DC-809A-4B25-8675-9F0CA372DCCF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48E6-46E5-479B-995C-6F7D8431C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A3CB9-C707-476E-B59D-4A130C16FB02}" type="datetimeFigureOut">
              <a:rPr lang="ru-RU"/>
              <a:pPr>
                <a:defRPr/>
              </a:pPr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844D08-9C33-430E-B463-037AF8A6F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 prstMaterial="dkEdge">
            <a:bevelT w="133350" prst="angle"/>
            <a:bevelB w="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Тема: Кости черепа</a:t>
            </a:r>
            <a:endParaRPr lang="ru-RU" b="1" dirty="0"/>
          </a:p>
        </p:txBody>
      </p:sp>
      <p:pic>
        <p:nvPicPr>
          <p:cNvPr id="13316" name="Picture 2" descr="http://www.drodd.com/images15/skull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73238"/>
            <a:ext cx="490061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bone-surgery.ru/images/sized/images/photo/anatomy1-760x5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7239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84150" h="1778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Основанием черепа</a:t>
            </a:r>
            <a:r>
              <a:rPr lang="ru-RU" sz="2800" dirty="0"/>
              <a:t> называют ту часть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черепа</a:t>
            </a:r>
            <a:r>
              <a:rPr lang="ru-RU" sz="2800" dirty="0"/>
              <a:t>, </a:t>
            </a:r>
            <a:r>
              <a:rPr lang="ru-RU" sz="2800" dirty="0" smtClean="0"/>
              <a:t>которая располагается</a:t>
            </a:r>
            <a:r>
              <a:rPr lang="ru-RU" sz="2800" dirty="0"/>
              <a:t> ниже линии, идущей впереди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</a:t>
            </a:r>
            <a:r>
              <a:rPr lang="ru-RU" sz="2800" dirty="0"/>
              <a:t> уровне подглазничного края и далее кзади по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скуловому отростку</a:t>
            </a:r>
            <a:r>
              <a:rPr lang="ru-RU" sz="2800" dirty="0"/>
              <a:t> лобной кости, клиновидно-скуловому шву, подвисочному гребню большого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крыла</a:t>
            </a:r>
            <a:r>
              <a:rPr lang="ru-RU" sz="2800" dirty="0"/>
              <a:t> клиновидной кости</a:t>
            </a:r>
            <a:r>
              <a:rPr lang="ru-RU" sz="2800" dirty="0" smtClean="0"/>
              <a:t>, верхнему</a:t>
            </a:r>
            <a:r>
              <a:rPr lang="ru-RU" sz="2800" dirty="0"/>
              <a:t> краю наружного слухового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отверстия</a:t>
            </a:r>
            <a:r>
              <a:rPr lang="ru-RU" sz="2800" dirty="0"/>
              <a:t>, верхней выйной линии к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наружному</a:t>
            </a:r>
            <a:r>
              <a:rPr lang="ru-RU" sz="2800" dirty="0"/>
              <a:t> затылочному выступу.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290266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215900" h="20955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/>
              <a:t>Основание черепа образовано костями</a:t>
            </a:r>
            <a:endParaRPr lang="ru-RU" sz="5400" b="1" dirty="0"/>
          </a:p>
        </p:txBody>
      </p:sp>
      <p:sp>
        <p:nvSpPr>
          <p:cNvPr id="24580" name="Объект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r>
              <a:rPr lang="ru-RU" sz="4000" b="1" smtClean="0"/>
              <a:t>Затылочной</a:t>
            </a:r>
          </a:p>
          <a:p>
            <a:r>
              <a:rPr lang="ru-RU" sz="4000" b="1" smtClean="0"/>
              <a:t>Клиновыидной</a:t>
            </a:r>
          </a:p>
          <a:p>
            <a:r>
              <a:rPr lang="ru-RU" sz="4000" b="1" smtClean="0"/>
              <a:t>Височной</a:t>
            </a:r>
          </a:p>
          <a:p>
            <a:endParaRPr lang="ru-RU" sz="4000" b="1" smtClean="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203200" h="1778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Основание черепа</a:t>
            </a:r>
            <a:endParaRPr lang="ru-RU" dirty="0"/>
          </a:p>
        </p:txBody>
      </p:sp>
      <p:pic>
        <p:nvPicPr>
          <p:cNvPr id="25604" name="Picture 2" descr="http://dic.academic.ru/pictures/enc_medicine/0232305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1184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203200" h="19685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Кости мозгового </a:t>
            </a:r>
            <a:r>
              <a:rPr lang="ru-RU" b="1" dirty="0" smtClean="0"/>
              <a:t>отдела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Непарные: </a:t>
            </a:r>
            <a:endParaRPr lang="ru-RU" b="1" dirty="0" smtClean="0"/>
          </a:p>
          <a:p>
            <a:pPr marL="514350" indent="-7143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затылочная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occipitale</a:t>
            </a:r>
            <a:r>
              <a:rPr lang="en-US" b="1" dirty="0"/>
              <a:t>), </a:t>
            </a:r>
            <a:endParaRPr lang="ru-RU" b="1" dirty="0" smtClean="0"/>
          </a:p>
          <a:p>
            <a:pPr marL="514350" indent="-7143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лобная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frontale</a:t>
            </a:r>
            <a:r>
              <a:rPr lang="en-US" b="1" dirty="0"/>
              <a:t>), </a:t>
            </a:r>
            <a:endParaRPr lang="ru-RU" b="1" dirty="0" smtClean="0"/>
          </a:p>
          <a:p>
            <a:pPr marL="514350" indent="-7143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клиновидная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sphenoidale</a:t>
            </a:r>
            <a:r>
              <a:rPr lang="en-US" b="1" dirty="0"/>
              <a:t>), </a:t>
            </a:r>
            <a:endParaRPr lang="ru-RU" b="1" dirty="0" smtClean="0"/>
          </a:p>
          <a:p>
            <a:pPr marL="514350" indent="-7143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решётчатая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ethmoidale</a:t>
            </a:r>
            <a:r>
              <a:rPr lang="en-US" b="1" dirty="0"/>
              <a:t>) 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Парные: </a:t>
            </a:r>
          </a:p>
          <a:p>
            <a:pPr marL="514350" indent="-7143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височная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temporale</a:t>
            </a:r>
            <a:r>
              <a:rPr lang="en-US" b="1" dirty="0"/>
              <a:t>) </a:t>
            </a:r>
            <a:endParaRPr lang="ru-RU" b="1" dirty="0"/>
          </a:p>
          <a:p>
            <a:pPr marL="514350" indent="-7143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теменная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parietale</a:t>
            </a:r>
            <a:r>
              <a:rPr lang="en-US" b="1" dirty="0"/>
              <a:t>) </a:t>
            </a:r>
            <a:r>
              <a:rPr lang="ru-RU" b="1" dirty="0"/>
              <a:t>кости.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ds02.infourok.ru/uploads/ex/09c9/00012ec0-d0844e81/hello_html_m4fdd4b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3175"/>
            <a:ext cx="91551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77800" h="18415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Кости лицевого </a:t>
            </a:r>
            <a:r>
              <a:rPr lang="ru-RU" b="1" dirty="0" smtClean="0"/>
              <a:t>отдела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50688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Непарные: </a:t>
            </a:r>
            <a:endParaRPr lang="ru-RU" b="1" dirty="0" smtClean="0"/>
          </a:p>
          <a:p>
            <a:pPr marL="514350" indent="158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сошник</a:t>
            </a:r>
            <a:r>
              <a:rPr lang="ru-RU" b="1" dirty="0"/>
              <a:t> (</a:t>
            </a:r>
            <a:r>
              <a:rPr lang="en-US" b="1" dirty="0" err="1"/>
              <a:t>vomer</a:t>
            </a:r>
            <a:r>
              <a:rPr lang="en-US" b="1" dirty="0"/>
              <a:t>), </a:t>
            </a:r>
            <a:endParaRPr lang="ru-RU" b="1" dirty="0" smtClean="0"/>
          </a:p>
          <a:p>
            <a:pPr marL="514350" indent="158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нижняя </a:t>
            </a:r>
            <a:r>
              <a:rPr lang="ru-RU" b="1" dirty="0"/>
              <a:t>челюсть (</a:t>
            </a:r>
            <a:r>
              <a:rPr lang="en-US" b="1" dirty="0" err="1"/>
              <a:t>mandibula</a:t>
            </a:r>
            <a:r>
              <a:rPr lang="en-US" b="1" dirty="0"/>
              <a:t>), </a:t>
            </a:r>
            <a:endParaRPr lang="ru-RU" b="1" dirty="0"/>
          </a:p>
          <a:p>
            <a:pPr marL="514350" indent="158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подъязычная </a:t>
            </a:r>
            <a:r>
              <a:rPr lang="ru-RU" b="1" dirty="0"/>
              <a:t>кость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hyoideum</a:t>
            </a:r>
            <a:r>
              <a:rPr lang="en-US" b="1" dirty="0"/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Парные: </a:t>
            </a:r>
            <a:endParaRPr lang="ru-RU" b="1" dirty="0" smtClean="0"/>
          </a:p>
          <a:p>
            <a:pPr marL="514350" indent="158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верхняя </a:t>
            </a:r>
            <a:r>
              <a:rPr lang="ru-RU" b="1" dirty="0"/>
              <a:t>челюсть (</a:t>
            </a:r>
            <a:r>
              <a:rPr lang="en-US" b="1" dirty="0"/>
              <a:t>maxilla), </a:t>
            </a:r>
            <a:endParaRPr lang="ru-RU" b="1" dirty="0" smtClean="0"/>
          </a:p>
          <a:p>
            <a:pPr marL="514350" indent="158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нижняя </a:t>
            </a:r>
            <a:r>
              <a:rPr lang="ru-RU" b="1" dirty="0"/>
              <a:t>носовая раковина (</a:t>
            </a:r>
            <a:r>
              <a:rPr lang="en-US" b="1" dirty="0"/>
              <a:t>concha </a:t>
            </a:r>
            <a:r>
              <a:rPr lang="en-US" b="1" dirty="0" err="1"/>
              <a:t>nasalis</a:t>
            </a:r>
            <a:r>
              <a:rPr lang="en-US" b="1" dirty="0"/>
              <a:t> inferior), </a:t>
            </a:r>
            <a:endParaRPr lang="ru-RU" b="1" dirty="0" smtClean="0"/>
          </a:p>
          <a:p>
            <a:pPr marL="514350" indent="158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нёбная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palatinum</a:t>
            </a:r>
            <a:r>
              <a:rPr lang="en-US" b="1" dirty="0"/>
              <a:t>), </a:t>
            </a:r>
            <a:endParaRPr lang="ru-RU" b="1" dirty="0" smtClean="0"/>
          </a:p>
          <a:p>
            <a:pPr marL="514350" indent="158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скуловая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zygomaticum</a:t>
            </a:r>
            <a:r>
              <a:rPr lang="en-US" b="1" dirty="0"/>
              <a:t>), </a:t>
            </a:r>
            <a:endParaRPr lang="ru-RU" b="1" dirty="0" smtClean="0"/>
          </a:p>
          <a:p>
            <a:pPr marL="514350" indent="158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носовая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nasale</a:t>
            </a:r>
            <a:r>
              <a:rPr lang="en-US" b="1" dirty="0"/>
              <a:t>), </a:t>
            </a:r>
            <a:endParaRPr lang="ru-RU" b="1" dirty="0" smtClean="0"/>
          </a:p>
          <a:p>
            <a:pPr marL="514350" indent="1587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слёзная</a:t>
            </a:r>
            <a:r>
              <a:rPr lang="ru-RU" b="1" dirty="0"/>
              <a:t> (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lacrimale</a:t>
            </a:r>
            <a:r>
              <a:rPr lang="en-US" b="1" dirty="0"/>
              <a:t>) 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ttp://wellness.co.ua/wp-content/uploads/2016/02/Lizevye-kost-vid-spered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620713"/>
            <a:ext cx="914876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Череп выполняет защитную функцию для нашего мозга и органов чувст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http://tardokanatomy.ru/sites/default/files/cherepb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77800" h="20955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Череп человека</a:t>
            </a:r>
            <a:r>
              <a:rPr lang="ru-RU" dirty="0"/>
              <a:t> (лат. </a:t>
            </a:r>
            <a:r>
              <a:rPr lang="ru-RU" i="1" dirty="0" err="1"/>
              <a:t>cranium</a:t>
            </a:r>
            <a:r>
              <a:rPr lang="ru-RU" dirty="0"/>
              <a:t>) — костный каркас головы, совокупность костей.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90500" h="19685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Для запоминания костей черепа можно </a:t>
            </a:r>
            <a:r>
              <a:rPr lang="ru-RU" b="1" dirty="0" smtClean="0"/>
              <a:t>воспользоваться </a:t>
            </a:r>
            <a:r>
              <a:rPr lang="ru-RU" b="1" dirty="0"/>
              <a:t>стишком:</a:t>
            </a:r>
          </a:p>
        </p:txBody>
      </p:sp>
      <p:sp>
        <p:nvSpPr>
          <p:cNvPr id="32772" name="Объект 4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42370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600" b="1" smtClean="0"/>
              <a:t>Лоб, затылок, темя-два,</a:t>
            </a:r>
          </a:p>
          <a:p>
            <a:pPr marL="0" indent="0">
              <a:buFont typeface="Arial" charset="0"/>
              <a:buNone/>
            </a:pPr>
            <a:r>
              <a:rPr lang="ru-RU" sz="3600" b="1" smtClean="0"/>
              <a:t>Клин, решётка, два виска,</a:t>
            </a:r>
          </a:p>
          <a:p>
            <a:pPr marL="0" indent="0">
              <a:buFont typeface="Arial" charset="0"/>
              <a:buNone/>
            </a:pPr>
            <a:r>
              <a:rPr lang="ru-RU" sz="3600" b="1" smtClean="0"/>
              <a:t>Челюсть, скулы, нос, сошник,</a:t>
            </a:r>
          </a:p>
          <a:p>
            <a:pPr marL="0" indent="0">
              <a:buFont typeface="Arial" charset="0"/>
              <a:buNone/>
            </a:pPr>
            <a:r>
              <a:rPr lang="ru-RU" sz="3600" b="1" smtClean="0"/>
              <a:t>Нёбо, слёзы, подъязык,</a:t>
            </a:r>
          </a:p>
          <a:p>
            <a:pPr marL="0" indent="0">
              <a:buFont typeface="Arial" charset="0"/>
              <a:buNone/>
            </a:pPr>
            <a:r>
              <a:rPr lang="ru-RU" sz="3600" b="1" smtClean="0"/>
              <a:t>Челюсть, раковины две,</a:t>
            </a:r>
          </a:p>
          <a:p>
            <a:pPr marL="0" indent="0">
              <a:buFont typeface="Arial" charset="0"/>
              <a:buNone/>
            </a:pPr>
            <a:r>
              <a:rPr lang="ru-RU" sz="3600" b="1" smtClean="0"/>
              <a:t>Целый череп в голове.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0026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209550" h="17145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Лобная кость (</a:t>
            </a:r>
            <a:r>
              <a:rPr lang="ru-RU" b="1" dirty="0" err="1"/>
              <a:t>os</a:t>
            </a:r>
            <a:r>
              <a:rPr lang="ru-RU" b="1" dirty="0"/>
              <a:t> </a:t>
            </a:r>
            <a:r>
              <a:rPr lang="ru-RU" b="1" dirty="0" err="1"/>
              <a:t>frontale</a:t>
            </a:r>
            <a:r>
              <a:rPr lang="ru-RU" b="1" dirty="0"/>
              <a:t>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Вид </a:t>
            </a:r>
            <a:r>
              <a:rPr lang="ru-RU" b="1" dirty="0"/>
              <a:t>спереди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48263" y="2133600"/>
            <a:ext cx="3600450" cy="446405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1-лобная чешуя (</a:t>
            </a:r>
            <a:r>
              <a:rPr lang="ru-RU" b="1" i="1" dirty="0" err="1"/>
              <a:t>squama</a:t>
            </a:r>
            <a:r>
              <a:rPr lang="ru-RU" b="1" i="1" dirty="0"/>
              <a:t> </a:t>
            </a:r>
            <a:r>
              <a:rPr lang="ru-RU" b="1" i="1" dirty="0" err="1" smtClean="0"/>
              <a:t>frontalis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2-лобный </a:t>
            </a:r>
            <a:r>
              <a:rPr lang="ru-RU" b="1" dirty="0"/>
              <a:t>бугор (</a:t>
            </a:r>
            <a:r>
              <a:rPr lang="ru-RU" b="1" i="1" dirty="0" err="1"/>
              <a:t>tuber</a:t>
            </a:r>
            <a:r>
              <a:rPr lang="ru-RU" b="1" i="1" dirty="0"/>
              <a:t> </a:t>
            </a:r>
            <a:r>
              <a:rPr lang="ru-RU" b="1" i="1" dirty="0" err="1" smtClean="0"/>
              <a:t>frontale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3-глабелла </a:t>
            </a:r>
            <a:r>
              <a:rPr lang="ru-RU" b="1" dirty="0"/>
              <a:t>(надпереносье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4-скуловой </a:t>
            </a:r>
            <a:r>
              <a:rPr lang="ru-RU" b="1" dirty="0"/>
              <a:t>отросток (</a:t>
            </a:r>
            <a:r>
              <a:rPr lang="ru-RU" b="1" i="1" dirty="0" err="1"/>
              <a:t>processus</a:t>
            </a:r>
            <a:r>
              <a:rPr lang="ru-RU" b="1" i="1" dirty="0"/>
              <a:t> </a:t>
            </a:r>
            <a:r>
              <a:rPr lang="ru-RU" b="1" i="1" dirty="0" err="1" smtClean="0"/>
              <a:t>zygomaticus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5-надглазничный </a:t>
            </a:r>
            <a:r>
              <a:rPr lang="ru-RU" b="1" dirty="0"/>
              <a:t>край (</a:t>
            </a:r>
            <a:r>
              <a:rPr lang="ru-RU" b="1" i="1" dirty="0" err="1"/>
              <a:t>margo</a:t>
            </a:r>
            <a:r>
              <a:rPr lang="ru-RU" b="1" i="1" dirty="0"/>
              <a:t> </a:t>
            </a:r>
            <a:r>
              <a:rPr lang="ru-RU" b="1" i="1" dirty="0" err="1"/>
              <a:t>supraorbitalis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6-носовая </a:t>
            </a:r>
            <a:r>
              <a:rPr lang="ru-RU" b="1" dirty="0"/>
              <a:t>часть (лобной </a:t>
            </a:r>
            <a:r>
              <a:rPr lang="ru-RU" b="1" dirty="0" smtClean="0"/>
              <a:t>кости)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7-носовая </a:t>
            </a:r>
            <a:r>
              <a:rPr lang="ru-RU" b="1" dirty="0"/>
              <a:t>ость (</a:t>
            </a:r>
            <a:r>
              <a:rPr lang="ru-RU" b="1" i="1" dirty="0" err="1"/>
              <a:t>spina</a:t>
            </a:r>
            <a:r>
              <a:rPr lang="ru-RU" b="1" i="1" dirty="0"/>
              <a:t> </a:t>
            </a:r>
            <a:r>
              <a:rPr lang="ru-RU" b="1" i="1" dirty="0" err="1"/>
              <a:t>nasalis</a:t>
            </a:r>
            <a:r>
              <a:rPr lang="ru-RU" b="1" dirty="0" smtClean="0"/>
              <a:t>)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8-лобная вырезка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9-надбровная дуга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10-надглазничное </a:t>
            </a:r>
            <a:r>
              <a:rPr lang="ru-RU" b="1" dirty="0"/>
              <a:t>отверстие (</a:t>
            </a:r>
            <a:r>
              <a:rPr lang="ru-RU" b="1" i="1" dirty="0" err="1"/>
              <a:t>foramen</a:t>
            </a:r>
            <a:r>
              <a:rPr lang="ru-RU" b="1" i="1" dirty="0"/>
              <a:t> </a:t>
            </a:r>
            <a:r>
              <a:rPr lang="ru-RU" b="1" i="1" dirty="0" err="1" smtClean="0"/>
              <a:t>supraorbitalis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11-височная </a:t>
            </a:r>
            <a:r>
              <a:rPr lang="ru-RU" b="1" dirty="0"/>
              <a:t>линия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33797" name="Рисунок 4" descr="Лобная кость (os frontale)  Вид спере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65300"/>
            <a:ext cx="467995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96850" h="19685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Лобная кость (</a:t>
            </a:r>
            <a:r>
              <a:rPr lang="ru-RU" b="1" dirty="0" err="1"/>
              <a:t>os</a:t>
            </a:r>
            <a:r>
              <a:rPr lang="ru-RU" b="1" dirty="0"/>
              <a:t> </a:t>
            </a:r>
            <a:r>
              <a:rPr lang="ru-RU" b="1" dirty="0" err="1"/>
              <a:t>frontale</a:t>
            </a:r>
            <a:r>
              <a:rPr lang="ru-RU" b="1" dirty="0"/>
              <a:t>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Вид сзади</a:t>
            </a:r>
            <a:endParaRPr lang="ru-RU" b="1" dirty="0"/>
          </a:p>
        </p:txBody>
      </p:sp>
      <p:sp>
        <p:nvSpPr>
          <p:cNvPr id="34820" name="Объект 2"/>
          <p:cNvSpPr>
            <a:spLocks noGrp="1"/>
          </p:cNvSpPr>
          <p:nvPr>
            <p:ph idx="1"/>
          </p:nvPr>
        </p:nvSpPr>
        <p:spPr>
          <a:xfrm>
            <a:off x="5364163" y="1600200"/>
            <a:ext cx="3600450" cy="5068888"/>
          </a:xfrm>
        </p:spPr>
        <p:txBody>
          <a:bodyPr/>
          <a:lstStyle/>
          <a:p>
            <a:r>
              <a:rPr lang="ru-RU" sz="1600" b="1" smtClean="0"/>
              <a:t>1-теменной край</a:t>
            </a:r>
          </a:p>
          <a:p>
            <a:r>
              <a:rPr lang="ru-RU" sz="1600" b="1" smtClean="0"/>
              <a:t>2-борозда верхнего сагиттального синуса (</a:t>
            </a:r>
            <a:r>
              <a:rPr lang="ru-RU" sz="1600" b="1" i="1" smtClean="0"/>
              <a:t>sulcus sinus sagittalis superioris</a:t>
            </a:r>
            <a:r>
              <a:rPr lang="ru-RU" sz="1600" b="1" smtClean="0"/>
              <a:t>)</a:t>
            </a:r>
          </a:p>
          <a:p>
            <a:r>
              <a:rPr lang="ru-RU" sz="1600" b="1" smtClean="0"/>
              <a:t>3-лобный гребень (</a:t>
            </a:r>
            <a:r>
              <a:rPr lang="ru-RU" sz="1600" b="1" i="1" smtClean="0"/>
              <a:t>crista frontalis</a:t>
            </a:r>
            <a:r>
              <a:rPr lang="ru-RU" sz="1600" b="1" smtClean="0"/>
              <a:t>)</a:t>
            </a:r>
          </a:p>
          <a:p>
            <a:r>
              <a:rPr lang="ru-RU" sz="1600" b="1" smtClean="0"/>
              <a:t>4-скуловой отросток (</a:t>
            </a:r>
            <a:r>
              <a:rPr lang="ru-RU" sz="1600" b="1" i="1" smtClean="0"/>
              <a:t>processus zygomaticus</a:t>
            </a:r>
            <a:r>
              <a:rPr lang="ru-RU" sz="1600" b="1" smtClean="0"/>
              <a:t>)</a:t>
            </a:r>
          </a:p>
          <a:p>
            <a:r>
              <a:rPr lang="ru-RU" sz="1600" b="1" smtClean="0"/>
              <a:t>5-пальцевидные вдавления (</a:t>
            </a:r>
            <a:r>
              <a:rPr lang="ru-RU" sz="1600" b="1" i="1" smtClean="0"/>
              <a:t>impressions digitales</a:t>
            </a:r>
            <a:r>
              <a:rPr lang="ru-RU" sz="1600" b="1" smtClean="0"/>
              <a:t>)</a:t>
            </a:r>
          </a:p>
          <a:p>
            <a:r>
              <a:rPr lang="ru-RU" sz="1600" b="1" smtClean="0"/>
              <a:t>6-слепое отверстие (</a:t>
            </a:r>
            <a:r>
              <a:rPr lang="ru-RU" sz="1600" b="1" i="1" smtClean="0"/>
              <a:t>foramen caecum</a:t>
            </a:r>
            <a:r>
              <a:rPr lang="ru-RU" sz="1600" b="1" smtClean="0"/>
              <a:t>)</a:t>
            </a:r>
          </a:p>
          <a:p>
            <a:r>
              <a:rPr lang="ru-RU" sz="1600" b="1" smtClean="0"/>
              <a:t>7-носовая часть (</a:t>
            </a:r>
            <a:r>
              <a:rPr lang="ru-RU" sz="1600" b="1" i="1" smtClean="0"/>
              <a:t>pars nasalis</a:t>
            </a:r>
            <a:r>
              <a:rPr lang="ru-RU" sz="1600" b="1" smtClean="0"/>
              <a:t>)</a:t>
            </a:r>
          </a:p>
          <a:p>
            <a:r>
              <a:rPr lang="ru-RU" sz="1600" b="1" smtClean="0"/>
              <a:t>8-глазничная часть (</a:t>
            </a:r>
            <a:r>
              <a:rPr lang="ru-RU" sz="1600" b="1" i="1" smtClean="0"/>
              <a:t>pars orbitalis</a:t>
            </a:r>
            <a:r>
              <a:rPr lang="ru-RU" sz="1600" b="1" smtClean="0"/>
              <a:t>)</a:t>
            </a:r>
          </a:p>
          <a:p>
            <a:r>
              <a:rPr lang="ru-RU" sz="1600" b="1" smtClean="0"/>
              <a:t>9-мозговые возвышения</a:t>
            </a:r>
          </a:p>
          <a:p>
            <a:r>
              <a:rPr lang="ru-RU" sz="1600" b="1" smtClean="0"/>
              <a:t>10-артериальные борозды (</a:t>
            </a:r>
            <a:r>
              <a:rPr lang="ru-RU" sz="1600" b="1" i="1" smtClean="0"/>
              <a:t>sulci arteriosi</a:t>
            </a:r>
            <a:r>
              <a:rPr lang="ru-RU" sz="1600" b="1" smtClean="0"/>
              <a:t>)</a:t>
            </a:r>
          </a:p>
          <a:p>
            <a:r>
              <a:rPr lang="ru-RU" sz="1600" b="1" smtClean="0"/>
              <a:t>11-лобная чешуя.</a:t>
            </a:r>
          </a:p>
          <a:p>
            <a:endParaRPr lang="ru-RU" sz="1600" b="1" smtClean="0"/>
          </a:p>
        </p:txBody>
      </p:sp>
      <p:pic>
        <p:nvPicPr>
          <p:cNvPr id="34821" name="Рисунок 4" descr="Лобная кость (os frontale)  Вид сза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4824412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84150" h="19050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Теменная кость (</a:t>
            </a:r>
            <a:r>
              <a:rPr lang="ru-RU" b="1" dirty="0" err="1"/>
              <a:t>os</a:t>
            </a:r>
            <a:r>
              <a:rPr lang="ru-RU" b="1" dirty="0"/>
              <a:t> </a:t>
            </a:r>
            <a:r>
              <a:rPr lang="ru-RU" b="1" dirty="0" err="1"/>
              <a:t>parietale</a:t>
            </a:r>
            <a:r>
              <a:rPr lang="ru-RU" b="1" dirty="0"/>
              <a:t>) Наружная </a:t>
            </a:r>
            <a:r>
              <a:rPr lang="ru-RU" b="1" dirty="0" smtClean="0"/>
              <a:t>поверхность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9700" y="1600200"/>
            <a:ext cx="3467100" cy="49244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1-лобный угол (</a:t>
            </a:r>
            <a:r>
              <a:rPr lang="ru-RU" b="1" i="1" dirty="0" err="1"/>
              <a:t>angulus</a:t>
            </a:r>
            <a:r>
              <a:rPr lang="ru-RU" b="1" i="1" dirty="0"/>
              <a:t> </a:t>
            </a:r>
            <a:r>
              <a:rPr lang="ru-RU" b="1" i="1" dirty="0" err="1"/>
              <a:t>frontalis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2-верхняя </a:t>
            </a:r>
            <a:r>
              <a:rPr lang="ru-RU" b="1" dirty="0"/>
              <a:t>височная </a:t>
            </a:r>
            <a:r>
              <a:rPr lang="ru-RU" b="1" dirty="0" smtClean="0"/>
              <a:t>линия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3-лобный </a:t>
            </a:r>
            <a:r>
              <a:rPr lang="ru-RU" b="1" dirty="0"/>
              <a:t>край (</a:t>
            </a:r>
            <a:r>
              <a:rPr lang="ru-RU" b="1" i="1" dirty="0" err="1"/>
              <a:t>margo</a:t>
            </a:r>
            <a:r>
              <a:rPr lang="ru-RU" b="1" i="1" dirty="0"/>
              <a:t> </a:t>
            </a:r>
            <a:r>
              <a:rPr lang="ru-RU" b="1" i="1" dirty="0" err="1"/>
              <a:t>frontalis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4-нижняя </a:t>
            </a:r>
            <a:r>
              <a:rPr lang="ru-RU" b="1" dirty="0"/>
              <a:t>височная </a:t>
            </a:r>
            <a:r>
              <a:rPr lang="ru-RU" b="1" dirty="0" smtClean="0"/>
              <a:t>линия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5-клиновидный </a:t>
            </a:r>
            <a:r>
              <a:rPr lang="ru-RU" b="1" dirty="0"/>
              <a:t>угол (</a:t>
            </a:r>
            <a:r>
              <a:rPr lang="ru-RU" b="1" i="1" dirty="0" err="1"/>
              <a:t>angulus</a:t>
            </a:r>
            <a:r>
              <a:rPr lang="ru-RU" b="1" i="1" dirty="0"/>
              <a:t> </a:t>
            </a:r>
            <a:r>
              <a:rPr lang="ru-RU" b="1" i="1" dirty="0" err="1"/>
              <a:t>sphenoidalis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6-чешуйчатый край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7-сосцевидный </a:t>
            </a:r>
            <a:r>
              <a:rPr lang="ru-RU" b="1" dirty="0"/>
              <a:t>угол (</a:t>
            </a:r>
            <a:r>
              <a:rPr lang="ru-RU" b="1" i="1" dirty="0" err="1"/>
              <a:t>angulus</a:t>
            </a:r>
            <a:r>
              <a:rPr lang="ru-RU" b="1" i="1" dirty="0"/>
              <a:t> </a:t>
            </a:r>
            <a:r>
              <a:rPr lang="ru-RU" b="1" i="1" dirty="0" err="1"/>
              <a:t>mastoideum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8-затылочный </a:t>
            </a:r>
            <a:r>
              <a:rPr lang="ru-RU" b="1" dirty="0"/>
              <a:t>край (</a:t>
            </a:r>
            <a:r>
              <a:rPr lang="ru-RU" b="1" i="1" dirty="0" err="1"/>
              <a:t>margo</a:t>
            </a:r>
            <a:r>
              <a:rPr lang="ru-RU" b="1" i="1" dirty="0"/>
              <a:t> </a:t>
            </a:r>
            <a:r>
              <a:rPr lang="ru-RU" b="1" i="1" dirty="0" err="1"/>
              <a:t>occipitalis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9-теменной </a:t>
            </a:r>
            <a:r>
              <a:rPr lang="ru-RU" b="1" dirty="0"/>
              <a:t>бугор (</a:t>
            </a:r>
            <a:r>
              <a:rPr lang="ru-RU" b="1" i="1" dirty="0" err="1"/>
              <a:t>tuber</a:t>
            </a:r>
            <a:r>
              <a:rPr lang="ru-RU" b="1" i="1" dirty="0"/>
              <a:t> </a:t>
            </a:r>
            <a:r>
              <a:rPr lang="ru-RU" b="1" i="1" dirty="0" err="1"/>
              <a:t>parietale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10-сагиттальный край</a:t>
            </a:r>
            <a:endParaRPr lang="ru-RU" b="1" dirty="0"/>
          </a:p>
        </p:txBody>
      </p:sp>
      <p:pic>
        <p:nvPicPr>
          <p:cNvPr id="35845" name="Рисунок 3" descr="Теменная кость (os parietale)  Наружная поверх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45354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77800" h="1778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Теменная кость (</a:t>
            </a:r>
            <a:r>
              <a:rPr lang="ru-RU" sz="3600" b="1" dirty="0" err="1"/>
              <a:t>os</a:t>
            </a:r>
            <a:r>
              <a:rPr lang="ru-RU" sz="3600" b="1" dirty="0"/>
              <a:t> </a:t>
            </a:r>
            <a:r>
              <a:rPr lang="ru-RU" sz="3600" b="1" dirty="0" err="1"/>
              <a:t>parietale</a:t>
            </a:r>
            <a:r>
              <a:rPr lang="ru-RU" sz="3600" b="1" dirty="0"/>
              <a:t>) Внутренняя </a:t>
            </a:r>
            <a:r>
              <a:rPr lang="ru-RU" sz="3600" b="1" dirty="0" smtClean="0"/>
              <a:t>поверхность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263" y="1600200"/>
            <a:ext cx="3744912" cy="499745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1-затылочный угол (</a:t>
            </a:r>
            <a:r>
              <a:rPr lang="ru-RU" b="1" dirty="0" err="1"/>
              <a:t>angulus</a:t>
            </a:r>
            <a:r>
              <a:rPr lang="ru-RU" b="1" dirty="0"/>
              <a:t> </a:t>
            </a:r>
            <a:r>
              <a:rPr lang="ru-RU" b="1" dirty="0" err="1"/>
              <a:t>occipitalis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2-затылочный </a:t>
            </a:r>
            <a:r>
              <a:rPr lang="ru-RU" b="1" dirty="0"/>
              <a:t>край (</a:t>
            </a:r>
            <a:r>
              <a:rPr lang="ru-RU" b="1" dirty="0" err="1"/>
              <a:t>margo</a:t>
            </a:r>
            <a:r>
              <a:rPr lang="ru-RU" b="1" dirty="0"/>
              <a:t> </a:t>
            </a:r>
            <a:r>
              <a:rPr lang="ru-RU" b="1" dirty="0" err="1"/>
              <a:t>occipitalis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3-артериальные </a:t>
            </a:r>
            <a:r>
              <a:rPr lang="ru-RU" b="1" dirty="0"/>
              <a:t>борозды (</a:t>
            </a:r>
            <a:r>
              <a:rPr lang="ru-RU" b="1" dirty="0" err="1"/>
              <a:t>sulci</a:t>
            </a:r>
            <a:r>
              <a:rPr lang="ru-RU" b="1" dirty="0"/>
              <a:t> </a:t>
            </a:r>
            <a:r>
              <a:rPr lang="ru-RU" b="1" dirty="0" err="1"/>
              <a:t>arteriosi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4-борозда </a:t>
            </a:r>
            <a:r>
              <a:rPr lang="ru-RU" b="1" dirty="0"/>
              <a:t>сигмовидного синуса (</a:t>
            </a:r>
            <a:r>
              <a:rPr lang="ru-RU" b="1" dirty="0" err="1"/>
              <a:t>sulcus</a:t>
            </a:r>
            <a:r>
              <a:rPr lang="ru-RU" b="1" dirty="0"/>
              <a:t> </a:t>
            </a:r>
            <a:r>
              <a:rPr lang="ru-RU" b="1" dirty="0" err="1"/>
              <a:t>sinus</a:t>
            </a:r>
            <a:r>
              <a:rPr lang="ru-RU" b="1" dirty="0"/>
              <a:t> </a:t>
            </a:r>
            <a:r>
              <a:rPr lang="ru-RU" b="1" dirty="0" err="1" smtClean="0"/>
              <a:t>sigmoidei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5-сосцевидный </a:t>
            </a:r>
            <a:r>
              <a:rPr lang="ru-RU" b="1" dirty="0"/>
              <a:t>угол (</a:t>
            </a:r>
            <a:r>
              <a:rPr lang="ru-RU" b="1" dirty="0" err="1"/>
              <a:t>angulus</a:t>
            </a:r>
            <a:r>
              <a:rPr lang="ru-RU" b="1" dirty="0"/>
              <a:t> </a:t>
            </a:r>
            <a:r>
              <a:rPr lang="ru-RU" b="1" dirty="0" err="1"/>
              <a:t>mastoideum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6-чешуйчатый край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7-клиновидный </a:t>
            </a:r>
            <a:r>
              <a:rPr lang="ru-RU" b="1" dirty="0"/>
              <a:t>угол (</a:t>
            </a:r>
            <a:r>
              <a:rPr lang="ru-RU" b="1" dirty="0" err="1"/>
              <a:t>angulus</a:t>
            </a:r>
            <a:r>
              <a:rPr lang="ru-RU" b="1" dirty="0"/>
              <a:t> </a:t>
            </a:r>
            <a:r>
              <a:rPr lang="ru-RU" b="1" dirty="0" err="1"/>
              <a:t>sphenoidalis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8-лобный </a:t>
            </a:r>
            <a:r>
              <a:rPr lang="ru-RU" b="1" dirty="0"/>
              <a:t>край (</a:t>
            </a:r>
            <a:r>
              <a:rPr lang="ru-RU" b="1" dirty="0" err="1"/>
              <a:t>margo</a:t>
            </a:r>
            <a:r>
              <a:rPr lang="ru-RU" b="1" dirty="0"/>
              <a:t> </a:t>
            </a:r>
            <a:r>
              <a:rPr lang="ru-RU" b="1" dirty="0" err="1"/>
              <a:t>frontalis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9-лобный </a:t>
            </a:r>
            <a:r>
              <a:rPr lang="ru-RU" b="1" dirty="0"/>
              <a:t>угол (</a:t>
            </a:r>
            <a:r>
              <a:rPr lang="ru-RU" b="1" dirty="0" err="1"/>
              <a:t>angulus</a:t>
            </a:r>
            <a:r>
              <a:rPr lang="ru-RU" b="1" dirty="0"/>
              <a:t> </a:t>
            </a:r>
            <a:r>
              <a:rPr lang="ru-RU" b="1" dirty="0" err="1"/>
              <a:t>frontalis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10-ямочки грануляций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11-сагиттальный край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12-борозда </a:t>
            </a:r>
            <a:r>
              <a:rPr lang="ru-RU" b="1" dirty="0"/>
              <a:t>верхнего сагиттального синуса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6869" name="Рисунок 3" descr="Теменная кость (os parietale)  Внутренняя поверх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951038"/>
            <a:ext cx="489743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203200" h="1905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Затылочная кость (</a:t>
            </a:r>
            <a:r>
              <a:rPr lang="ru-RU" sz="3600" b="1" dirty="0" err="1"/>
              <a:t>os</a:t>
            </a:r>
            <a:r>
              <a:rPr lang="ru-RU" sz="3600" b="1" dirty="0"/>
              <a:t> </a:t>
            </a:r>
            <a:r>
              <a:rPr lang="ru-RU" sz="3600" b="1" dirty="0" err="1"/>
              <a:t>occipitale</a:t>
            </a:r>
            <a:r>
              <a:rPr lang="ru-RU" sz="3600" b="1" dirty="0"/>
              <a:t>)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Вид спереди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463" y="1600200"/>
            <a:ext cx="4248150" cy="5068888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1-борозда верхнего сагиттального синуса (</a:t>
            </a:r>
            <a:r>
              <a:rPr lang="ru-RU" b="1" i="1" dirty="0" err="1"/>
              <a:t>sulcus</a:t>
            </a:r>
            <a:r>
              <a:rPr lang="ru-RU" b="1" i="1" dirty="0"/>
              <a:t> </a:t>
            </a:r>
            <a:r>
              <a:rPr lang="ru-RU" b="1" i="1" dirty="0" err="1"/>
              <a:t>sinus</a:t>
            </a:r>
            <a:r>
              <a:rPr lang="ru-RU" b="1" i="1" dirty="0"/>
              <a:t> </a:t>
            </a:r>
            <a:r>
              <a:rPr lang="ru-RU" b="1" i="1" dirty="0" err="1"/>
              <a:t>sagittalis</a:t>
            </a:r>
            <a:r>
              <a:rPr lang="ru-RU" b="1" i="1" dirty="0"/>
              <a:t> </a:t>
            </a:r>
            <a:r>
              <a:rPr lang="ru-RU" b="1" i="1" dirty="0" err="1"/>
              <a:t>superioris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2-чешуя </a:t>
            </a:r>
            <a:r>
              <a:rPr lang="ru-RU" b="1" dirty="0"/>
              <a:t>затылочной </a:t>
            </a:r>
            <a:r>
              <a:rPr lang="ru-RU" b="1" dirty="0" smtClean="0"/>
              <a:t>кости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3-внутренний </a:t>
            </a:r>
            <a:r>
              <a:rPr lang="ru-RU" b="1" dirty="0"/>
              <a:t>затылочный выступ (</a:t>
            </a:r>
            <a:r>
              <a:rPr lang="ru-RU" b="1" i="1" dirty="0" err="1"/>
              <a:t>protuberantia</a:t>
            </a:r>
            <a:r>
              <a:rPr lang="ru-RU" b="1" i="1" dirty="0"/>
              <a:t> </a:t>
            </a:r>
            <a:r>
              <a:rPr lang="ru-RU" b="1" i="1" dirty="0" err="1"/>
              <a:t>occipitalis</a:t>
            </a:r>
            <a:r>
              <a:rPr lang="ru-RU" b="1" i="1" dirty="0"/>
              <a:t> </a:t>
            </a:r>
            <a:r>
              <a:rPr lang="ru-RU" b="1" i="1" dirty="0" err="1"/>
              <a:t>interna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4-внутренний </a:t>
            </a:r>
            <a:r>
              <a:rPr lang="ru-RU" b="1" dirty="0"/>
              <a:t>затылочный гребень (</a:t>
            </a:r>
            <a:r>
              <a:rPr lang="ru-RU" b="1" i="1" dirty="0" err="1"/>
              <a:t>crista</a:t>
            </a:r>
            <a:r>
              <a:rPr lang="ru-RU" b="1" i="1" dirty="0"/>
              <a:t> </a:t>
            </a:r>
            <a:r>
              <a:rPr lang="ru-RU" b="1" i="1" dirty="0" err="1"/>
              <a:t>occipitalis</a:t>
            </a:r>
            <a:r>
              <a:rPr lang="ru-RU" b="1" i="1" dirty="0"/>
              <a:t> </a:t>
            </a:r>
            <a:r>
              <a:rPr lang="ru-RU" b="1" i="1" dirty="0" err="1"/>
              <a:t>inferna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5-большое </a:t>
            </a:r>
            <a:r>
              <a:rPr lang="ru-RU" b="1" dirty="0"/>
              <a:t>затылочное отверстие (</a:t>
            </a:r>
            <a:r>
              <a:rPr lang="ru-RU" b="1" i="1" dirty="0" err="1"/>
              <a:t>foramen</a:t>
            </a:r>
            <a:r>
              <a:rPr lang="ru-RU" b="1" i="1" dirty="0"/>
              <a:t> </a:t>
            </a:r>
            <a:r>
              <a:rPr lang="ru-RU" b="1" i="1" dirty="0" err="1"/>
              <a:t>occipitale</a:t>
            </a:r>
            <a:r>
              <a:rPr lang="ru-RU" b="1" i="1" dirty="0"/>
              <a:t> </a:t>
            </a:r>
            <a:r>
              <a:rPr lang="ru-RU" b="1" i="1" dirty="0" err="1"/>
              <a:t>magnum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6-борозда </a:t>
            </a:r>
            <a:r>
              <a:rPr lang="ru-RU" b="1" dirty="0"/>
              <a:t>сигмовидного синуса (</a:t>
            </a:r>
            <a:r>
              <a:rPr lang="ru-RU" b="1" i="1" dirty="0" err="1"/>
              <a:t>sulcus</a:t>
            </a:r>
            <a:r>
              <a:rPr lang="ru-RU" b="1" i="1" dirty="0"/>
              <a:t> </a:t>
            </a:r>
            <a:r>
              <a:rPr lang="ru-RU" b="1" i="1" dirty="0" err="1"/>
              <a:t>sinus</a:t>
            </a:r>
            <a:r>
              <a:rPr lang="ru-RU" b="1" i="1" dirty="0"/>
              <a:t> </a:t>
            </a:r>
            <a:r>
              <a:rPr lang="ru-RU" b="1" i="1" dirty="0" err="1"/>
              <a:t>sigmoidei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7-мышелковый канал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8-борозда </a:t>
            </a:r>
            <a:r>
              <a:rPr lang="ru-RU" b="1" dirty="0"/>
              <a:t>нижнего каменистого синуса (</a:t>
            </a:r>
            <a:r>
              <a:rPr lang="ru-RU" b="1" i="1" dirty="0" err="1"/>
              <a:t>Sulcus</a:t>
            </a:r>
            <a:r>
              <a:rPr lang="ru-RU" b="1" i="1" dirty="0"/>
              <a:t> </a:t>
            </a:r>
            <a:r>
              <a:rPr lang="ru-RU" b="1" i="1" dirty="0" err="1"/>
              <a:t>sinus</a:t>
            </a:r>
            <a:r>
              <a:rPr lang="ru-RU" b="1" i="1" dirty="0"/>
              <a:t> </a:t>
            </a:r>
            <a:r>
              <a:rPr lang="ru-RU" b="1" i="1" dirty="0" err="1"/>
              <a:t>petrosi</a:t>
            </a:r>
            <a:r>
              <a:rPr lang="ru-RU" b="1" i="1" dirty="0"/>
              <a:t> </a:t>
            </a:r>
            <a:r>
              <a:rPr lang="ru-RU" b="1" i="1" dirty="0" err="1"/>
              <a:t>inferioris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9-скат </a:t>
            </a:r>
            <a:r>
              <a:rPr lang="ru-RU" b="1" dirty="0"/>
              <a:t>(</a:t>
            </a:r>
            <a:r>
              <a:rPr lang="ru-RU" b="1" i="1" dirty="0" err="1"/>
              <a:t>clivus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10-базилярная </a:t>
            </a:r>
            <a:r>
              <a:rPr lang="ru-RU" b="1" dirty="0"/>
              <a:t>(основная) </a:t>
            </a:r>
            <a:r>
              <a:rPr lang="ru-RU" b="1" dirty="0" smtClean="0"/>
              <a:t>часть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11-латеральная </a:t>
            </a:r>
            <a:r>
              <a:rPr lang="ru-RU" b="1" dirty="0"/>
              <a:t>часть (</a:t>
            </a:r>
            <a:r>
              <a:rPr lang="ru-RU" b="1" i="1" dirty="0" err="1"/>
              <a:t>pars</a:t>
            </a:r>
            <a:r>
              <a:rPr lang="ru-RU" b="1" i="1" dirty="0"/>
              <a:t> </a:t>
            </a:r>
            <a:r>
              <a:rPr lang="ru-RU" b="1" i="1" dirty="0" err="1"/>
              <a:t>lateralis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12-яремная вырезка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13-яремный бугорок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14-яремный 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15-нижняя </a:t>
            </a:r>
            <a:r>
              <a:rPr lang="ru-RU" b="1" dirty="0"/>
              <a:t>затылочная </a:t>
            </a:r>
            <a:r>
              <a:rPr lang="ru-RU" b="1" dirty="0" smtClean="0"/>
              <a:t>ямка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16-борозда </a:t>
            </a:r>
            <a:r>
              <a:rPr lang="ru-RU" b="1" dirty="0"/>
              <a:t>поперечного синуса (</a:t>
            </a:r>
            <a:r>
              <a:rPr lang="ru-RU" b="1" i="1" dirty="0" err="1"/>
              <a:t>sulcus</a:t>
            </a:r>
            <a:r>
              <a:rPr lang="ru-RU" b="1" i="1" dirty="0"/>
              <a:t> </a:t>
            </a:r>
            <a:r>
              <a:rPr lang="ru-RU" b="1" i="1" dirty="0" err="1"/>
              <a:t>sinus</a:t>
            </a:r>
            <a:r>
              <a:rPr lang="ru-RU" b="1" i="1" dirty="0"/>
              <a:t> </a:t>
            </a:r>
            <a:r>
              <a:rPr lang="ru-RU" b="1" i="1" dirty="0" err="1"/>
              <a:t>transversi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17-верхняя </a:t>
            </a:r>
            <a:r>
              <a:rPr lang="ru-RU" b="1" dirty="0"/>
              <a:t>затылочная </a:t>
            </a:r>
            <a:r>
              <a:rPr lang="ru-RU" b="1" dirty="0" smtClean="0"/>
              <a:t>ямка</a:t>
            </a:r>
            <a:endParaRPr lang="ru-RU" b="1" dirty="0"/>
          </a:p>
        </p:txBody>
      </p:sp>
      <p:pic>
        <p:nvPicPr>
          <p:cNvPr id="37893" name="Рисунок 3" descr="Затылочная кость (os occipitale)  Вид спере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43926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96850" h="1778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Затылочная кость (</a:t>
            </a:r>
            <a:r>
              <a:rPr lang="ru-RU" sz="3600" b="1" dirty="0" err="1"/>
              <a:t>os</a:t>
            </a:r>
            <a:r>
              <a:rPr lang="ru-RU" sz="3600" b="1" dirty="0"/>
              <a:t> </a:t>
            </a:r>
            <a:r>
              <a:rPr lang="ru-RU" sz="3600" b="1" dirty="0" err="1"/>
              <a:t>occipitale</a:t>
            </a:r>
            <a:r>
              <a:rPr lang="ru-RU" sz="3600" b="1" dirty="0"/>
              <a:t>)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Вид сзади</a:t>
            </a:r>
            <a:endParaRPr lang="ru-RU" sz="3600" b="1" dirty="0"/>
          </a:p>
        </p:txBody>
      </p:sp>
      <p:sp>
        <p:nvSpPr>
          <p:cNvPr id="38916" name="Объект 2"/>
          <p:cNvSpPr>
            <a:spLocks noGrp="1"/>
          </p:cNvSpPr>
          <p:nvPr>
            <p:ph idx="1"/>
          </p:nvPr>
        </p:nvSpPr>
        <p:spPr>
          <a:xfrm>
            <a:off x="5003800" y="1773238"/>
            <a:ext cx="3960813" cy="5084762"/>
          </a:xfrm>
        </p:spPr>
        <p:txBody>
          <a:bodyPr/>
          <a:lstStyle/>
          <a:p>
            <a:r>
              <a:rPr lang="ru-RU" sz="1200" b="1" smtClean="0"/>
              <a:t>1-наивысшая выйная линия</a:t>
            </a:r>
          </a:p>
          <a:p>
            <a:r>
              <a:rPr lang="ru-RU" sz="1200" b="1" smtClean="0"/>
              <a:t>2-наружный затылочный выступ (</a:t>
            </a:r>
            <a:r>
              <a:rPr lang="ru-RU" sz="1200" b="1" i="1" smtClean="0"/>
              <a:t>protuberantia occipitalis externa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3-верхняя выйная линия (</a:t>
            </a:r>
            <a:r>
              <a:rPr lang="ru-RU" sz="1200" b="1" i="1" smtClean="0"/>
              <a:t>linea nachalis superior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4-нижняя выйная линия (</a:t>
            </a:r>
            <a:r>
              <a:rPr lang="ru-RU" sz="1200" b="1" i="1" smtClean="0"/>
              <a:t>linea nuchalis inferior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5-мыщелковый канал (</a:t>
            </a:r>
            <a:r>
              <a:rPr lang="ru-RU" sz="1200" b="1" i="1" smtClean="0"/>
              <a:t>canalis condylaris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6-затылочный мыщелок (</a:t>
            </a:r>
            <a:r>
              <a:rPr lang="ru-RU" sz="1200" b="1" i="1" smtClean="0"/>
              <a:t>condylus occipitalis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7-внутрияремный отросток</a:t>
            </a:r>
          </a:p>
          <a:p>
            <a:r>
              <a:rPr lang="ru-RU" sz="1200" b="1" smtClean="0"/>
              <a:t>8-глоточный бугорок (</a:t>
            </a:r>
            <a:r>
              <a:rPr lang="ru-RU" sz="1200" b="1" i="1" smtClean="0"/>
              <a:t>tuberculum phanryngeum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9-базилярная (основная) часть</a:t>
            </a:r>
          </a:p>
          <a:p>
            <a:r>
              <a:rPr lang="ru-RU" sz="1200" b="1" smtClean="0"/>
              <a:t>10-латеральная часть (</a:t>
            </a:r>
            <a:r>
              <a:rPr lang="ru-RU" sz="1200" b="1" i="1" smtClean="0"/>
              <a:t>pars lateralis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11-яремная вырезка</a:t>
            </a:r>
          </a:p>
          <a:p>
            <a:r>
              <a:rPr lang="ru-RU" sz="1200" b="1" smtClean="0"/>
              <a:t>12-яремный отросток</a:t>
            </a:r>
          </a:p>
          <a:p>
            <a:r>
              <a:rPr lang="ru-RU" sz="1200" b="1" smtClean="0"/>
              <a:t>13-мыщелковая ямка (</a:t>
            </a:r>
            <a:r>
              <a:rPr lang="ru-RU" sz="1200" b="1" i="1" smtClean="0"/>
              <a:t>fossa condylaris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14-большое затылочное отверстие (</a:t>
            </a:r>
            <a:r>
              <a:rPr lang="ru-RU" sz="1200" b="1" i="1" smtClean="0"/>
              <a:t>foramen occipitale magnum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15-выйная поверхность (площадка)</a:t>
            </a:r>
          </a:p>
          <a:p>
            <a:r>
              <a:rPr lang="ru-RU" sz="1200" b="1" smtClean="0"/>
              <a:t>16-наружный затылочный гребень (</a:t>
            </a:r>
            <a:r>
              <a:rPr lang="ru-RU" sz="1200" b="1" i="1" smtClean="0"/>
              <a:t>crista occipitalis externa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17-затылочная чешуя</a:t>
            </a:r>
          </a:p>
        </p:txBody>
      </p:sp>
      <p:pic>
        <p:nvPicPr>
          <p:cNvPr id="38917" name="Рисунок 3" descr="Затылочная кость (os occipitale)  Вид сза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4464050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84150" h="1778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Височная кость, (</a:t>
            </a:r>
            <a:r>
              <a:rPr lang="ru-RU" sz="3600" b="1" dirty="0" err="1"/>
              <a:t>os</a:t>
            </a:r>
            <a:r>
              <a:rPr lang="ru-RU" sz="3600" b="1" dirty="0"/>
              <a:t> </a:t>
            </a:r>
            <a:r>
              <a:rPr lang="ru-RU" sz="3600" b="1" dirty="0" err="1"/>
              <a:t>temporale</a:t>
            </a:r>
            <a:r>
              <a:rPr lang="ru-RU" sz="3600" b="1" dirty="0"/>
              <a:t>) Наружная поверхность. Вид </a:t>
            </a:r>
            <a:r>
              <a:rPr lang="ru-RU" sz="3600" b="1" dirty="0" smtClean="0"/>
              <a:t>справа</a:t>
            </a:r>
            <a:endParaRPr lang="ru-RU" sz="3600" b="1" dirty="0"/>
          </a:p>
        </p:txBody>
      </p:sp>
      <p:sp>
        <p:nvSpPr>
          <p:cNvPr id="39940" name="Объект 2"/>
          <p:cNvSpPr>
            <a:spLocks noGrp="1"/>
          </p:cNvSpPr>
          <p:nvPr>
            <p:ph idx="1"/>
          </p:nvPr>
        </p:nvSpPr>
        <p:spPr>
          <a:xfrm>
            <a:off x="4716463" y="1916113"/>
            <a:ext cx="4176712" cy="4752975"/>
          </a:xfrm>
        </p:spPr>
        <p:txBody>
          <a:bodyPr/>
          <a:lstStyle/>
          <a:p>
            <a:r>
              <a:rPr lang="ru-RU" sz="1200" b="1" smtClean="0"/>
              <a:t>1-чешуйчатая часть (чешуя) височной кости</a:t>
            </a:r>
          </a:p>
          <a:p>
            <a:r>
              <a:rPr lang="ru-RU" sz="1200" b="1" smtClean="0"/>
              <a:t>2-скуловой отросток (</a:t>
            </a:r>
            <a:r>
              <a:rPr lang="ru-RU" sz="1200" b="1" i="1" smtClean="0"/>
              <a:t>processus zygomaticus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3-суставной бугорок (</a:t>
            </a:r>
            <a:r>
              <a:rPr lang="ru-RU" sz="1200" b="1" i="1" smtClean="0"/>
              <a:t>tuberculum articulare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4-нижнечелюстная ямка (</a:t>
            </a:r>
            <a:r>
              <a:rPr lang="ru-RU" sz="1200" b="1" i="1" smtClean="0"/>
              <a:t>fossa mandibularis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5-каменисто-чешуйчатая щель (</a:t>
            </a:r>
            <a:r>
              <a:rPr lang="ru-RU" sz="1200" b="1" i="1" smtClean="0"/>
              <a:t>fissure petrosquamosa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6-каменисто-барабанная (глазерова) щель</a:t>
            </a:r>
          </a:p>
          <a:p>
            <a:r>
              <a:rPr lang="ru-RU" sz="1200" b="1" smtClean="0"/>
              <a:t>7-шиловидный отросток (</a:t>
            </a:r>
            <a:r>
              <a:rPr lang="ru-RU" sz="1200" b="1" i="1" smtClean="0"/>
              <a:t>processus styloideus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8-барабанная часть височной кости</a:t>
            </a:r>
          </a:p>
          <a:p>
            <a:r>
              <a:rPr lang="ru-RU" sz="1200" b="1" smtClean="0"/>
              <a:t>9-наружное слуховое отверстие (</a:t>
            </a:r>
            <a:r>
              <a:rPr lang="ru-RU" sz="1200" b="1" i="1" smtClean="0"/>
              <a:t>porus acusticus externus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10-сосцевидный отросток (</a:t>
            </a:r>
            <a:r>
              <a:rPr lang="ru-RU" sz="1200" b="1" i="1" smtClean="0"/>
              <a:t>processus mamillaris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11-сосцевидная вырезка (</a:t>
            </a:r>
            <a:r>
              <a:rPr lang="ru-RU" sz="1200" b="1" i="1" smtClean="0"/>
              <a:t>incisura mastoidea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12-барабанно-сосцевидная щель (</a:t>
            </a:r>
            <a:r>
              <a:rPr lang="ru-RU" sz="1200" b="1" i="1" smtClean="0"/>
              <a:t>fissura tympanomastoidea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13-надпроходная ость (над слуховым проходом)</a:t>
            </a:r>
          </a:p>
          <a:p>
            <a:r>
              <a:rPr lang="ru-RU" sz="1200" b="1" smtClean="0"/>
              <a:t>14-сосцевидное отверстие (</a:t>
            </a:r>
            <a:r>
              <a:rPr lang="ru-RU" sz="1200" b="1" i="1" smtClean="0"/>
              <a:t>foramen mastoideus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15-теменная вырезка (</a:t>
            </a:r>
            <a:r>
              <a:rPr lang="ru-RU" sz="1200" b="1" i="1" smtClean="0"/>
              <a:t>incisura parietalis</a:t>
            </a:r>
            <a:r>
              <a:rPr lang="ru-RU" sz="1200" b="1" smtClean="0"/>
              <a:t>)</a:t>
            </a:r>
          </a:p>
          <a:p>
            <a:r>
              <a:rPr lang="ru-RU" sz="1200" b="1" smtClean="0"/>
              <a:t>16-височная линия.</a:t>
            </a:r>
          </a:p>
          <a:p>
            <a:endParaRPr lang="ru-RU" sz="1200" b="1" smtClean="0"/>
          </a:p>
        </p:txBody>
      </p:sp>
      <p:pic>
        <p:nvPicPr>
          <p:cNvPr id="39941" name="Рисунок 3" descr="Височная кость, (os temporale)  Наружная поверхность. Вид спра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44640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203200" h="19685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Височная кость (</a:t>
            </a:r>
            <a:r>
              <a:rPr lang="ru-RU" sz="3600" b="1" dirty="0" err="1"/>
              <a:t>os</a:t>
            </a:r>
            <a:r>
              <a:rPr lang="ru-RU" sz="3600" b="1" dirty="0"/>
              <a:t> </a:t>
            </a:r>
            <a:r>
              <a:rPr lang="ru-RU" sz="3600" b="1" dirty="0" err="1"/>
              <a:t>temporale</a:t>
            </a:r>
            <a:r>
              <a:rPr lang="ru-RU" sz="3600" b="1" dirty="0"/>
              <a:t>) Внутренняя </a:t>
            </a:r>
            <a:r>
              <a:rPr lang="ru-RU" sz="3600" b="1" dirty="0" smtClean="0"/>
              <a:t>поверхность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363" y="1600200"/>
            <a:ext cx="4032250" cy="5068888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1-чешуйчатая часть височной </a:t>
            </a:r>
            <a:r>
              <a:rPr lang="ru-RU" b="1" dirty="0" smtClean="0"/>
              <a:t>кости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2-дугообразное </a:t>
            </a:r>
            <a:r>
              <a:rPr lang="ru-RU" b="1" dirty="0"/>
              <a:t>возвышение (</a:t>
            </a:r>
            <a:r>
              <a:rPr lang="ru-RU" b="1" i="1" dirty="0" err="1"/>
              <a:t>eminentia</a:t>
            </a:r>
            <a:r>
              <a:rPr lang="ru-RU" b="1" i="1" dirty="0"/>
              <a:t> </a:t>
            </a:r>
            <a:r>
              <a:rPr lang="ru-RU" b="1" i="1" dirty="0" err="1"/>
              <a:t>arcuata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3-теменная </a:t>
            </a:r>
            <a:r>
              <a:rPr lang="ru-RU" b="1" dirty="0"/>
              <a:t>вырезка (</a:t>
            </a:r>
            <a:r>
              <a:rPr lang="ru-RU" b="1" i="1" dirty="0" err="1"/>
              <a:t>incisura</a:t>
            </a:r>
            <a:r>
              <a:rPr lang="ru-RU" b="1" i="1" dirty="0"/>
              <a:t> </a:t>
            </a:r>
            <a:r>
              <a:rPr lang="ru-RU" b="1" i="1" dirty="0" err="1"/>
              <a:t>parietalis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4-крышабарабанной полости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5-борозда </a:t>
            </a:r>
            <a:r>
              <a:rPr lang="ru-RU" b="1" dirty="0"/>
              <a:t>верхнего каменистого </a:t>
            </a:r>
            <a:r>
              <a:rPr lang="ru-RU" b="1" dirty="0" smtClean="0"/>
              <a:t>синуса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6-бороэда </a:t>
            </a:r>
            <a:r>
              <a:rPr lang="ru-RU" b="1" dirty="0"/>
              <a:t>сигмовидного </a:t>
            </a:r>
            <a:r>
              <a:rPr lang="ru-RU" b="1" dirty="0" smtClean="0"/>
              <a:t>синуса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7-сосцевидное </a:t>
            </a:r>
            <a:r>
              <a:rPr lang="ru-RU" b="1" dirty="0"/>
              <a:t>отверстие (</a:t>
            </a:r>
            <a:r>
              <a:rPr lang="ru-RU" b="1" i="1" dirty="0" err="1"/>
              <a:t>foramen</a:t>
            </a:r>
            <a:r>
              <a:rPr lang="ru-RU" b="1" i="1" dirty="0"/>
              <a:t> </a:t>
            </a:r>
            <a:r>
              <a:rPr lang="ru-RU" b="1" i="1" dirty="0" err="1"/>
              <a:t>mastoideus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8-затылочный </a:t>
            </a:r>
            <a:r>
              <a:rPr lang="ru-RU" b="1" dirty="0"/>
              <a:t>край (</a:t>
            </a:r>
            <a:r>
              <a:rPr lang="ru-RU" b="1" i="1" dirty="0" err="1"/>
              <a:t>margo</a:t>
            </a:r>
            <a:r>
              <a:rPr lang="ru-RU" b="1" i="1" dirty="0"/>
              <a:t> </a:t>
            </a:r>
            <a:r>
              <a:rPr lang="ru-RU" b="1" i="1" dirty="0" err="1"/>
              <a:t>occipitalis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9-наружноое </a:t>
            </a:r>
            <a:r>
              <a:rPr lang="ru-RU" b="1" dirty="0"/>
              <a:t>отверстие (апертура) водопровода </a:t>
            </a:r>
            <a:r>
              <a:rPr lang="ru-RU" b="1" dirty="0" smtClean="0"/>
              <a:t>преддверия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10-поддуговая </a:t>
            </a:r>
            <a:r>
              <a:rPr lang="ru-RU" b="1" dirty="0"/>
              <a:t>ямка (</a:t>
            </a:r>
            <a:r>
              <a:rPr lang="ru-RU" b="1" i="1" dirty="0" err="1"/>
              <a:t>fossa</a:t>
            </a:r>
            <a:r>
              <a:rPr lang="ru-RU" b="1" i="1" dirty="0"/>
              <a:t> </a:t>
            </a:r>
            <a:r>
              <a:rPr lang="ru-RU" b="1" i="1" dirty="0" err="1"/>
              <a:t>subarcuata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11-влагалище </a:t>
            </a:r>
            <a:r>
              <a:rPr lang="ru-RU" b="1" dirty="0"/>
              <a:t>шиловидного отростка (</a:t>
            </a:r>
            <a:r>
              <a:rPr lang="ru-RU" b="1" i="1" dirty="0" err="1"/>
              <a:t>vagina</a:t>
            </a:r>
            <a:r>
              <a:rPr lang="ru-RU" b="1" i="1" dirty="0"/>
              <a:t> </a:t>
            </a:r>
            <a:r>
              <a:rPr lang="ru-RU" b="1" i="1" dirty="0" err="1"/>
              <a:t>processus</a:t>
            </a:r>
            <a:r>
              <a:rPr lang="ru-RU" b="1" i="1" dirty="0"/>
              <a:t> </a:t>
            </a:r>
            <a:r>
              <a:rPr lang="ru-RU" b="1" i="1" dirty="0" err="1"/>
              <a:t>styloidei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12-шиловидный </a:t>
            </a:r>
            <a:r>
              <a:rPr lang="ru-RU" b="1" dirty="0"/>
              <a:t>отросток (</a:t>
            </a:r>
            <a:r>
              <a:rPr lang="ru-RU" b="1" i="1" dirty="0" err="1"/>
              <a:t>processus</a:t>
            </a:r>
            <a:r>
              <a:rPr lang="ru-RU" b="1" i="1" dirty="0"/>
              <a:t> </a:t>
            </a:r>
            <a:r>
              <a:rPr lang="ru-RU" b="1" i="1" dirty="0" err="1"/>
              <a:t>styloideus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13-наружное </a:t>
            </a:r>
            <a:r>
              <a:rPr lang="ru-RU" b="1" dirty="0"/>
              <a:t>отверстие (апертура) канальца </a:t>
            </a:r>
            <a:r>
              <a:rPr lang="ru-RU" b="1" dirty="0" smtClean="0"/>
              <a:t>улитки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14-внутреннее </a:t>
            </a:r>
            <a:r>
              <a:rPr lang="ru-RU" b="1" dirty="0"/>
              <a:t>слуховое отверстие (</a:t>
            </a:r>
            <a:r>
              <a:rPr lang="ru-RU" b="1" i="1" dirty="0" err="1"/>
              <a:t>porus</a:t>
            </a:r>
            <a:r>
              <a:rPr lang="ru-RU" b="1" i="1" dirty="0"/>
              <a:t> </a:t>
            </a:r>
            <a:r>
              <a:rPr lang="ru-RU" b="1" i="1" dirty="0" err="1"/>
              <a:t>acusticus</a:t>
            </a:r>
            <a:r>
              <a:rPr lang="ru-RU" b="1" i="1" dirty="0"/>
              <a:t> </a:t>
            </a:r>
            <a:r>
              <a:rPr lang="ru-RU" b="1" i="1" dirty="0" err="1"/>
              <a:t>internus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15-борозда </a:t>
            </a:r>
            <a:r>
              <a:rPr lang="ru-RU" b="1" dirty="0"/>
              <a:t>нижнего каменистого синуса (</a:t>
            </a:r>
            <a:r>
              <a:rPr lang="ru-RU" b="1" i="1" dirty="0" err="1"/>
              <a:t>Sulcus</a:t>
            </a:r>
            <a:r>
              <a:rPr lang="ru-RU" b="1" i="1" dirty="0"/>
              <a:t> </a:t>
            </a:r>
            <a:r>
              <a:rPr lang="ru-RU" b="1" i="1" dirty="0" err="1"/>
              <a:t>sinus</a:t>
            </a:r>
            <a:r>
              <a:rPr lang="ru-RU" b="1" i="1" dirty="0"/>
              <a:t> </a:t>
            </a:r>
            <a:r>
              <a:rPr lang="ru-RU" b="1" i="1" dirty="0" err="1"/>
              <a:t>petrosi</a:t>
            </a:r>
            <a:r>
              <a:rPr lang="ru-RU" b="1" i="1" dirty="0"/>
              <a:t> </a:t>
            </a:r>
            <a:r>
              <a:rPr lang="ru-RU" b="1" i="1" dirty="0" err="1"/>
              <a:t>inferioris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16-задняя </a:t>
            </a:r>
            <a:r>
              <a:rPr lang="ru-RU" b="1" dirty="0"/>
              <a:t>поверхность пирамиды височной </a:t>
            </a:r>
            <a:r>
              <a:rPr lang="ru-RU" b="1" dirty="0" smtClean="0"/>
              <a:t>кости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17-верхушка пирамиды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18-скуловой </a:t>
            </a:r>
            <a:r>
              <a:rPr lang="ru-RU" b="1" dirty="0"/>
              <a:t>отросток (</a:t>
            </a:r>
            <a:r>
              <a:rPr lang="ru-RU" b="1" i="1" dirty="0" err="1"/>
              <a:t>processus</a:t>
            </a:r>
            <a:r>
              <a:rPr lang="ru-RU" b="1" i="1" dirty="0"/>
              <a:t> </a:t>
            </a:r>
            <a:r>
              <a:rPr lang="ru-RU" b="1" i="1" dirty="0" err="1"/>
              <a:t>zygomaticus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19-артериальные </a:t>
            </a:r>
            <a:r>
              <a:rPr lang="ru-RU" b="1" dirty="0"/>
              <a:t>борозды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40965" name="Рисунок 3" descr="Височная кость (os temporale)  Внутренняя поверх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6085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33350" h="14605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/>
              <a:t>Височная кость (</a:t>
            </a:r>
            <a:r>
              <a:rPr lang="ru-RU" sz="2400" b="1" dirty="0" err="1"/>
              <a:t>os</a:t>
            </a:r>
            <a:r>
              <a:rPr lang="ru-RU" sz="2400" b="1" dirty="0"/>
              <a:t> </a:t>
            </a:r>
            <a:r>
              <a:rPr lang="ru-RU" sz="2400" b="1" dirty="0" err="1"/>
              <a:t>temporale</a:t>
            </a:r>
            <a:r>
              <a:rPr lang="ru-RU" sz="2400" b="1" dirty="0"/>
              <a:t>) Распил через барабанную полость вдоль длинной оси пирамиды (правая кость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9338" y="1052513"/>
            <a:ext cx="4284662" cy="5805487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1-чешуя </a:t>
            </a:r>
            <a:r>
              <a:rPr lang="ru-RU" dirty="0"/>
              <a:t>височной </a:t>
            </a:r>
            <a:r>
              <a:rPr lang="ru-RU" dirty="0" smtClean="0"/>
              <a:t>кости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2-сосцевидная </a:t>
            </a:r>
            <a:r>
              <a:rPr lang="ru-RU" dirty="0"/>
              <a:t>пещера (</a:t>
            </a:r>
            <a:r>
              <a:rPr lang="ru-RU" i="1" dirty="0" err="1"/>
              <a:t>antrum</a:t>
            </a:r>
            <a:r>
              <a:rPr lang="ru-RU" i="1" dirty="0"/>
              <a:t> </a:t>
            </a:r>
            <a:r>
              <a:rPr lang="ru-RU" i="1" dirty="0" err="1"/>
              <a:t>mastoideum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3-выступ </a:t>
            </a:r>
            <a:r>
              <a:rPr lang="ru-RU" dirty="0"/>
              <a:t>латерального полукружного </a:t>
            </a:r>
            <a:r>
              <a:rPr lang="ru-RU" dirty="0" smtClean="0"/>
              <a:t>канала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4-выступ </a:t>
            </a:r>
            <a:r>
              <a:rPr lang="ru-RU" dirty="0"/>
              <a:t>канала лицевого </a:t>
            </a:r>
            <a:r>
              <a:rPr lang="ru-RU" dirty="0" smtClean="0"/>
              <a:t>нерва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5-окно преддверия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6-зонд </a:t>
            </a:r>
            <a:r>
              <a:rPr lang="ru-RU" dirty="0"/>
              <a:t>в канале лицевого </a:t>
            </a:r>
            <a:r>
              <a:rPr lang="ru-RU" dirty="0" smtClean="0"/>
              <a:t>нерва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7-расщелина </a:t>
            </a:r>
            <a:r>
              <a:rPr lang="ru-RU" dirty="0"/>
              <a:t>канала большого каменистого нерва (</a:t>
            </a:r>
            <a:r>
              <a:rPr lang="ru-RU" i="1" dirty="0" err="1"/>
              <a:t>hiatus</a:t>
            </a:r>
            <a:r>
              <a:rPr lang="ru-RU" i="1" dirty="0"/>
              <a:t> </a:t>
            </a:r>
            <a:r>
              <a:rPr lang="ru-RU" i="1" dirty="0" err="1"/>
              <a:t>canalis</a:t>
            </a:r>
            <a:r>
              <a:rPr lang="ru-RU" i="1" dirty="0"/>
              <a:t> </a:t>
            </a:r>
            <a:r>
              <a:rPr lang="ru-RU" i="1" dirty="0" err="1"/>
              <a:t>nervi</a:t>
            </a:r>
            <a:r>
              <a:rPr lang="ru-RU" i="1" dirty="0"/>
              <a:t> </a:t>
            </a:r>
            <a:r>
              <a:rPr lang="ru-RU" i="1" dirty="0" err="1"/>
              <a:t>petrosi</a:t>
            </a:r>
            <a:r>
              <a:rPr lang="ru-RU" i="1" dirty="0"/>
              <a:t> </a:t>
            </a:r>
            <a:r>
              <a:rPr lang="ru-RU" i="1" dirty="0" err="1"/>
              <a:t>majoris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8-расщелина </a:t>
            </a:r>
            <a:r>
              <a:rPr lang="ru-RU" dirty="0"/>
              <a:t>канала малого каменистого нерва (</a:t>
            </a:r>
            <a:r>
              <a:rPr lang="ru-RU" i="1" dirty="0" err="1"/>
              <a:t>hiatus</a:t>
            </a:r>
            <a:r>
              <a:rPr lang="ru-RU" i="1" dirty="0"/>
              <a:t> </a:t>
            </a:r>
            <a:r>
              <a:rPr lang="ru-RU" i="1" dirty="0" err="1"/>
              <a:t>canalis</a:t>
            </a:r>
            <a:r>
              <a:rPr lang="ru-RU" i="1" dirty="0"/>
              <a:t> </a:t>
            </a:r>
            <a:r>
              <a:rPr lang="ru-RU" i="1" dirty="0" err="1"/>
              <a:t>nervi</a:t>
            </a:r>
            <a:r>
              <a:rPr lang="ru-RU" i="1" dirty="0"/>
              <a:t> </a:t>
            </a:r>
            <a:r>
              <a:rPr lang="ru-RU" i="1" dirty="0" err="1"/>
              <a:t>petrosi</a:t>
            </a:r>
            <a:r>
              <a:rPr lang="ru-RU" i="1" dirty="0"/>
              <a:t> </a:t>
            </a:r>
            <a:r>
              <a:rPr lang="ru-RU" i="1" dirty="0" err="1"/>
              <a:t>minoris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9-борозда </a:t>
            </a:r>
            <a:r>
              <a:rPr lang="ru-RU" dirty="0"/>
              <a:t>большого каменистого нерва (</a:t>
            </a:r>
            <a:r>
              <a:rPr lang="ru-RU" i="1" dirty="0" err="1"/>
              <a:t>sulcus</a:t>
            </a:r>
            <a:r>
              <a:rPr lang="ru-RU" i="1" dirty="0"/>
              <a:t> </a:t>
            </a:r>
            <a:r>
              <a:rPr lang="ru-RU" i="1" dirty="0" err="1"/>
              <a:t>nervi</a:t>
            </a:r>
            <a:r>
              <a:rPr lang="ru-RU" i="1" dirty="0"/>
              <a:t> </a:t>
            </a:r>
            <a:r>
              <a:rPr lang="ru-RU" i="1" dirty="0" err="1"/>
              <a:t>petrosi</a:t>
            </a:r>
            <a:r>
              <a:rPr lang="ru-RU" i="1" dirty="0"/>
              <a:t> </a:t>
            </a:r>
            <a:r>
              <a:rPr lang="ru-RU" i="1" dirty="0" err="1"/>
              <a:t>majoris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10-борозда малого каменистого нерва (</a:t>
            </a:r>
            <a:r>
              <a:rPr lang="ru-RU" i="1" dirty="0" err="1" smtClean="0"/>
              <a:t>sulcus</a:t>
            </a:r>
            <a:r>
              <a:rPr lang="ru-RU" i="1" dirty="0" smtClean="0"/>
              <a:t> </a:t>
            </a:r>
            <a:r>
              <a:rPr lang="ru-RU" i="1" dirty="0" err="1" smtClean="0"/>
              <a:t>nervi</a:t>
            </a:r>
            <a:r>
              <a:rPr lang="ru-RU" i="1" dirty="0" smtClean="0"/>
              <a:t> </a:t>
            </a:r>
            <a:r>
              <a:rPr lang="ru-RU" i="1" dirty="0" err="1" smtClean="0"/>
              <a:t>petrosi</a:t>
            </a:r>
            <a:r>
              <a:rPr lang="ru-RU" i="1" dirty="0" smtClean="0"/>
              <a:t> </a:t>
            </a:r>
            <a:r>
              <a:rPr lang="ru-RU" i="1" dirty="0" err="1" smtClean="0"/>
              <a:t>minoris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11-полуканал </a:t>
            </a:r>
            <a:r>
              <a:rPr lang="ru-RU" dirty="0"/>
              <a:t>мышцы, натягивающей барабанную </a:t>
            </a:r>
            <a:r>
              <a:rPr lang="ru-RU" dirty="0" smtClean="0"/>
              <a:t>перепонку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12-полуканал </a:t>
            </a:r>
            <a:r>
              <a:rPr lang="ru-RU" dirty="0"/>
              <a:t>слуховой </a:t>
            </a:r>
            <a:r>
              <a:rPr lang="ru-RU" dirty="0" smtClean="0"/>
              <a:t>трубы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13-внугреннее </a:t>
            </a:r>
            <a:r>
              <a:rPr lang="ru-RU" dirty="0"/>
              <a:t>отверстие сонного </a:t>
            </a:r>
            <a:r>
              <a:rPr lang="ru-RU" dirty="0" smtClean="0"/>
              <a:t>канала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14-наружное </a:t>
            </a:r>
            <a:r>
              <a:rPr lang="ru-RU" dirty="0"/>
              <a:t>отверстие сонного канала (</a:t>
            </a:r>
            <a:r>
              <a:rPr lang="ru-RU" i="1" dirty="0" err="1"/>
              <a:t>foramen</a:t>
            </a:r>
            <a:r>
              <a:rPr lang="ru-RU" i="1" dirty="0"/>
              <a:t> </a:t>
            </a:r>
            <a:r>
              <a:rPr lang="ru-RU" i="1" dirty="0" err="1"/>
              <a:t>caroticum</a:t>
            </a:r>
            <a:r>
              <a:rPr lang="ru-RU" i="1" dirty="0"/>
              <a:t> </a:t>
            </a:r>
            <a:r>
              <a:rPr lang="ru-RU" i="1" dirty="0" err="1"/>
              <a:t>externum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15-мыс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16-барабанная полость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17-пирамидальное возвышение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18-шило-сосцевидное </a:t>
            </a:r>
            <a:r>
              <a:rPr lang="ru-RU" dirty="0"/>
              <a:t>отверстие (</a:t>
            </a:r>
            <a:r>
              <a:rPr lang="ru-RU" i="1" dirty="0" err="1"/>
              <a:t>foramen</a:t>
            </a:r>
            <a:r>
              <a:rPr lang="ru-RU" i="1" dirty="0"/>
              <a:t> </a:t>
            </a:r>
            <a:r>
              <a:rPr lang="ru-RU" i="1" dirty="0" err="1"/>
              <a:t>mastoideus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19-сосцевидные </a:t>
            </a:r>
            <a:r>
              <a:rPr lang="ru-RU" dirty="0"/>
              <a:t>ячейки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1989" name="Рисунок 3" descr="Височная кость (os temporale)  Распил через барабанную полость вдоль длинной оси пирамиды (правая кость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49500"/>
            <a:ext cx="44640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84150" h="17780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Череп человека сформирован 23 костями, помимо которых в полости среднего уха присутствует ещё три парные слуховые косточки — молоточек</a:t>
            </a:r>
            <a:r>
              <a:rPr lang="ru-RU" b="1" dirty="0" smtClean="0"/>
              <a:t>, наковальня</a:t>
            </a:r>
            <a:r>
              <a:rPr lang="ru-RU" b="1" dirty="0"/>
              <a:t> и стремя, а также 32  зуба на верхней и нижней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челюстях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58750" h="15875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Клиновидная (основная) кость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 err="1"/>
              <a:t>os</a:t>
            </a:r>
            <a:r>
              <a:rPr lang="ru-RU" sz="3600" b="1" dirty="0"/>
              <a:t> </a:t>
            </a:r>
            <a:r>
              <a:rPr lang="ru-RU" sz="3600" b="1" dirty="0" err="1"/>
              <a:t>sphenoidale</a:t>
            </a:r>
            <a:r>
              <a:rPr lang="ru-RU" sz="3600" b="1" dirty="0"/>
              <a:t>) Вид </a:t>
            </a:r>
            <a:r>
              <a:rPr lang="ru-RU" sz="3600" b="1" dirty="0" smtClean="0"/>
              <a:t>спереди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463" y="1773238"/>
            <a:ext cx="3970337" cy="4824412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1-апертура клиновидной пазухи (</a:t>
            </a:r>
            <a:r>
              <a:rPr lang="ru-RU" b="1" i="1" dirty="0" err="1"/>
              <a:t>aperture</a:t>
            </a:r>
            <a:r>
              <a:rPr lang="ru-RU" b="1" i="1" dirty="0"/>
              <a:t> </a:t>
            </a:r>
            <a:r>
              <a:rPr lang="ru-RU" b="1" i="1" dirty="0" err="1"/>
              <a:t>sinus</a:t>
            </a:r>
            <a:r>
              <a:rPr lang="ru-RU" b="1" i="1" dirty="0"/>
              <a:t> </a:t>
            </a:r>
            <a:r>
              <a:rPr lang="ru-RU" b="1" i="1" dirty="0" err="1"/>
              <a:t>sphenoidalis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2-спинка седла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3-клиновидная </a:t>
            </a:r>
            <a:r>
              <a:rPr lang="ru-RU" b="1" dirty="0"/>
              <a:t>раковина (</a:t>
            </a:r>
            <a:r>
              <a:rPr lang="ru-RU" b="1" i="1" dirty="0" err="1"/>
              <a:t>conchae</a:t>
            </a:r>
            <a:r>
              <a:rPr lang="ru-RU" b="1" i="1" dirty="0"/>
              <a:t> </a:t>
            </a:r>
            <a:r>
              <a:rPr lang="ru-RU" b="1" i="1" dirty="0" err="1"/>
              <a:t>sphenoidalis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4-малое </a:t>
            </a:r>
            <a:r>
              <a:rPr lang="ru-RU" b="1" dirty="0"/>
              <a:t>крыло (</a:t>
            </a:r>
            <a:r>
              <a:rPr lang="ru-RU" b="1" i="1" dirty="0" err="1"/>
              <a:t>ala</a:t>
            </a:r>
            <a:r>
              <a:rPr lang="ru-RU" b="1" i="1" dirty="0"/>
              <a:t> </a:t>
            </a:r>
            <a:r>
              <a:rPr lang="ru-RU" b="1" i="1" dirty="0" err="1"/>
              <a:t>minor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5-верхняя </a:t>
            </a:r>
            <a:r>
              <a:rPr lang="ru-RU" b="1" dirty="0"/>
              <a:t>глазничная щель (</a:t>
            </a:r>
            <a:r>
              <a:rPr lang="ru-RU" b="1" i="1" dirty="0" err="1"/>
              <a:t>fissura</a:t>
            </a:r>
            <a:r>
              <a:rPr lang="ru-RU" b="1" i="1" dirty="0"/>
              <a:t> </a:t>
            </a:r>
            <a:r>
              <a:rPr lang="ru-RU" b="1" i="1" dirty="0" err="1"/>
              <a:t>orbitalis</a:t>
            </a:r>
            <a:r>
              <a:rPr lang="ru-RU" b="1" i="1" dirty="0"/>
              <a:t> </a:t>
            </a:r>
            <a:r>
              <a:rPr lang="ru-RU" b="1" i="1" dirty="0" err="1"/>
              <a:t>superior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6-скуловой край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7-подвисочная </a:t>
            </a:r>
            <a:r>
              <a:rPr lang="ru-RU" b="1" dirty="0"/>
              <a:t>поверхность</a:t>
            </a:r>
            <a:r>
              <a:rPr lang="ru-RU" b="1" dirty="0" smtClean="0"/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8-ость </a:t>
            </a:r>
            <a:r>
              <a:rPr lang="ru-RU" b="1" dirty="0"/>
              <a:t>клиновидной кости (</a:t>
            </a:r>
            <a:r>
              <a:rPr lang="ru-RU" b="1" i="1" dirty="0" err="1"/>
              <a:t>spina</a:t>
            </a:r>
            <a:r>
              <a:rPr lang="ru-RU" b="1" i="1" dirty="0"/>
              <a:t> </a:t>
            </a:r>
            <a:r>
              <a:rPr lang="ru-RU" b="1" i="1" dirty="0" err="1"/>
              <a:t>ossis</a:t>
            </a:r>
            <a:r>
              <a:rPr lang="ru-RU" b="1" i="1" dirty="0"/>
              <a:t> </a:t>
            </a:r>
            <a:r>
              <a:rPr lang="ru-RU" b="1" i="1" dirty="0" err="1"/>
              <a:t>sphenoidalis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9-крыловидно-небная борозда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10-латеральная </a:t>
            </a:r>
            <a:r>
              <a:rPr lang="ru-RU" b="1" dirty="0"/>
              <a:t>пластинка (</a:t>
            </a:r>
            <a:r>
              <a:rPr lang="ru-RU" b="1" i="1" dirty="0" err="1"/>
              <a:t>lamina</a:t>
            </a:r>
            <a:r>
              <a:rPr lang="ru-RU" b="1" i="1" dirty="0"/>
              <a:t> </a:t>
            </a:r>
            <a:r>
              <a:rPr lang="ru-RU" b="1" i="1" dirty="0" err="1"/>
              <a:t>lateralis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11-крыловидный </a:t>
            </a:r>
            <a:r>
              <a:rPr lang="ru-RU" b="1" dirty="0"/>
              <a:t>крючок (</a:t>
            </a:r>
            <a:r>
              <a:rPr lang="ru-RU" b="1" i="1" dirty="0" err="1"/>
              <a:t>hamulus</a:t>
            </a:r>
            <a:r>
              <a:rPr lang="ru-RU" b="1" i="1" dirty="0"/>
              <a:t> </a:t>
            </a:r>
            <a:r>
              <a:rPr lang="ru-RU" b="1" i="1" dirty="0" err="1"/>
              <a:t>pterygoideas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12-медиальная </a:t>
            </a:r>
            <a:r>
              <a:rPr lang="ru-RU" b="1" dirty="0"/>
              <a:t>пластинка крыловидного </a:t>
            </a:r>
            <a:r>
              <a:rPr lang="ru-RU" b="1" dirty="0" smtClean="0"/>
              <a:t>отростка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13-влагалищный 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14-клиновидный гребень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15-крыловидная </a:t>
            </a:r>
            <a:r>
              <a:rPr lang="ru-RU" b="1" dirty="0"/>
              <a:t>вырезка (</a:t>
            </a:r>
            <a:r>
              <a:rPr lang="ru-RU" b="1" i="1" dirty="0" err="1"/>
              <a:t>incisura</a:t>
            </a:r>
            <a:r>
              <a:rPr lang="ru-RU" b="1" i="1" dirty="0"/>
              <a:t> </a:t>
            </a:r>
            <a:r>
              <a:rPr lang="ru-RU" b="1" i="1" dirty="0" err="1"/>
              <a:t>pterygoidea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16-крыловидный </a:t>
            </a:r>
            <a:r>
              <a:rPr lang="ru-RU" b="1" dirty="0"/>
              <a:t>канал (</a:t>
            </a:r>
            <a:r>
              <a:rPr lang="ru-RU" b="1" i="1" dirty="0" err="1"/>
              <a:t>canalis</a:t>
            </a:r>
            <a:r>
              <a:rPr lang="ru-RU" b="1" i="1" dirty="0"/>
              <a:t> </a:t>
            </a:r>
            <a:r>
              <a:rPr lang="ru-RU" b="1" i="1" dirty="0" err="1"/>
              <a:t>pterygoideus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17-круглое </a:t>
            </a:r>
            <a:r>
              <a:rPr lang="ru-RU" b="1" dirty="0"/>
              <a:t>отверстие (</a:t>
            </a:r>
            <a:r>
              <a:rPr lang="ru-RU" b="1" i="1" dirty="0" err="1"/>
              <a:t>foramen</a:t>
            </a:r>
            <a:r>
              <a:rPr lang="ru-RU" b="1" i="1" dirty="0"/>
              <a:t> </a:t>
            </a:r>
            <a:r>
              <a:rPr lang="ru-RU" b="1" i="1" dirty="0" err="1"/>
              <a:t>rotundum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18-подвисочный </a:t>
            </a:r>
            <a:r>
              <a:rPr lang="ru-RU" b="1" dirty="0"/>
              <a:t>гребень (</a:t>
            </a:r>
            <a:r>
              <a:rPr lang="ru-RU" b="1" i="1" dirty="0" err="1"/>
              <a:t>crista</a:t>
            </a:r>
            <a:r>
              <a:rPr lang="ru-RU" b="1" i="1" dirty="0"/>
              <a:t> </a:t>
            </a:r>
            <a:r>
              <a:rPr lang="ru-RU" b="1" i="1" dirty="0" err="1"/>
              <a:t>infratemporalis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19-глазничная </a:t>
            </a:r>
            <a:r>
              <a:rPr lang="ru-RU" b="1" dirty="0"/>
              <a:t>поверхность большого </a:t>
            </a:r>
            <a:r>
              <a:rPr lang="ru-RU" b="1" dirty="0" smtClean="0"/>
              <a:t>крыла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20-височная </a:t>
            </a:r>
            <a:r>
              <a:rPr lang="ru-RU" b="1" dirty="0"/>
              <a:t>поверхность большого крыла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43013" name="Рисунок 3" descr="Клиновидная (основная) кость (os sphenoidale)  Вид спере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565400"/>
            <a:ext cx="43195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46050" h="14605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Решетчатая кость (</a:t>
            </a:r>
            <a:r>
              <a:rPr lang="ru-RU" sz="3600" b="1" dirty="0" err="1"/>
              <a:t>os</a:t>
            </a:r>
            <a:r>
              <a:rPr lang="ru-RU" sz="3600" b="1" dirty="0"/>
              <a:t> </a:t>
            </a:r>
            <a:r>
              <a:rPr lang="ru-RU" sz="3600" b="1" dirty="0" err="1"/>
              <a:t>ethmoidale</a:t>
            </a:r>
            <a:r>
              <a:rPr lang="ru-RU" sz="3600" b="1" dirty="0"/>
              <a:t>)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Вид сзади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825" y="1844675"/>
            <a:ext cx="3538538" cy="45259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1-петушиный гребень (</a:t>
            </a:r>
            <a:r>
              <a:rPr lang="ru-RU" b="1" i="1" dirty="0" err="1"/>
              <a:t>crista</a:t>
            </a:r>
            <a:r>
              <a:rPr lang="ru-RU" b="1" i="1" dirty="0"/>
              <a:t> </a:t>
            </a:r>
            <a:r>
              <a:rPr lang="ru-RU" b="1" i="1" dirty="0" err="1"/>
              <a:t>galli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2-глазничная </a:t>
            </a:r>
            <a:r>
              <a:rPr lang="ru-RU" b="1" dirty="0"/>
              <a:t>пластинка (</a:t>
            </a:r>
            <a:r>
              <a:rPr lang="ru-RU" b="1" i="1" dirty="0" err="1"/>
              <a:t>lamina</a:t>
            </a:r>
            <a:r>
              <a:rPr lang="ru-RU" b="1" i="1" dirty="0"/>
              <a:t> </a:t>
            </a:r>
            <a:r>
              <a:rPr lang="ru-RU" b="1" i="1" dirty="0" err="1"/>
              <a:t>orbitalis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3-перпендикулярная </a:t>
            </a:r>
            <a:r>
              <a:rPr lang="ru-RU" b="1" dirty="0"/>
              <a:t>пластинка (</a:t>
            </a:r>
            <a:r>
              <a:rPr lang="ru-RU" b="1" i="1" dirty="0" err="1"/>
              <a:t>lamina</a:t>
            </a:r>
            <a:r>
              <a:rPr lang="ru-RU" b="1" i="1" dirty="0"/>
              <a:t> </a:t>
            </a:r>
            <a:r>
              <a:rPr lang="ru-RU" b="1" i="1" dirty="0" err="1"/>
              <a:t>perpendicularis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4-крючковидный </a:t>
            </a:r>
            <a:r>
              <a:rPr lang="ru-RU" b="1" dirty="0"/>
              <a:t>отросток (</a:t>
            </a:r>
            <a:r>
              <a:rPr lang="ru-RU" b="1" i="1" dirty="0" err="1"/>
              <a:t>processus</a:t>
            </a:r>
            <a:r>
              <a:rPr lang="ru-RU" b="1" i="1" dirty="0"/>
              <a:t> </a:t>
            </a:r>
            <a:r>
              <a:rPr lang="ru-RU" b="1" i="1" dirty="0" err="1"/>
              <a:t>uncinatus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5-средняя </a:t>
            </a:r>
            <a:r>
              <a:rPr lang="ru-RU" b="1" dirty="0"/>
              <a:t>носовая раковина (</a:t>
            </a:r>
            <a:r>
              <a:rPr lang="ru-RU" b="1" i="1" dirty="0" err="1"/>
              <a:t>concha</a:t>
            </a:r>
            <a:r>
              <a:rPr lang="ru-RU" b="1" i="1" dirty="0"/>
              <a:t> </a:t>
            </a:r>
            <a:r>
              <a:rPr lang="ru-RU" b="1" i="1" dirty="0" err="1"/>
              <a:t>nasalis</a:t>
            </a:r>
            <a:r>
              <a:rPr lang="ru-RU" b="1" i="1" dirty="0"/>
              <a:t> </a:t>
            </a:r>
            <a:r>
              <a:rPr lang="ru-RU" b="1" i="1" dirty="0" err="1"/>
              <a:t>media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6-верхняя </a:t>
            </a:r>
            <a:r>
              <a:rPr lang="ru-RU" b="1" dirty="0"/>
              <a:t>носовая раковина (</a:t>
            </a:r>
            <a:r>
              <a:rPr lang="ru-RU" b="1" i="1" dirty="0" err="1"/>
              <a:t>concha</a:t>
            </a:r>
            <a:r>
              <a:rPr lang="ru-RU" b="1" i="1" dirty="0"/>
              <a:t> </a:t>
            </a:r>
            <a:r>
              <a:rPr lang="ru-RU" b="1" i="1" dirty="0" err="1"/>
              <a:t>nasalis</a:t>
            </a:r>
            <a:r>
              <a:rPr lang="ru-RU" b="1" i="1" dirty="0"/>
              <a:t> </a:t>
            </a:r>
            <a:r>
              <a:rPr lang="ru-RU" b="1" i="1" dirty="0" err="1"/>
              <a:t>superior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7-решетчатые </a:t>
            </a:r>
            <a:r>
              <a:rPr lang="ru-RU" b="1" dirty="0"/>
              <a:t>ячейки.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44037" name="Рисунок 3" descr="Решетчатая кость (os ethmoidale)  Вид сза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3811587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52400" h="1651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Решетчатая кость (</a:t>
            </a:r>
            <a:r>
              <a:rPr lang="ru-RU" sz="3600" b="1" dirty="0" err="1"/>
              <a:t>os</a:t>
            </a:r>
            <a:r>
              <a:rPr lang="ru-RU" sz="3600" b="1" dirty="0"/>
              <a:t> </a:t>
            </a:r>
            <a:r>
              <a:rPr lang="ru-RU" sz="3600" b="1" dirty="0" err="1"/>
              <a:t>ethmoidale</a:t>
            </a:r>
            <a:r>
              <a:rPr lang="ru-RU" sz="3600" b="1" dirty="0"/>
              <a:t>)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Вид сверху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9338" y="1700213"/>
            <a:ext cx="3827462" cy="47529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1-перпендикулярная пластинка (</a:t>
            </a:r>
            <a:r>
              <a:rPr lang="ru-RU" b="1" i="1" dirty="0" err="1"/>
              <a:t>lamina</a:t>
            </a:r>
            <a:r>
              <a:rPr lang="ru-RU" b="1" i="1" dirty="0"/>
              <a:t> </a:t>
            </a:r>
            <a:r>
              <a:rPr lang="ru-RU" b="1" i="1" dirty="0" err="1"/>
              <a:t>perpendicularis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2-средняя </a:t>
            </a:r>
            <a:r>
              <a:rPr lang="ru-RU" b="1" dirty="0"/>
              <a:t>носовая раковина (</a:t>
            </a:r>
            <a:r>
              <a:rPr lang="ru-RU" b="1" i="1" dirty="0" err="1"/>
              <a:t>concha</a:t>
            </a:r>
            <a:r>
              <a:rPr lang="ru-RU" b="1" i="1" dirty="0"/>
              <a:t> </a:t>
            </a:r>
            <a:r>
              <a:rPr lang="ru-RU" b="1" i="1" dirty="0" err="1"/>
              <a:t>nasalis</a:t>
            </a:r>
            <a:r>
              <a:rPr lang="ru-RU" b="1" i="1" dirty="0"/>
              <a:t> </a:t>
            </a:r>
            <a:r>
              <a:rPr lang="ru-RU" b="1" i="1" dirty="0" err="1"/>
              <a:t>media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3-петушиный </a:t>
            </a:r>
            <a:r>
              <a:rPr lang="ru-RU" b="1" dirty="0"/>
              <a:t>гребень (</a:t>
            </a:r>
            <a:r>
              <a:rPr lang="ru-RU" b="1" i="1" dirty="0" err="1"/>
              <a:t>crista</a:t>
            </a:r>
            <a:r>
              <a:rPr lang="ru-RU" b="1" i="1" dirty="0"/>
              <a:t> </a:t>
            </a:r>
            <a:r>
              <a:rPr lang="ru-RU" b="1" i="1" dirty="0" err="1"/>
              <a:t>galli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4-решетчатые ячейки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5-решетчатая пластинка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6-глазничная </a:t>
            </a:r>
            <a:r>
              <a:rPr lang="ru-RU" b="1" dirty="0"/>
              <a:t>пластинка (</a:t>
            </a:r>
            <a:r>
              <a:rPr lang="ru-RU" b="1" i="1" dirty="0" err="1"/>
              <a:t>lamina</a:t>
            </a:r>
            <a:r>
              <a:rPr lang="ru-RU" b="1" i="1" dirty="0"/>
              <a:t> </a:t>
            </a:r>
            <a:r>
              <a:rPr lang="ru-RU" b="1" i="1" dirty="0" err="1"/>
              <a:t>orbitalis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7-передняя </a:t>
            </a:r>
            <a:r>
              <a:rPr lang="ru-RU" b="1" dirty="0"/>
              <a:t>решетчатая </a:t>
            </a:r>
            <a:r>
              <a:rPr lang="ru-RU" b="1" dirty="0" smtClean="0"/>
              <a:t>борозда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8-крючковидный </a:t>
            </a:r>
            <a:r>
              <a:rPr lang="ru-RU" b="1" dirty="0"/>
              <a:t>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45061" name="Рисунок 3" descr="Решетчатая кость (os ethmoidale)  Вид сверх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844675"/>
            <a:ext cx="3811588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146250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228600" h="2032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/>
              <a:t>Кости лицевого отдела</a:t>
            </a:r>
            <a:endParaRPr lang="ru-RU" sz="5400" dirty="0"/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Верхняя челюсть (</a:t>
            </a:r>
            <a:r>
              <a:rPr lang="ru-RU" sz="3200" b="1" dirty="0" err="1"/>
              <a:t>верхнечюстная</a:t>
            </a:r>
            <a:r>
              <a:rPr lang="ru-RU" sz="3200" b="1" dirty="0"/>
              <a:t> кость-</a:t>
            </a:r>
            <a:r>
              <a:rPr lang="ru-RU" sz="3200" b="1" dirty="0" err="1"/>
              <a:t>maxilla</a:t>
            </a:r>
            <a:r>
              <a:rPr lang="ru-RU" sz="3200" b="1" dirty="0"/>
              <a:t>) правая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Вид сбоку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48263" y="2133600"/>
            <a:ext cx="3538537" cy="460851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1-лобный </a:t>
            </a:r>
            <a:r>
              <a:rPr lang="ru-RU" b="1" dirty="0" smtClean="0"/>
              <a:t>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2-передний </a:t>
            </a:r>
            <a:r>
              <a:rPr lang="ru-RU" b="1" dirty="0"/>
              <a:t>слезный </a:t>
            </a:r>
            <a:r>
              <a:rPr lang="ru-RU" b="1" dirty="0" smtClean="0"/>
              <a:t>гребень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3-подглазничный край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4-передняя поверхность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5-подглазничное отверстие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6-носовая вырезка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7-передняя </a:t>
            </a:r>
            <a:r>
              <a:rPr lang="ru-RU" b="1" dirty="0"/>
              <a:t>носовая </a:t>
            </a:r>
            <a:r>
              <a:rPr lang="ru-RU" b="1" dirty="0" smtClean="0"/>
              <a:t>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8-тело </a:t>
            </a:r>
            <a:r>
              <a:rPr lang="ru-RU" b="1" dirty="0"/>
              <a:t>верхней челюсти (</a:t>
            </a:r>
            <a:r>
              <a:rPr lang="ru-RU" b="1" i="1" dirty="0" err="1"/>
              <a:t>corpus</a:t>
            </a:r>
            <a:r>
              <a:rPr lang="ru-RU" b="1" i="1" dirty="0"/>
              <a:t> </a:t>
            </a:r>
            <a:r>
              <a:rPr lang="ru-RU" b="1" i="1" dirty="0" err="1"/>
              <a:t>maxillae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9-альвеолярные возвышения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10-скуловой </a:t>
            </a:r>
            <a:r>
              <a:rPr lang="ru-RU" b="1" dirty="0"/>
              <a:t>отросток (</a:t>
            </a:r>
            <a:r>
              <a:rPr lang="ru-RU" b="1" i="1" dirty="0" err="1"/>
              <a:t>processus</a:t>
            </a:r>
            <a:r>
              <a:rPr lang="ru-RU" b="1" i="1" dirty="0"/>
              <a:t> </a:t>
            </a:r>
            <a:r>
              <a:rPr lang="ru-RU" b="1" i="1" dirty="0" err="1"/>
              <a:t>zygomaticus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11-альвеолярные отверстия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12-бугор </a:t>
            </a:r>
            <a:r>
              <a:rPr lang="ru-RU" b="1" dirty="0"/>
              <a:t>верхней челюсти (</a:t>
            </a:r>
            <a:r>
              <a:rPr lang="ru-RU" b="1" i="1" dirty="0" err="1"/>
              <a:t>tuber</a:t>
            </a:r>
            <a:r>
              <a:rPr lang="ru-RU" b="1" i="1" dirty="0"/>
              <a:t> </a:t>
            </a:r>
            <a:r>
              <a:rPr lang="ru-RU" b="1" i="1" dirty="0" err="1"/>
              <a:t>maxillae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13-подглазничная борозда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14-глазничная </a:t>
            </a:r>
            <a:r>
              <a:rPr lang="ru-RU" b="1" dirty="0"/>
              <a:t>поверхность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47109" name="Рисунок 4" descr="Верхняя челюсть (верхнечюстная кость-maxilla) правая  Вид сбо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44608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Верхняя челюсть (верхнечелюстная кость-</a:t>
            </a:r>
            <a:r>
              <a:rPr lang="ru-RU" sz="3200" b="1" dirty="0" err="1"/>
              <a:t>maxilla</a:t>
            </a:r>
            <a:r>
              <a:rPr lang="ru-RU" sz="3200" b="1" dirty="0"/>
              <a:t>), правая Вид с внутренней </a:t>
            </a:r>
            <a:r>
              <a:rPr lang="ru-RU" sz="3200" b="1" dirty="0" smtClean="0"/>
              <a:t>стороны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3800" y="1844675"/>
            <a:ext cx="4032250" cy="489743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1-лобный </a:t>
            </a:r>
            <a:r>
              <a:rPr lang="ru-RU" b="1" dirty="0" smtClean="0"/>
              <a:t>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2-слезный край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3-слезная борозда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4-верхнечелюстная </a:t>
            </a:r>
            <a:r>
              <a:rPr lang="ru-RU" b="1" dirty="0"/>
              <a:t>(Гайморова) </a:t>
            </a:r>
            <a:r>
              <a:rPr lang="ru-RU" b="1" dirty="0" smtClean="0"/>
              <a:t>пазуха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5-носовая </a:t>
            </a:r>
            <a:r>
              <a:rPr lang="ru-RU" b="1" dirty="0"/>
              <a:t>поверхность тела верхней </a:t>
            </a:r>
            <a:r>
              <a:rPr lang="ru-RU" b="1" dirty="0" smtClean="0"/>
              <a:t>челюсти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6-большая </a:t>
            </a:r>
            <a:r>
              <a:rPr lang="ru-RU" b="1" dirty="0"/>
              <a:t>небная </a:t>
            </a:r>
            <a:r>
              <a:rPr lang="ru-RU" b="1" dirty="0" smtClean="0"/>
              <a:t>борозда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7-альвеолярный 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8-небный 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9-резцовый </a:t>
            </a:r>
            <a:r>
              <a:rPr lang="ru-RU" b="1" dirty="0"/>
              <a:t>канал (</a:t>
            </a:r>
            <a:r>
              <a:rPr lang="ru-RU" b="1" i="1" dirty="0" err="1"/>
              <a:t>canalis</a:t>
            </a:r>
            <a:r>
              <a:rPr lang="ru-RU" b="1" i="1" dirty="0"/>
              <a:t> </a:t>
            </a:r>
            <a:r>
              <a:rPr lang="ru-RU" b="1" i="1" dirty="0" err="1"/>
              <a:t>incisivus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10-передная </a:t>
            </a:r>
            <a:r>
              <a:rPr lang="ru-RU" b="1" dirty="0"/>
              <a:t>носовая </a:t>
            </a:r>
            <a:r>
              <a:rPr lang="ru-RU" b="1" dirty="0" smtClean="0"/>
              <a:t>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11-раковинный гребень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12-решетчатый </a:t>
            </a:r>
            <a:r>
              <a:rPr lang="ru-RU" b="1" dirty="0"/>
              <a:t>гребень.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48133" name="Рисунок 3" descr="  Верхняя челюсть (верхнечелюстная кость-maxilla), правая  Вид с внутренней стор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4248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58750" h="1397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Скуловая кость (</a:t>
            </a:r>
            <a:r>
              <a:rPr lang="ru-RU" sz="3200" b="1" dirty="0" err="1"/>
              <a:t>os</a:t>
            </a:r>
            <a:r>
              <a:rPr lang="ru-RU" sz="3200" b="1" dirty="0"/>
              <a:t> </a:t>
            </a:r>
            <a:r>
              <a:rPr lang="ru-RU" sz="3200" b="1" dirty="0" err="1"/>
              <a:t>zygomaticum</a:t>
            </a:r>
            <a:r>
              <a:rPr lang="ru-RU" sz="3200" b="1" dirty="0"/>
              <a:t>), правая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Вид сбоку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9700" y="2060575"/>
            <a:ext cx="3467100" cy="40655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1-лобный </a:t>
            </a:r>
            <a:r>
              <a:rPr lang="ru-RU" dirty="0" smtClean="0"/>
              <a:t>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2-глазничная </a:t>
            </a:r>
            <a:r>
              <a:rPr lang="ru-RU" dirty="0"/>
              <a:t>поверхность (</a:t>
            </a:r>
            <a:r>
              <a:rPr lang="ru-RU" i="1" dirty="0" err="1"/>
              <a:t>facies</a:t>
            </a:r>
            <a:r>
              <a:rPr lang="ru-RU" i="1" dirty="0"/>
              <a:t> </a:t>
            </a:r>
            <a:r>
              <a:rPr lang="ru-RU" i="1" dirty="0" err="1"/>
              <a:t>orbitalis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3-скуло-глазничное отверстие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4-латеральная поверхность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5-височный </a:t>
            </a:r>
            <a:r>
              <a:rPr lang="ru-RU" dirty="0"/>
              <a:t>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9157" name="Рисунок 3" descr=" Скуловая кость (os zygomaticum), правая  Вид сбо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4825"/>
            <a:ext cx="446563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58750" h="1524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Сошник (</a:t>
            </a:r>
            <a:r>
              <a:rPr lang="ru-RU" sz="3600" b="1" dirty="0" err="1"/>
              <a:t>vomer</a:t>
            </a:r>
            <a:r>
              <a:rPr lang="ru-RU" sz="3600" b="1" dirty="0"/>
              <a:t>)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Левая сторона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825" y="2565400"/>
            <a:ext cx="3609975" cy="3560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1-решетчатый </a:t>
            </a:r>
            <a:r>
              <a:rPr lang="ru-RU" b="1" dirty="0" smtClean="0"/>
              <a:t>край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2-левое </a:t>
            </a:r>
            <a:r>
              <a:rPr lang="ru-RU" b="1" dirty="0"/>
              <a:t>крыло </a:t>
            </a:r>
            <a:r>
              <a:rPr lang="ru-RU" b="1" dirty="0" smtClean="0"/>
              <a:t>сошника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3-свободный край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4-небный </a:t>
            </a:r>
            <a:r>
              <a:rPr lang="ru-RU" b="1" dirty="0"/>
              <a:t>край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50181" name="Рисунок 3" descr="Сошник (vomer)  Левая стор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2565400"/>
            <a:ext cx="38115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71450" h="1778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Носовые кости (</a:t>
            </a:r>
            <a:r>
              <a:rPr lang="ru-RU" sz="3600" b="1" dirty="0" err="1"/>
              <a:t>ossa</a:t>
            </a:r>
            <a:r>
              <a:rPr lang="ru-RU" sz="3600" b="1" dirty="0"/>
              <a:t> </a:t>
            </a:r>
            <a:r>
              <a:rPr lang="ru-RU" sz="3600" b="1" dirty="0" err="1"/>
              <a:t>nasalia</a:t>
            </a:r>
            <a:r>
              <a:rPr lang="ru-RU" sz="3600" b="1" dirty="0"/>
              <a:t>)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Вид сверху</a:t>
            </a:r>
            <a:endParaRPr lang="ru-RU" sz="3600" b="1" dirty="0"/>
          </a:p>
        </p:txBody>
      </p:sp>
      <p:sp>
        <p:nvSpPr>
          <p:cNvPr id="51204" name="Объект 2"/>
          <p:cNvSpPr>
            <a:spLocks noGrp="1"/>
          </p:cNvSpPr>
          <p:nvPr>
            <p:ph idx="1"/>
          </p:nvPr>
        </p:nvSpPr>
        <p:spPr>
          <a:xfrm>
            <a:off x="5148263" y="2420938"/>
            <a:ext cx="3538537" cy="3417887"/>
          </a:xfrm>
        </p:spPr>
        <p:txBody>
          <a:bodyPr/>
          <a:lstStyle/>
          <a:p>
            <a:r>
              <a:rPr lang="ru-RU" b="1" smtClean="0"/>
              <a:t>1-межносовой шов</a:t>
            </a:r>
          </a:p>
          <a:p>
            <a:r>
              <a:rPr lang="ru-RU" b="1" smtClean="0"/>
              <a:t>2-отверстие носовой кости</a:t>
            </a:r>
          </a:p>
          <a:p>
            <a:r>
              <a:rPr lang="ru-RU" b="1" smtClean="0"/>
              <a:t>3-свободный край</a:t>
            </a:r>
          </a:p>
          <a:p>
            <a:endParaRPr lang="ru-RU" b="1" smtClean="0"/>
          </a:p>
        </p:txBody>
      </p:sp>
      <p:pic>
        <p:nvPicPr>
          <p:cNvPr id="51205" name="Рисунок 3" descr="Носовые кости (ossa nasalia)  Вид сверх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133600"/>
            <a:ext cx="287655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71450" h="1651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/>
              <a:t>Нижняя носовая раковина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 err="1"/>
              <a:t>concha</a:t>
            </a:r>
            <a:r>
              <a:rPr lang="ru-RU" sz="3200" b="1" dirty="0"/>
              <a:t> </a:t>
            </a:r>
            <a:r>
              <a:rPr lang="ru-RU" sz="3200" b="1" dirty="0" err="1"/>
              <a:t>nasalis</a:t>
            </a:r>
            <a:r>
              <a:rPr lang="ru-RU" sz="3200" b="1" dirty="0"/>
              <a:t> </a:t>
            </a:r>
            <a:r>
              <a:rPr lang="ru-RU" sz="3200" b="1" dirty="0" err="1"/>
              <a:t>inferior</a:t>
            </a:r>
            <a:r>
              <a:rPr lang="ru-RU" sz="3200" b="1" dirty="0"/>
              <a:t>)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Вид </a:t>
            </a:r>
            <a:r>
              <a:rPr lang="ru-RU" sz="3200" b="1" dirty="0"/>
              <a:t>со стороны полости </a:t>
            </a:r>
            <a:r>
              <a:rPr lang="ru-RU" sz="3200" b="1" dirty="0" smtClean="0"/>
              <a:t>носа</a:t>
            </a:r>
            <a:endParaRPr lang="ru-RU" sz="3200" b="1" dirty="0"/>
          </a:p>
        </p:txBody>
      </p:sp>
      <p:sp>
        <p:nvSpPr>
          <p:cNvPr id="52228" name="Объект 2"/>
          <p:cNvSpPr>
            <a:spLocks noGrp="1"/>
          </p:cNvSpPr>
          <p:nvPr>
            <p:ph idx="1"/>
          </p:nvPr>
        </p:nvSpPr>
        <p:spPr>
          <a:xfrm>
            <a:off x="5076825" y="2349500"/>
            <a:ext cx="3609975" cy="3776663"/>
          </a:xfrm>
        </p:spPr>
        <p:txBody>
          <a:bodyPr/>
          <a:lstStyle/>
          <a:p>
            <a:r>
              <a:rPr lang="ru-RU" b="1" smtClean="0"/>
              <a:t>1-слезный отросток</a:t>
            </a:r>
          </a:p>
          <a:p>
            <a:r>
              <a:rPr lang="ru-RU" b="1" smtClean="0"/>
              <a:t>2-решетчатый отросток</a:t>
            </a:r>
          </a:p>
          <a:p>
            <a:r>
              <a:rPr lang="ru-RU" b="1" smtClean="0"/>
              <a:t>3-нижний (свободный) край</a:t>
            </a:r>
          </a:p>
          <a:p>
            <a:endParaRPr lang="ru-RU" b="1" smtClean="0"/>
          </a:p>
        </p:txBody>
      </p:sp>
      <p:pic>
        <p:nvPicPr>
          <p:cNvPr id="52229" name="Рисунок 3" descr="Нижняя носовая раковина (concha nasalis inferior)  Вид со стороны полости но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08275"/>
            <a:ext cx="417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84150" h="1778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/>
              <a:t>Функции </a:t>
            </a:r>
            <a:r>
              <a:rPr lang="ru-RU" sz="4800" b="1" dirty="0" smtClean="0"/>
              <a:t>черепа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защитная (содержит головной мозг и органы чувств, защищая эти образования от повреждений);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опорная (служит вместилищем для головного мозга, органов чувств, начальных отделов пищеварительной и дыхательной систем);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двигательная (сочленяется с позвоночным столбом)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71450" h="18415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Слезная кость (</a:t>
            </a:r>
            <a:r>
              <a:rPr lang="ru-RU" b="1" dirty="0" err="1"/>
              <a:t>os</a:t>
            </a:r>
            <a:r>
              <a:rPr lang="ru-RU" b="1" dirty="0"/>
              <a:t> </a:t>
            </a:r>
            <a:r>
              <a:rPr lang="ru-RU" b="1" dirty="0" err="1"/>
              <a:t>lacrimale</a:t>
            </a:r>
            <a:r>
              <a:rPr lang="ru-RU" b="1" dirty="0"/>
              <a:t>) Вид с латеральной </a:t>
            </a:r>
            <a:r>
              <a:rPr lang="ru-RU" b="1" dirty="0" smtClean="0"/>
              <a:t>стороны</a:t>
            </a:r>
            <a:endParaRPr lang="ru-RU" b="1" dirty="0"/>
          </a:p>
        </p:txBody>
      </p:sp>
      <p:sp>
        <p:nvSpPr>
          <p:cNvPr id="53252" name="Объект 2"/>
          <p:cNvSpPr>
            <a:spLocks noGrp="1"/>
          </p:cNvSpPr>
          <p:nvPr>
            <p:ph idx="1"/>
          </p:nvPr>
        </p:nvSpPr>
        <p:spPr>
          <a:xfrm>
            <a:off x="5148263" y="2516188"/>
            <a:ext cx="3538537" cy="3344862"/>
          </a:xfrm>
        </p:spPr>
        <p:txBody>
          <a:bodyPr/>
          <a:lstStyle/>
          <a:p>
            <a:r>
              <a:rPr lang="ru-RU" b="1" smtClean="0"/>
              <a:t>1-слезная борозда</a:t>
            </a:r>
          </a:p>
          <a:p>
            <a:r>
              <a:rPr lang="ru-RU" b="1" smtClean="0"/>
              <a:t>2-задний слезный гребень</a:t>
            </a:r>
          </a:p>
          <a:p>
            <a:r>
              <a:rPr lang="ru-RU" b="1" smtClean="0"/>
              <a:t>3-слезный крючок</a:t>
            </a:r>
          </a:p>
          <a:p>
            <a:endParaRPr lang="ru-RU" b="1" smtClean="0"/>
          </a:p>
        </p:txBody>
      </p:sp>
      <p:pic>
        <p:nvPicPr>
          <p:cNvPr id="53253" name="Рисунок 3" descr="Слезная кость (os lacrimale)  Вид с латеральной стор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1844675"/>
            <a:ext cx="381158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46050" h="1524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/>
              <a:t>Небная кость (</a:t>
            </a:r>
            <a:r>
              <a:rPr lang="ru-RU" sz="4000" b="1" dirty="0" err="1"/>
              <a:t>os</a:t>
            </a:r>
            <a:r>
              <a:rPr lang="ru-RU" sz="4000" b="1" dirty="0"/>
              <a:t> </a:t>
            </a:r>
            <a:r>
              <a:rPr lang="ru-RU" sz="4000" b="1" dirty="0" err="1"/>
              <a:t>palatium</a:t>
            </a:r>
            <a:r>
              <a:rPr lang="ru-RU" sz="4000" b="1" dirty="0"/>
              <a:t>)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Вид </a:t>
            </a:r>
            <a:r>
              <a:rPr lang="ru-RU" sz="4000" b="1" dirty="0"/>
              <a:t>с медиальной </a:t>
            </a:r>
            <a:r>
              <a:rPr lang="ru-RU" sz="4000" b="1" dirty="0" smtClean="0"/>
              <a:t>стороны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463" y="2133600"/>
            <a:ext cx="3970337" cy="44640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1-глазничный </a:t>
            </a:r>
            <a:r>
              <a:rPr lang="ru-RU" b="1" dirty="0" smtClean="0"/>
              <a:t>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2-решетчатый гребень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3-клиновидно-небная вырезка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4-клиновидный 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5-пер-пендикулярная </a:t>
            </a:r>
            <a:r>
              <a:rPr lang="ru-RU" b="1" dirty="0"/>
              <a:t>пластинка (носовая поверхность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6-раковинный гребень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7-горизонтальная пластинка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8-пирамидальный 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9-большая </a:t>
            </a:r>
            <a:r>
              <a:rPr lang="ru-RU" b="1" dirty="0"/>
              <a:t>небная </a:t>
            </a:r>
            <a:r>
              <a:rPr lang="ru-RU" b="1" dirty="0" smtClean="0"/>
              <a:t>борозда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10-задняя </a:t>
            </a:r>
            <a:r>
              <a:rPr lang="ru-RU" b="1" dirty="0"/>
              <a:t>носовая </a:t>
            </a:r>
            <a:r>
              <a:rPr lang="ru-RU" b="1" dirty="0" smtClean="0"/>
              <a:t>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11-носовой гребень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12-верхнечелюстной </a:t>
            </a:r>
            <a:r>
              <a:rPr lang="ru-RU" b="1" dirty="0"/>
              <a:t>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54277" name="Рисунок 3" descr="Небная кость (os palatium)  Вид с медиальной стор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3192462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90" y="116632"/>
            <a:ext cx="8229600" cy="1143000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65100" h="17145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Нижняя челюсть (</a:t>
            </a:r>
            <a:r>
              <a:rPr lang="ru-RU" sz="3600" b="1" dirty="0" err="1"/>
              <a:t>mandibula</a:t>
            </a:r>
            <a:r>
              <a:rPr lang="ru-RU" sz="3600" b="1" dirty="0"/>
              <a:t>)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Вид </a:t>
            </a:r>
            <a:r>
              <a:rPr lang="ru-RU" sz="3600" b="1" dirty="0"/>
              <a:t>сверху и </a:t>
            </a:r>
            <a:r>
              <a:rPr lang="ru-RU" sz="3600" b="1" dirty="0" smtClean="0"/>
              <a:t>слева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438" y="1412875"/>
            <a:ext cx="4321175" cy="54451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1-венечный отросток (</a:t>
            </a:r>
            <a:r>
              <a:rPr lang="ru-RU" b="1" i="1" dirty="0" err="1"/>
              <a:t>processus</a:t>
            </a:r>
            <a:r>
              <a:rPr lang="ru-RU" b="1" i="1" dirty="0"/>
              <a:t> </a:t>
            </a:r>
            <a:r>
              <a:rPr lang="ru-RU" b="1" i="1" dirty="0" err="1"/>
              <a:t>coronoideus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2-мыщелковый отросток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3-отверстие </a:t>
            </a:r>
            <a:r>
              <a:rPr lang="ru-RU" b="1" dirty="0"/>
              <a:t>нижней челюсти (</a:t>
            </a:r>
            <a:r>
              <a:rPr lang="ru-RU" b="1" i="1" dirty="0" err="1"/>
              <a:t>foramen</a:t>
            </a:r>
            <a:r>
              <a:rPr lang="ru-RU" b="1" i="1" dirty="0"/>
              <a:t> </a:t>
            </a:r>
            <a:r>
              <a:rPr lang="ru-RU" b="1" i="1" dirty="0" err="1"/>
              <a:t>mandibulae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4-вырезка </a:t>
            </a:r>
            <a:r>
              <a:rPr lang="ru-RU" b="1" dirty="0"/>
              <a:t>нижней челюсти (</a:t>
            </a:r>
            <a:r>
              <a:rPr lang="ru-RU" b="1" i="1" dirty="0" err="1"/>
              <a:t>incisura</a:t>
            </a:r>
            <a:r>
              <a:rPr lang="ru-RU" b="1" i="1" dirty="0"/>
              <a:t> </a:t>
            </a:r>
            <a:r>
              <a:rPr lang="ru-RU" b="1" i="1" dirty="0" err="1"/>
              <a:t>mandibulae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5-головка </a:t>
            </a:r>
            <a:r>
              <a:rPr lang="ru-RU" b="1" dirty="0"/>
              <a:t>нижней челюсти (</a:t>
            </a:r>
            <a:r>
              <a:rPr lang="ru-RU" b="1" i="1" dirty="0" err="1"/>
              <a:t>caput</a:t>
            </a:r>
            <a:r>
              <a:rPr lang="ru-RU" b="1" i="1" dirty="0"/>
              <a:t> </a:t>
            </a:r>
            <a:r>
              <a:rPr lang="ru-RU" b="1" i="1" dirty="0" err="1"/>
              <a:t>mandibulae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6-ветвь </a:t>
            </a:r>
            <a:r>
              <a:rPr lang="ru-RU" b="1" dirty="0"/>
              <a:t>нижней челюсти (</a:t>
            </a:r>
            <a:r>
              <a:rPr lang="ru-RU" b="1" i="1" dirty="0" err="1"/>
              <a:t>ramus</a:t>
            </a:r>
            <a:r>
              <a:rPr lang="ru-RU" b="1" i="1" dirty="0"/>
              <a:t> </a:t>
            </a:r>
            <a:r>
              <a:rPr lang="ru-RU" b="1" i="1" dirty="0" err="1"/>
              <a:t>mandibulae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7-жевательная </a:t>
            </a:r>
            <a:r>
              <a:rPr lang="ru-RU" b="1" dirty="0" err="1" smtClean="0"/>
              <a:t>буфистость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8-угол </a:t>
            </a:r>
            <a:r>
              <a:rPr lang="ru-RU" b="1" dirty="0"/>
              <a:t>нижней челюсти (</a:t>
            </a:r>
            <a:r>
              <a:rPr lang="ru-RU" b="1" i="1" dirty="0" err="1"/>
              <a:t>angulus</a:t>
            </a:r>
            <a:r>
              <a:rPr lang="ru-RU" b="1" i="1" dirty="0"/>
              <a:t> </a:t>
            </a:r>
            <a:r>
              <a:rPr lang="ru-RU" b="1" i="1" dirty="0" err="1"/>
              <a:t>mandibulae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9-косая линия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10-основание </a:t>
            </a:r>
            <a:r>
              <a:rPr lang="ru-RU" b="1" dirty="0"/>
              <a:t>нижней </a:t>
            </a:r>
            <a:r>
              <a:rPr lang="ru-RU" b="1" dirty="0" smtClean="0"/>
              <a:t>челюсти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11-тело </a:t>
            </a:r>
            <a:r>
              <a:rPr lang="ru-RU" b="1" dirty="0"/>
              <a:t>нижней челюсти (</a:t>
            </a:r>
            <a:r>
              <a:rPr lang="ru-RU" b="1" i="1" dirty="0" err="1"/>
              <a:t>corpus</a:t>
            </a:r>
            <a:r>
              <a:rPr lang="ru-RU" b="1" i="1" dirty="0"/>
              <a:t> </a:t>
            </a:r>
            <a:r>
              <a:rPr lang="ru-RU" b="1" i="1" dirty="0" err="1"/>
              <a:t>mandibulae</a:t>
            </a:r>
            <a:r>
              <a:rPr lang="ru-RU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12-подбородочное отверстие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13-подбородочный выступ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14-альвеолярные </a:t>
            </a:r>
            <a:r>
              <a:rPr lang="ru-RU" b="1" dirty="0"/>
              <a:t>возвышения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55301" name="Рисунок 3" descr="Нижняя челюсть (mandibula)  Вид сверху и сл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3811588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84150" h="171450"/>
          </a:sp3d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Подъязычная кость (</a:t>
            </a:r>
            <a:r>
              <a:rPr lang="ru-RU" b="1" dirty="0" err="1"/>
              <a:t>os</a:t>
            </a:r>
            <a:r>
              <a:rPr lang="ru-RU" b="1" dirty="0"/>
              <a:t> </a:t>
            </a:r>
            <a:r>
              <a:rPr lang="ru-RU" b="1" dirty="0" err="1"/>
              <a:t>hyoideum</a:t>
            </a:r>
            <a:r>
              <a:rPr lang="ru-RU" b="1" dirty="0"/>
              <a:t>) Вид </a:t>
            </a:r>
            <a:r>
              <a:rPr lang="ru-RU" b="1" dirty="0" smtClean="0"/>
              <a:t>спереди</a:t>
            </a:r>
            <a:endParaRPr lang="ru-RU" b="1" dirty="0"/>
          </a:p>
        </p:txBody>
      </p:sp>
      <p:sp>
        <p:nvSpPr>
          <p:cNvPr id="56324" name="Объект 2"/>
          <p:cNvSpPr>
            <a:spLocks noGrp="1"/>
          </p:cNvSpPr>
          <p:nvPr>
            <p:ph idx="1"/>
          </p:nvPr>
        </p:nvSpPr>
        <p:spPr>
          <a:xfrm>
            <a:off x="5076825" y="2420938"/>
            <a:ext cx="3609975" cy="3344862"/>
          </a:xfrm>
        </p:spPr>
        <p:txBody>
          <a:bodyPr/>
          <a:lstStyle/>
          <a:p>
            <a:r>
              <a:rPr lang="ru-RU" b="1" smtClean="0"/>
              <a:t>1-тело подъязычной кости (</a:t>
            </a:r>
            <a:r>
              <a:rPr lang="ru-RU" b="1" i="1" smtClean="0"/>
              <a:t>corpus ossis hyoidei</a:t>
            </a:r>
            <a:r>
              <a:rPr lang="ru-RU" b="1" smtClean="0"/>
              <a:t>)</a:t>
            </a:r>
          </a:p>
          <a:p>
            <a:r>
              <a:rPr lang="ru-RU" b="1" smtClean="0"/>
              <a:t>2-большой рог</a:t>
            </a:r>
          </a:p>
          <a:p>
            <a:r>
              <a:rPr lang="ru-RU" b="1" smtClean="0"/>
              <a:t>3-малый рог</a:t>
            </a:r>
          </a:p>
          <a:p>
            <a:endParaRPr lang="ru-RU" b="1" smtClean="0"/>
          </a:p>
        </p:txBody>
      </p:sp>
      <p:pic>
        <p:nvPicPr>
          <p:cNvPr id="56325" name="Рисунок 3" descr="Подъязычная кость (os hyoideum)  Вид спере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565400"/>
            <a:ext cx="38115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65100" h="1524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Глазница (</a:t>
            </a:r>
            <a:r>
              <a:rPr lang="ru-RU" sz="3600" b="1" dirty="0" err="1"/>
              <a:t>orbita</a:t>
            </a:r>
            <a:r>
              <a:rPr lang="ru-RU" sz="3600" b="1" dirty="0"/>
              <a:t>), левая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Вид спереди</a:t>
            </a:r>
            <a:endParaRPr lang="ru-RU" sz="3600" b="1" dirty="0"/>
          </a:p>
        </p:txBody>
      </p:sp>
      <p:sp>
        <p:nvSpPr>
          <p:cNvPr id="57348" name="Объект 2"/>
          <p:cNvSpPr>
            <a:spLocks noGrp="1"/>
          </p:cNvSpPr>
          <p:nvPr>
            <p:ph idx="1"/>
          </p:nvPr>
        </p:nvSpPr>
        <p:spPr>
          <a:xfrm>
            <a:off x="3563938" y="1600200"/>
            <a:ext cx="5122862" cy="5068888"/>
          </a:xfrm>
        </p:spPr>
        <p:txBody>
          <a:bodyPr/>
          <a:lstStyle/>
          <a:p>
            <a:r>
              <a:rPr lang="ru-RU" sz="1000" b="1" smtClean="0"/>
              <a:t>1-скуловой отросток лобной кости (</a:t>
            </a:r>
            <a:r>
              <a:rPr lang="ru-RU" sz="1000" b="1" i="1" smtClean="0"/>
              <a:t>processus zygomaticus ossis frontalis</a:t>
            </a:r>
            <a:r>
              <a:rPr lang="ru-RU" sz="1000" b="1" smtClean="0"/>
              <a:t>)</a:t>
            </a:r>
          </a:p>
          <a:p>
            <a:r>
              <a:rPr lang="ru-RU" sz="1000" b="1" smtClean="0"/>
              <a:t>2-большое крыло клиновидной кости (глазничная поверхность)</a:t>
            </a:r>
          </a:p>
          <a:p>
            <a:r>
              <a:rPr lang="ru-RU" sz="1000" b="1" smtClean="0"/>
              <a:t>3-глазничная поверхность скуловой кости</a:t>
            </a:r>
          </a:p>
          <a:p>
            <a:r>
              <a:rPr lang="ru-RU" sz="1000" b="1" smtClean="0"/>
              <a:t>4-лобный отросток скуловой кости</a:t>
            </a:r>
          </a:p>
          <a:p>
            <a:r>
              <a:rPr lang="ru-RU" sz="1000" b="1" smtClean="0"/>
              <a:t>5-нижняя глазничная щель (</a:t>
            </a:r>
            <a:r>
              <a:rPr lang="ru-RU" sz="1000" b="1" i="1" smtClean="0"/>
              <a:t>fissura orbitalis inferior</a:t>
            </a:r>
            <a:r>
              <a:rPr lang="ru-RU" sz="1000" b="1" smtClean="0"/>
              <a:t>)</a:t>
            </a:r>
          </a:p>
          <a:p>
            <a:r>
              <a:rPr lang="ru-RU" sz="1000" b="1" smtClean="0"/>
              <a:t>6-скуло-лицевое отверегие</a:t>
            </a:r>
          </a:p>
          <a:p>
            <a:r>
              <a:rPr lang="ru-RU" sz="1000" b="1" smtClean="0"/>
              <a:t>7-скуловая кость</a:t>
            </a:r>
          </a:p>
          <a:p>
            <a:r>
              <a:rPr lang="ru-RU" sz="1000" b="1" smtClean="0"/>
              <a:t>8-подглазничная борозда</a:t>
            </a:r>
          </a:p>
          <a:p>
            <a:r>
              <a:rPr lang="ru-RU" sz="1000" b="1" smtClean="0"/>
              <a:t>9-верхняя челюсть (верхнечелюстная кость, подглазничная поверхность)</a:t>
            </a:r>
          </a:p>
          <a:p>
            <a:r>
              <a:rPr lang="ru-RU" sz="1000" b="1" smtClean="0"/>
              <a:t>10-подглазничное отверстие</a:t>
            </a:r>
          </a:p>
          <a:p>
            <a:r>
              <a:rPr lang="ru-RU" sz="1000" b="1" smtClean="0"/>
              <a:t>11-глазничная поверхность верхней челюсти (</a:t>
            </a:r>
            <a:r>
              <a:rPr lang="ru-RU" sz="1000" b="1" i="1" smtClean="0"/>
              <a:t>facies orbitalis maxillae</a:t>
            </a:r>
            <a:r>
              <a:rPr lang="ru-RU" sz="1000" b="1" smtClean="0"/>
              <a:t>)</a:t>
            </a:r>
          </a:p>
          <a:p>
            <a:r>
              <a:rPr lang="ru-RU" sz="1000" b="1" smtClean="0"/>
              <a:t>12-полость носа</a:t>
            </a:r>
          </a:p>
          <a:p>
            <a:r>
              <a:rPr lang="ru-RU" sz="1000" b="1" smtClean="0"/>
              <a:t>13-глазничный отросток небной кости</a:t>
            </a:r>
          </a:p>
          <a:p>
            <a:r>
              <a:rPr lang="ru-RU" sz="1000" b="1" smtClean="0"/>
              <a:t>14-слезная кость (</a:t>
            </a:r>
            <a:r>
              <a:rPr lang="ru-RU" sz="1000" b="1" i="1" smtClean="0"/>
              <a:t>os lacrimale</a:t>
            </a:r>
            <a:r>
              <a:rPr lang="ru-RU" sz="1000" b="1" smtClean="0"/>
              <a:t>)</a:t>
            </a:r>
          </a:p>
          <a:p>
            <a:r>
              <a:rPr lang="ru-RU" sz="1000" b="1" smtClean="0"/>
              <a:t>15-глаз-ничная пластинка решетчатой кости</a:t>
            </a:r>
          </a:p>
          <a:p>
            <a:r>
              <a:rPr lang="ru-RU" sz="1000" b="1" smtClean="0"/>
              <a:t>16-носовая кость (</a:t>
            </a:r>
            <a:r>
              <a:rPr lang="ru-RU" sz="1000" b="1" i="1" smtClean="0"/>
              <a:t>os nasale</a:t>
            </a:r>
            <a:r>
              <a:rPr lang="ru-RU" sz="1000" b="1" smtClean="0"/>
              <a:t>)</a:t>
            </a:r>
          </a:p>
          <a:p>
            <a:r>
              <a:rPr lang="ru-RU" sz="1000" b="1" smtClean="0"/>
              <a:t>17-слезная борозда (слезной кости)</a:t>
            </a:r>
          </a:p>
          <a:p>
            <a:r>
              <a:rPr lang="ru-RU" sz="1000" b="1" smtClean="0"/>
              <a:t>18-задний слезный фебень (слезной кости)</a:t>
            </a:r>
          </a:p>
          <a:p>
            <a:r>
              <a:rPr lang="ru-RU" sz="1000" b="1" smtClean="0"/>
              <a:t>19-лобный отросток верхней челюсти (</a:t>
            </a:r>
            <a:r>
              <a:rPr lang="ru-RU" sz="1000" b="1" i="1" smtClean="0"/>
              <a:t>processus frontalis maxillae</a:t>
            </a:r>
            <a:r>
              <a:rPr lang="ru-RU" sz="1000" b="1" smtClean="0"/>
              <a:t>)</a:t>
            </a:r>
          </a:p>
          <a:p>
            <a:r>
              <a:rPr lang="ru-RU" sz="1000" b="1" smtClean="0"/>
              <a:t>20-переднее решетчатое отверстие</a:t>
            </a:r>
          </a:p>
          <a:p>
            <a:r>
              <a:rPr lang="ru-RU" sz="1000" b="1" smtClean="0"/>
              <a:t>21-заднее решетчатое отверстие</a:t>
            </a:r>
          </a:p>
          <a:p>
            <a:r>
              <a:rPr lang="ru-RU" sz="1000" b="1" smtClean="0"/>
              <a:t>22-лобная вырезка</a:t>
            </a:r>
          </a:p>
          <a:p>
            <a:r>
              <a:rPr lang="ru-RU" sz="1000" b="1" smtClean="0"/>
              <a:t>23-глазничная часть (глазничная поверхность) лобной кости</a:t>
            </a:r>
          </a:p>
          <a:p>
            <a:r>
              <a:rPr lang="ru-RU" sz="1000" b="1" smtClean="0"/>
              <a:t>24-надглазничное отверстие (</a:t>
            </a:r>
            <a:r>
              <a:rPr lang="ru-RU" sz="1000" b="1" i="1" smtClean="0"/>
              <a:t>foramen supraorbitalis</a:t>
            </a:r>
            <a:r>
              <a:rPr lang="ru-RU" sz="1000" b="1" smtClean="0"/>
              <a:t>)</a:t>
            </a:r>
          </a:p>
          <a:p>
            <a:r>
              <a:rPr lang="ru-RU" sz="1000" b="1" smtClean="0"/>
              <a:t>25-зрительный канал (</a:t>
            </a:r>
            <a:r>
              <a:rPr lang="ru-RU" sz="1000" b="1" i="1" smtClean="0"/>
              <a:t>canalis opticus</a:t>
            </a:r>
            <a:r>
              <a:rPr lang="ru-RU" sz="1000" b="1" smtClean="0"/>
              <a:t>)</a:t>
            </a:r>
          </a:p>
          <a:p>
            <a:r>
              <a:rPr lang="ru-RU" sz="1000" b="1" smtClean="0"/>
              <a:t>26-малое крыло клиновидной кости (</a:t>
            </a:r>
            <a:r>
              <a:rPr lang="ru-RU" sz="1000" b="1" i="1" smtClean="0"/>
              <a:t>ala minor ossis sphenoidalis</a:t>
            </a:r>
            <a:r>
              <a:rPr lang="ru-RU" sz="1000" b="1" smtClean="0"/>
              <a:t>)</a:t>
            </a:r>
          </a:p>
          <a:p>
            <a:r>
              <a:rPr lang="ru-RU" sz="1000" b="1" smtClean="0"/>
              <a:t>27-верхняя глазничная щель</a:t>
            </a:r>
          </a:p>
          <a:p>
            <a:endParaRPr lang="ru-RU" sz="1000" b="1" smtClean="0"/>
          </a:p>
        </p:txBody>
      </p:sp>
      <p:pic>
        <p:nvPicPr>
          <p:cNvPr id="57349" name="Рисунок 3" descr="Глазница (orbita), левая  Вид спере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28813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65100" h="1778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Швы черепа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Кости лица, прилегая друг к другу ровными краями, образуют плоские (гармоничные) швы.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</a:t>
            </a:r>
            <a:r>
              <a:rPr lang="ru-RU" dirty="0"/>
              <a:t>месте соединения чешуи височной кости и нижнего края теменной кости образуется </a:t>
            </a:r>
            <a:r>
              <a:rPr lang="ru-RU" b="1" dirty="0"/>
              <a:t>чешуйчатый шов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</a:t>
            </a:r>
            <a:r>
              <a:rPr lang="ru-RU" dirty="0"/>
              <a:t> </a:t>
            </a:r>
            <a:r>
              <a:rPr lang="ru-RU" b="1" dirty="0"/>
              <a:t>зубчатым швам</a:t>
            </a:r>
            <a:r>
              <a:rPr lang="ru-RU" dirty="0"/>
              <a:t> </a:t>
            </a:r>
            <a:r>
              <a:rPr lang="ru-RU" i="1" dirty="0"/>
              <a:t>относят венечный, сагиттальный и </a:t>
            </a:r>
            <a:r>
              <a:rPr lang="ru-RU" i="1" dirty="0" err="1"/>
              <a:t>лямбдовидный</a:t>
            </a:r>
            <a:r>
              <a:rPr lang="ru-RU" i="1" dirty="0"/>
              <a:t> швы</a:t>
            </a:r>
            <a:r>
              <a:rPr lang="ru-RU" dirty="0"/>
              <a:t>. 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Венечный </a:t>
            </a:r>
            <a:r>
              <a:rPr lang="ru-RU" b="1" dirty="0"/>
              <a:t>шов</a:t>
            </a:r>
            <a:r>
              <a:rPr lang="ru-RU" dirty="0"/>
              <a:t> образуется соединением теменных костей и лобной кости.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Соединение </a:t>
            </a:r>
            <a:r>
              <a:rPr lang="ru-RU" dirty="0"/>
              <a:t>между собой двух теменных костей образует </a:t>
            </a:r>
            <a:r>
              <a:rPr lang="ru-RU" b="1" dirty="0"/>
              <a:t>сагиттальный шов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Соединение </a:t>
            </a:r>
            <a:r>
              <a:rPr lang="ru-RU" dirty="0"/>
              <a:t>двух теменных костей и затылочной образуют </a:t>
            </a:r>
            <a:r>
              <a:rPr lang="ru-RU" b="1" dirty="0" err="1"/>
              <a:t>лямбдовидный</a:t>
            </a:r>
            <a:r>
              <a:rPr lang="ru-RU" b="1" dirty="0"/>
              <a:t> шов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866330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96850" h="2032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84150" h="17145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/>
              <a:t>По признакам функционального назначения в черепе выделяют несколько отделов:</a:t>
            </a:r>
          </a:p>
        </p:txBody>
      </p:sp>
      <p:sp>
        <p:nvSpPr>
          <p:cNvPr id="17412" name="Объект 4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2913063"/>
          </a:xfrm>
        </p:spPr>
        <p:txBody>
          <a:bodyPr/>
          <a:lstStyle/>
          <a:p>
            <a:r>
              <a:rPr lang="ru-RU" sz="3600" b="1" smtClean="0"/>
              <a:t>Мозговой отдел</a:t>
            </a:r>
          </a:p>
          <a:p>
            <a:r>
              <a:rPr lang="ru-RU" sz="3600" b="1" smtClean="0"/>
              <a:t>Лицевой отдел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203200" h="203200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мозговой череп</a:t>
            </a:r>
            <a:r>
              <a:rPr lang="ru-RU" sz="3600" dirty="0"/>
              <a:t> (</a:t>
            </a:r>
            <a:r>
              <a:rPr lang="en-US" sz="3600" dirty="0"/>
              <a:t>cranium </a:t>
            </a:r>
            <a:r>
              <a:rPr lang="en-US" sz="3600" dirty="0" err="1"/>
              <a:t>neurale</a:t>
            </a:r>
            <a:r>
              <a:rPr lang="en-US" sz="3600" dirty="0"/>
              <a:t> (</a:t>
            </a:r>
            <a:r>
              <a:rPr lang="en-US" sz="3600" dirty="0" err="1"/>
              <a:t>neurocranium</a:t>
            </a:r>
            <a:r>
              <a:rPr lang="en-US" sz="3600" dirty="0"/>
              <a:t>) </a:t>
            </a:r>
            <a:r>
              <a:rPr lang="en-US" sz="3600" dirty="0" err="1"/>
              <a:t>seu</a:t>
            </a:r>
            <a:r>
              <a:rPr lang="en-US" sz="3600" dirty="0"/>
              <a:t> cranium </a:t>
            </a:r>
            <a:r>
              <a:rPr lang="en-US" sz="3600" dirty="0" err="1"/>
              <a:t>cerebrale</a:t>
            </a:r>
            <a:r>
              <a:rPr lang="en-US" sz="3600" dirty="0"/>
              <a:t>). </a:t>
            </a:r>
            <a:r>
              <a:rPr lang="ru-RU" sz="3600" dirty="0"/>
              <a:t>К нему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636838"/>
            <a:ext cx="8291512" cy="3849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крыша</a:t>
            </a:r>
            <a:r>
              <a:rPr lang="ru-RU" b="1" dirty="0"/>
              <a:t>, или свод черепа (</a:t>
            </a:r>
            <a:r>
              <a:rPr lang="ru-RU" b="1" dirty="0" err="1"/>
              <a:t>calvaria</a:t>
            </a:r>
            <a:r>
              <a:rPr lang="ru-RU" b="1" dirty="0"/>
              <a:t> </a:t>
            </a:r>
            <a:r>
              <a:rPr lang="ru-RU" b="1" dirty="0" err="1"/>
              <a:t>seu</a:t>
            </a:r>
            <a:r>
              <a:rPr lang="ru-RU" b="1" dirty="0"/>
              <a:t> </a:t>
            </a:r>
            <a:r>
              <a:rPr lang="ru-RU" b="1" dirty="0" err="1"/>
              <a:t>fornix</a:t>
            </a:r>
            <a:r>
              <a:rPr lang="ru-RU" b="1" dirty="0"/>
              <a:t> </a:t>
            </a:r>
            <a:r>
              <a:rPr lang="ru-RU" b="1" dirty="0" err="1"/>
              <a:t>cranii</a:t>
            </a:r>
            <a:r>
              <a:rPr lang="ru-RU" b="1" dirty="0"/>
              <a:t>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основание черепа (</a:t>
            </a:r>
            <a:r>
              <a:rPr lang="ru-RU" b="1" dirty="0" err="1"/>
              <a:t>basis</a:t>
            </a:r>
            <a:r>
              <a:rPr lang="ru-RU" b="1" dirty="0"/>
              <a:t> </a:t>
            </a:r>
            <a:r>
              <a:rPr lang="ru-RU" b="1" dirty="0" err="1"/>
              <a:t>cranii</a:t>
            </a:r>
            <a:r>
              <a:rPr lang="ru-RU" b="1" dirty="0"/>
              <a:t>). </a:t>
            </a:r>
            <a:endParaRPr lang="ru-RU" b="1" dirty="0" smtClean="0"/>
          </a:p>
          <a:p>
            <a:pPr marL="514350" indent="1190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наружное основание (</a:t>
            </a:r>
            <a:r>
              <a:rPr lang="ru-RU" b="1" dirty="0" err="1" smtClean="0"/>
              <a:t>basis</a:t>
            </a:r>
            <a:r>
              <a:rPr lang="ru-RU" b="1" dirty="0" smtClean="0"/>
              <a:t> </a:t>
            </a:r>
            <a:r>
              <a:rPr lang="ru-RU" b="1" dirty="0" err="1"/>
              <a:t>cranii</a:t>
            </a:r>
            <a:r>
              <a:rPr lang="ru-RU" b="1" dirty="0"/>
              <a:t> </a:t>
            </a:r>
            <a:r>
              <a:rPr lang="ru-RU" b="1" dirty="0" err="1" smtClean="0"/>
              <a:t>externa</a:t>
            </a:r>
            <a:r>
              <a:rPr lang="ru-RU" b="1" dirty="0" smtClean="0"/>
              <a:t>)</a:t>
            </a:r>
          </a:p>
          <a:p>
            <a:pPr marL="514350" indent="1190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внутреннее </a:t>
            </a:r>
            <a:r>
              <a:rPr lang="ru-RU" b="1" dirty="0"/>
              <a:t>основание черепа (</a:t>
            </a:r>
            <a:r>
              <a:rPr lang="ru-RU" b="1" dirty="0" err="1"/>
              <a:t>basis</a:t>
            </a:r>
            <a:r>
              <a:rPr lang="ru-RU" b="1" dirty="0"/>
              <a:t> </a:t>
            </a:r>
            <a:r>
              <a:rPr lang="ru-RU" b="1" dirty="0" err="1"/>
              <a:t>cranii</a:t>
            </a:r>
            <a:r>
              <a:rPr lang="ru-RU" b="1" dirty="0"/>
              <a:t> </a:t>
            </a:r>
            <a:r>
              <a:rPr lang="ru-RU" b="1" dirty="0" err="1"/>
              <a:t>interna</a:t>
            </a:r>
            <a:r>
              <a:rPr lang="ru-RU" b="1" dirty="0"/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90500" h="18415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Свод черепа (крыша черепа, черепной свод)</a:t>
            </a:r>
            <a:r>
              <a:rPr lang="ru-RU" dirty="0"/>
              <a:t> — группа прочно соединённых между собой костей черепа, закрывающих головной мозг сверху и с боков.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90500" h="19685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/>
              <a:t>Кости свода черепа</a:t>
            </a:r>
            <a:endParaRPr lang="ru-RU" sz="6000" b="1" dirty="0"/>
          </a:p>
        </p:txBody>
      </p:sp>
      <p:sp>
        <p:nvSpPr>
          <p:cNvPr id="20484" name="Объект 4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4167188"/>
          </a:xfrm>
        </p:spPr>
        <p:txBody>
          <a:bodyPr/>
          <a:lstStyle/>
          <a:p>
            <a:r>
              <a:rPr lang="ru-RU" b="1" smtClean="0"/>
              <a:t>Образован лобной чешуей, </a:t>
            </a:r>
          </a:p>
          <a:p>
            <a:r>
              <a:rPr lang="ru-RU" b="1" smtClean="0"/>
              <a:t>теменными костями, </a:t>
            </a:r>
          </a:p>
          <a:p>
            <a:r>
              <a:rPr lang="ru-RU" b="1" smtClean="0"/>
              <a:t>верхним отделом затылочной чешуи, </a:t>
            </a:r>
          </a:p>
          <a:p>
            <a:r>
              <a:rPr lang="ru-RU" b="1" smtClean="0"/>
              <a:t>чешуями височных костей </a:t>
            </a:r>
          </a:p>
          <a:p>
            <a:r>
              <a:rPr lang="ru-RU" b="1" smtClean="0"/>
              <a:t>верхним отделом большого крыла клиновидной кости.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gradFill>
            <a:gsLst>
              <a:gs pos="0">
                <a:schemeClr val="accent2">
                  <a:lumMod val="91000"/>
                  <a:lumOff val="9000"/>
                  <a:alpha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203200" h="2032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/>
              <a:t>Свод черепа</a:t>
            </a:r>
            <a:endParaRPr lang="ru-RU" sz="5400" b="1" dirty="0"/>
          </a:p>
        </p:txBody>
      </p:sp>
      <p:pic>
        <p:nvPicPr>
          <p:cNvPr id="21508" name="Picture 2" descr="http://bone-surgery.ru/images/photo/anato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57338"/>
            <a:ext cx="6840537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1510</Words>
  <Application>Microsoft Office PowerPoint</Application>
  <PresentationFormat>Экран (4:3)</PresentationFormat>
  <Paragraphs>356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Кости черепа</dc:title>
  <dc:creator>USER</dc:creator>
  <cp:lastModifiedBy>ASER</cp:lastModifiedBy>
  <cp:revision>17</cp:revision>
  <dcterms:created xsi:type="dcterms:W3CDTF">2016-09-29T06:38:38Z</dcterms:created>
  <dcterms:modified xsi:type="dcterms:W3CDTF">2020-09-27T15:13:30Z</dcterms:modified>
</cp:coreProperties>
</file>