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99"/>
  </p:notesMasterIdLst>
  <p:handoutMasterIdLst>
    <p:handoutMasterId r:id="rId100"/>
  </p:handoutMasterIdLst>
  <p:sldIdLst>
    <p:sldId id="256" r:id="rId2"/>
    <p:sldId id="347" r:id="rId3"/>
    <p:sldId id="351" r:id="rId4"/>
    <p:sldId id="348" r:id="rId5"/>
    <p:sldId id="349" r:id="rId6"/>
    <p:sldId id="350" r:id="rId7"/>
    <p:sldId id="352" r:id="rId8"/>
    <p:sldId id="353" r:id="rId9"/>
    <p:sldId id="354" r:id="rId10"/>
    <p:sldId id="355" r:id="rId11"/>
    <p:sldId id="356" r:id="rId12"/>
    <p:sldId id="358" r:id="rId13"/>
    <p:sldId id="359" r:id="rId14"/>
    <p:sldId id="370" r:id="rId15"/>
    <p:sldId id="368" r:id="rId16"/>
    <p:sldId id="369" r:id="rId17"/>
    <p:sldId id="360" r:id="rId18"/>
    <p:sldId id="361" r:id="rId19"/>
    <p:sldId id="362" r:id="rId20"/>
    <p:sldId id="363" r:id="rId21"/>
    <p:sldId id="364" r:id="rId22"/>
    <p:sldId id="373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365" r:id="rId32"/>
    <p:sldId id="366" r:id="rId33"/>
    <p:sldId id="367" r:id="rId34"/>
    <p:sldId id="371" r:id="rId35"/>
    <p:sldId id="372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396" r:id="rId59"/>
    <p:sldId id="397" r:id="rId60"/>
    <p:sldId id="398" r:id="rId61"/>
    <p:sldId id="399" r:id="rId62"/>
    <p:sldId id="400" r:id="rId63"/>
    <p:sldId id="401" r:id="rId64"/>
    <p:sldId id="402" r:id="rId65"/>
    <p:sldId id="403" r:id="rId66"/>
    <p:sldId id="404" r:id="rId67"/>
    <p:sldId id="405" r:id="rId68"/>
    <p:sldId id="406" r:id="rId69"/>
    <p:sldId id="407" r:id="rId70"/>
    <p:sldId id="408" r:id="rId71"/>
    <p:sldId id="409" r:id="rId72"/>
    <p:sldId id="410" r:id="rId73"/>
    <p:sldId id="411" r:id="rId74"/>
    <p:sldId id="412" r:id="rId75"/>
    <p:sldId id="413" r:id="rId76"/>
    <p:sldId id="414" r:id="rId77"/>
    <p:sldId id="415" r:id="rId78"/>
    <p:sldId id="416" r:id="rId79"/>
    <p:sldId id="417" r:id="rId80"/>
    <p:sldId id="418" r:id="rId81"/>
    <p:sldId id="419" r:id="rId82"/>
    <p:sldId id="420" r:id="rId83"/>
    <p:sldId id="421" r:id="rId84"/>
    <p:sldId id="422" r:id="rId85"/>
    <p:sldId id="423" r:id="rId86"/>
    <p:sldId id="424" r:id="rId87"/>
    <p:sldId id="425" r:id="rId88"/>
    <p:sldId id="426" r:id="rId89"/>
    <p:sldId id="427" r:id="rId90"/>
    <p:sldId id="428" r:id="rId91"/>
    <p:sldId id="429" r:id="rId92"/>
    <p:sldId id="430" r:id="rId93"/>
    <p:sldId id="431" r:id="rId94"/>
    <p:sldId id="432" r:id="rId95"/>
    <p:sldId id="433" r:id="rId96"/>
    <p:sldId id="434" r:id="rId97"/>
    <p:sldId id="435" r:id="rId98"/>
  </p:sldIdLst>
  <p:sldSz cx="9144000" cy="6858000" type="screen4x3"/>
  <p:notesSz cx="6794500" cy="99218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6" autoAdjust="0"/>
    <p:restoredTop sz="81142" autoAdjust="0"/>
  </p:normalViewPr>
  <p:slideViewPr>
    <p:cSldViewPr>
      <p:cViewPr>
        <p:scale>
          <a:sx n="100" d="100"/>
          <a:sy n="100" d="100"/>
        </p:scale>
        <p:origin x="-31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4988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1CB788B-564A-4371-A468-D186E6FA96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4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988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4988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4A299FB-6AA3-4860-9583-626BBB06F9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073E2-5E9B-4568-A551-C72AE78D4D57}" type="slidenum">
              <a:rPr lang="ru-RU"/>
              <a:pPr/>
              <a:t>1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80515" y="1012858"/>
            <a:ext cx="4446308" cy="36518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3028" y="5017655"/>
            <a:ext cx="4568666" cy="39687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02B29-1BC0-4516-A762-783709CB5CFB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A1270-DB24-45B2-B0A9-A3C10CD96D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F455B-44B1-433A-9C59-F856A0E0C535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948F9-62B3-43A8-B2A8-E20A4ACA37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A6C99A-2986-41A8-9DB7-452BAA8472C9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18083-4D47-443A-90E7-5FFD55518B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AAEAB9-D066-4410-B17E-5EEEA7B46F6D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FA11FC-FFA4-481E-B703-8EEB61F6D1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697CD9-14AD-4FE3-984B-6CF913274C7C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203A7C-30EA-4626-B02F-A4DCA41396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9ED7EE-F5B4-440E-993E-BA40543C44C9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7F67C6-054C-45A1-9680-2CC51E4426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5F1A6B-7274-4E41-B394-A6A62EE27853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CD6820-FDEA-4971-8B5B-A86F453BA2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D73FC9-183C-4A0D-ADED-70D3DA080E91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5C6AC5-D1DB-4FEF-98E9-95C81A8779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5B0E8E-B011-4B8F-AF1A-B473760F6AA3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FCD5B7-4B7D-48C4-A480-106DC5F344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72481" y="568860"/>
            <a:ext cx="7807680" cy="56569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B352F-0E82-43E2-8F17-D3A61CDA1F1D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C3FC9-0B5D-409D-A48F-9ADD7FF4C8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10F31-F458-4349-BC3C-E2974CAAF173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8EF97-67AA-433E-9A6F-96E760AA05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D3A77-5A30-456C-B6F2-64D381A0E533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1205F-F871-4544-AAE5-AF302553E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13CA88-9057-492A-962F-69B3C609A119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46DD3-AD4D-47F5-9D83-FA38D48EB7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27311-121A-49EC-806C-EE569EC8ACC5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15594-4440-45C8-AFD8-675AE9D7E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8F4A5B-B98D-440C-B245-0D692F39EBC6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AF13-6475-4C52-B772-4A655A72D8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A9DB1-86EA-4B74-AD26-2A9B54AD8765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02DA5-38DF-4418-A7C2-26883AC285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C5B444-1D34-479E-9082-2EF4A8911705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C1A30-2516-43E4-AD4D-2DB26EA64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D411A72-14D6-430E-824E-1DA279CB9D29}" type="datetime6">
              <a:rPr lang="ru-RU"/>
              <a:pPr/>
              <a:t>июнь 22</a:t>
            </a:fld>
            <a:endParaRPr lang="ru-RU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/>
              <a:t>Лекция 12</a:t>
            </a:r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7280ED-FBED-400F-9FF5-D3854DE4E55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transition spd="med">
    <p:random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6792"/>
            <a:ext cx="7772400" cy="2376263"/>
          </a:xfrm>
        </p:spPr>
        <p:txBody>
          <a:bodyPr/>
          <a:lstStyle/>
          <a:p>
            <a:r>
              <a:rPr lang="ru-RU" sz="3600" b="1" dirty="0" smtClean="0"/>
              <a:t>ГИПОКСИЯ ПЛОДА И </a:t>
            </a:r>
            <a:br>
              <a:rPr lang="ru-RU" sz="3600" b="1" dirty="0" smtClean="0"/>
            </a:br>
            <a:r>
              <a:rPr lang="ru-RU" sz="3600" b="1" dirty="0" smtClean="0"/>
              <a:t>АСФИКСИЯ НОВОРОЖДЕННОГО</a:t>
            </a:r>
            <a:endParaRPr lang="ru-RU" sz="3600" b="1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286000" y="4437112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03848" y="332656"/>
            <a:ext cx="561625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В рождении заключена главная тайна жизни. Смерть гораздо менее 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таинственна.</a:t>
            </a:r>
          </a:p>
        </p:txBody>
      </p:sp>
      <p:pic>
        <p:nvPicPr>
          <p:cNvPr id="6" name="Picture 10" descr="Афин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2734" y="2810131"/>
            <a:ext cx="1744414" cy="40478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0" name="Rectangle 24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Классификация</a:t>
            </a:r>
            <a:br>
              <a:rPr lang="ru-RU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по механизму развития</a:t>
            </a:r>
          </a:p>
        </p:txBody>
      </p:sp>
      <p:graphicFrame>
        <p:nvGraphicFramePr>
          <p:cNvPr id="14380" name="Group 44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229600" cy="413861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</a:rPr>
                        <a:t>Артериально-гипоксемическая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</a:rPr>
                        <a:t>Гемическая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</a:rPr>
                        <a:t>Ишемическая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гипоксическая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(нарушена доставка кислорода в маточно-плацентарный кровоток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трансплацентарная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(маточно-плацентарная или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фетоплацентарная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недостаточность; нарушение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газообменной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функции плаценты)</a:t>
                      </a: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анемическая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(в т.ч.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гемо-литическая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 и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пост-геморрагическая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гипоксия вследствие снижения сродства фетального гемоглобина к кислороду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гипоксия как следствие низкого сердечного выброса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 гипоксия в результате повышенного сосудистого сопротивления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684213" y="5949950"/>
            <a:ext cx="799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FFFCC9"/>
                </a:solidFill>
                <a:latin typeface="Palatino Linotype" pitchFamily="18" charset="0"/>
              </a:rPr>
              <a:t>Также выделяют </a:t>
            </a:r>
            <a:r>
              <a:rPr lang="ru-RU" sz="2400" b="1" i="1">
                <a:solidFill>
                  <a:srgbClr val="FFFCC9"/>
                </a:solidFill>
                <a:latin typeface="Palatino Linotype" pitchFamily="18" charset="0"/>
              </a:rPr>
              <a:t>смешанную</a:t>
            </a:r>
            <a:r>
              <a:rPr lang="ru-RU" sz="2400">
                <a:solidFill>
                  <a:srgbClr val="FFFCC9"/>
                </a:solidFill>
                <a:latin typeface="Palatino Linotype" pitchFamily="18" charset="0"/>
              </a:rPr>
              <a:t> гипоксию.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Факторы устойчивости</a:t>
            </a:r>
            <a:br>
              <a:rPr lang="ru-RU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плода к гипоксии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Большой минутный объем сердца</a:t>
            </a:r>
            <a:br>
              <a:rPr lang="ru-RU" dirty="0">
                <a:solidFill>
                  <a:srgbClr val="FFFCC9"/>
                </a:solidFill>
                <a:latin typeface="Palatino Linotype" pitchFamily="18" charset="0"/>
              </a:rPr>
            </a:b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198 мл/кг	-	плод;</a:t>
            </a:r>
            <a:b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</a:b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85 мл/кг	-	новорожденный;</a:t>
            </a:r>
            <a:b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</a:b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70 мл/кг	-	взрослый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Увеличение ЧСС (150-160 мин</a:t>
            </a:r>
            <a:r>
              <a:rPr lang="ru-RU" baseline="30000" dirty="0">
                <a:solidFill>
                  <a:srgbClr val="FFFCC9"/>
                </a:solidFill>
                <a:latin typeface="Palatino Linotype" pitchFamily="18" charset="0"/>
              </a:rPr>
              <a:t>-1</a:t>
            </a: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Фетальный гемоглобин (70% от общего количества)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Высокая доля анаэробных обменных процессов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1 — плацента; 2 — пупочные артерии; 3 — пупочная вена; 4 — воротная вена; 5 — венозный проток; 6 — нижняя полая вена; 7 — овальное отверстие; 8 — верхняя полая вена; 9 — артериальный проток; 10 — аорта; 11 — подчревные артерии. </a:t>
            </a:r>
          </a:p>
        </p:txBody>
      </p:sp>
      <p:pic>
        <p:nvPicPr>
          <p:cNvPr id="747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79248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Кровообращение плода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ЭТИОЛОГИЯ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Плацентарная недостаточность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(острая и хроническая)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Компрессия пуповины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Патология плода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(гемолитическая болезнь, инфицирование, врожденные пороки развития)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Гипоксия матери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экстрагенитальные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заболевания, отравления, интоксикации, шок различной этиологии)</a:t>
            </a:r>
          </a:p>
        </p:txBody>
      </p:sp>
      <p:pic>
        <p:nvPicPr>
          <p:cNvPr id="67586" name="Picture 2" descr="http://www.mirjamholleman.nl/wp-content/uploads/2009/10/foetus-12-weken1-267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390880"/>
            <a:ext cx="2195736" cy="246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4638"/>
            <a:ext cx="7776864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ЭТИОЛОГИЯ 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ПАТОГЕНЕЗ ФПН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484784"/>
            <a:ext cx="8229600" cy="5069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ru-RU" sz="2800" dirty="0">
                <a:latin typeface="Arial Narrow" pitchFamily="34" charset="0"/>
              </a:rPr>
              <a:t>    Развитием  плацентарной  недостаточности  сопровождаются  практически  все  осложнения  беременности. </a:t>
            </a:r>
          </a:p>
          <a:p>
            <a:pPr>
              <a:lnSpc>
                <a:spcPct val="85000"/>
              </a:lnSpc>
            </a:pPr>
            <a:r>
              <a:rPr lang="ru-RU" sz="2800" dirty="0">
                <a:latin typeface="Arial Narrow" pitchFamily="34" charset="0"/>
              </a:rPr>
              <a:t>гормональные  нарушения  репродуктивной  системы  до  беременности </a:t>
            </a:r>
          </a:p>
          <a:p>
            <a:pPr>
              <a:lnSpc>
                <a:spcPct val="85000"/>
              </a:lnSpc>
            </a:pPr>
            <a:r>
              <a:rPr lang="ru-RU" sz="2800" dirty="0">
                <a:latin typeface="Arial Narrow" pitchFamily="34" charset="0"/>
              </a:rPr>
              <a:t>природные  и социально-экономические  условия,  употребление  алкоголя, курение,  различные токсикомании, возраст,  конституциональные  особенности  будущей   матери,  </a:t>
            </a:r>
            <a:r>
              <a:rPr lang="ru-RU" sz="2800" dirty="0" err="1">
                <a:latin typeface="Arial Narrow" pitchFamily="34" charset="0"/>
              </a:rPr>
              <a:t>экстрагенитальные</a:t>
            </a:r>
            <a:r>
              <a:rPr lang="ru-RU" sz="2800" dirty="0">
                <a:latin typeface="Arial Narrow" pitchFamily="34" charset="0"/>
              </a:rPr>
              <a:t>   заболевания,   отягощенный  репродуктивный   и  акушерско-гинекологический  анамнез,  особенности  течения  данной  беременности  /</a:t>
            </a:r>
            <a:r>
              <a:rPr lang="ru-RU" sz="2800" dirty="0" err="1">
                <a:latin typeface="Arial Narrow" pitchFamily="34" charset="0"/>
              </a:rPr>
              <a:t>гестоз</a:t>
            </a:r>
            <a:r>
              <a:rPr lang="ru-RU" sz="2800" dirty="0">
                <a:latin typeface="Arial Narrow" pitchFamily="34" charset="0"/>
              </a:rPr>
              <a:t>, многоплодие/. </a:t>
            </a:r>
          </a:p>
          <a:p>
            <a:pPr>
              <a:lnSpc>
                <a:spcPct val="85000"/>
              </a:lnSpc>
            </a:pPr>
            <a:r>
              <a:rPr lang="ru-RU" sz="2800" dirty="0">
                <a:latin typeface="Arial Narrow" pitchFamily="34" charset="0"/>
              </a:rPr>
              <a:t>Иммунные факторы </a:t>
            </a:r>
            <a:endParaRPr lang="ru-RU" sz="2200" dirty="0">
              <a:latin typeface="Arial Narrow" pitchFamily="34" charset="0"/>
            </a:endParaRPr>
          </a:p>
        </p:txBody>
      </p:sp>
      <p:pic>
        <p:nvPicPr>
          <p:cNvPr id="4" name="Рисунок 3" descr="nurse_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219976" cy="532859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4000" u="sng" dirty="0" err="1">
                <a:solidFill>
                  <a:srgbClr val="B80047"/>
                </a:solidFill>
                <a:latin typeface="Arial Narrow" pitchFamily="34" charset="0"/>
              </a:rPr>
              <a:t>Фетоплацентарная</a:t>
            </a:r>
            <a:r>
              <a:rPr lang="en-GB" sz="4000" u="sng" dirty="0">
                <a:solidFill>
                  <a:srgbClr val="B80047"/>
                </a:solidFill>
                <a:latin typeface="Arial Narrow" pitchFamily="34" charset="0"/>
              </a:rPr>
              <a:t> </a:t>
            </a:r>
            <a:r>
              <a:rPr lang="en-GB" sz="4000" u="sng" dirty="0" err="1">
                <a:solidFill>
                  <a:srgbClr val="B80047"/>
                </a:solidFill>
                <a:latin typeface="Arial Narrow" pitchFamily="34" charset="0"/>
              </a:rPr>
              <a:t>недостаточность</a:t>
            </a:r>
            <a:r>
              <a:rPr lang="en-GB" sz="4000" dirty="0">
                <a:solidFill>
                  <a:srgbClr val="B80047"/>
                </a:solidFill>
                <a:latin typeface="Arial Narrow" pitchFamily="34" charset="0"/>
              </a:rPr>
              <a:t> (ФПН)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составляет</a:t>
            </a:r>
            <a:r>
              <a:rPr lang="en-GB" sz="3600" dirty="0">
                <a:latin typeface="Arial Narrow" pitchFamily="34" charset="0"/>
              </a:rPr>
              <a:t> в </a:t>
            </a:r>
            <a:r>
              <a:rPr lang="en-GB" sz="3600" dirty="0" err="1">
                <a:latin typeface="Arial Narrow" pitchFamily="34" charset="0"/>
              </a:rPr>
              <a:t>структуре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причин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перинатальной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смертности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более</a:t>
            </a:r>
            <a:r>
              <a:rPr lang="en-GB" sz="3600" dirty="0">
                <a:latin typeface="Arial Narrow" pitchFamily="34" charset="0"/>
              </a:rPr>
              <a:t> 20 %, </a:t>
            </a:r>
            <a:r>
              <a:rPr lang="en-GB" sz="3600" dirty="0" err="1">
                <a:latin typeface="Arial Narrow" pitchFamily="34" charset="0"/>
              </a:rPr>
              <a:t>обусловливает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многочисленные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изменения</a:t>
            </a:r>
            <a:r>
              <a:rPr lang="en-GB" sz="3600" dirty="0">
                <a:latin typeface="Arial Narrow" pitchFamily="34" charset="0"/>
              </a:rPr>
              <a:t> в </a:t>
            </a:r>
            <a:r>
              <a:rPr lang="en-GB" sz="3600" dirty="0" err="1">
                <a:latin typeface="Arial Narrow" pitchFamily="34" charset="0"/>
              </a:rPr>
              <a:t>организме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ребенка</a:t>
            </a:r>
            <a:r>
              <a:rPr lang="en-GB" sz="3600" dirty="0">
                <a:latin typeface="Arial Narrow" pitchFamily="34" charset="0"/>
              </a:rPr>
              <a:t>, </a:t>
            </a:r>
            <a:r>
              <a:rPr lang="en-GB" sz="3600" dirty="0" err="1">
                <a:latin typeface="Arial Narrow" pitchFamily="34" charset="0"/>
              </a:rPr>
              <a:t>которые</a:t>
            </a:r>
            <a:r>
              <a:rPr lang="en-GB" sz="3600" dirty="0">
                <a:latin typeface="Arial Narrow" pitchFamily="34" charset="0"/>
              </a:rPr>
              <a:t>  </a:t>
            </a:r>
            <a:r>
              <a:rPr lang="en-GB" sz="3600" dirty="0" err="1">
                <a:latin typeface="Arial Narrow" pitchFamily="34" charset="0"/>
              </a:rPr>
              <a:t>являются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причиной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нарушений</a:t>
            </a:r>
            <a:r>
              <a:rPr lang="en-GB" sz="3600" dirty="0">
                <a:latin typeface="Arial Narrow" pitchFamily="34" charset="0"/>
              </a:rPr>
              <a:t> в </a:t>
            </a:r>
            <a:r>
              <a:rPr lang="en-GB" sz="3600" dirty="0" err="1">
                <a:latin typeface="Arial Narrow" pitchFamily="34" charset="0"/>
              </a:rPr>
              <a:t>его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физическом</a:t>
            </a:r>
            <a:r>
              <a:rPr lang="en-GB" sz="3600" dirty="0">
                <a:latin typeface="Arial Narrow" pitchFamily="34" charset="0"/>
              </a:rPr>
              <a:t> и </a:t>
            </a:r>
            <a:r>
              <a:rPr lang="en-GB" sz="3600" dirty="0" err="1">
                <a:latin typeface="Arial Narrow" pitchFamily="34" charset="0"/>
              </a:rPr>
              <a:t>умственном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развитии</a:t>
            </a:r>
            <a:r>
              <a:rPr lang="en-GB" sz="3600" dirty="0">
                <a:latin typeface="Arial Narrow" pitchFamily="34" charset="0"/>
              </a:rPr>
              <a:t>, а </a:t>
            </a:r>
            <a:r>
              <a:rPr lang="en-GB" sz="3600" dirty="0" err="1">
                <a:latin typeface="Arial Narrow" pitchFamily="34" charset="0"/>
              </a:rPr>
              <a:t>также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повышенной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соматической</a:t>
            </a:r>
            <a:r>
              <a:rPr lang="en-GB" sz="3600" dirty="0">
                <a:latin typeface="Arial Narrow" pitchFamily="34" charset="0"/>
              </a:rPr>
              <a:t> и </a:t>
            </a:r>
            <a:r>
              <a:rPr lang="en-GB" sz="3600" dirty="0" err="1">
                <a:latin typeface="Arial Narrow" pitchFamily="34" charset="0"/>
              </a:rPr>
              <a:t>инфекционной</a:t>
            </a:r>
            <a:r>
              <a:rPr lang="en-GB" sz="3600" dirty="0">
                <a:latin typeface="Arial Narrow" pitchFamily="34" charset="0"/>
              </a:rPr>
              <a:t> </a:t>
            </a:r>
            <a:r>
              <a:rPr lang="en-GB" sz="3600" dirty="0" err="1">
                <a:latin typeface="Arial Narrow" pitchFamily="34" charset="0"/>
              </a:rPr>
              <a:t>заболеваемости</a:t>
            </a:r>
            <a:endParaRPr lang="en-GB" sz="3600" dirty="0">
              <a:latin typeface="Arial Narrow" pitchFamily="34" charset="0"/>
            </a:endParaRPr>
          </a:p>
        </p:txBody>
      </p:sp>
      <p:pic>
        <p:nvPicPr>
          <p:cNvPr id="36866" name="Picture 2" descr="http://t2.gstatic.com/images?q=tbn:ANd9GcRqi6TO4NPQ9SKVIjhQMcHYCqzx17Kdm0JNAfCfkM1QDzx-C2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36013"/>
            <a:ext cx="1760984" cy="212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Классиф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-195857"/>
            <a:ext cx="7627584" cy="8089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Патогенез острой гипоксии плода</a:t>
            </a:r>
            <a:endParaRPr lang="ru-RU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79388" y="2852738"/>
            <a:ext cx="2089150" cy="6985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CCFF"/>
                </a:solidFill>
              </a:rPr>
              <a:t>кислородная недостаточность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50825" y="4221163"/>
            <a:ext cx="2016125" cy="679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CCFF"/>
                </a:solidFill>
              </a:rPr>
              <a:t>активация надпочечников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50825" y="5876925"/>
            <a:ext cx="201612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CCFF"/>
                </a:solidFill>
              </a:rPr>
              <a:t>тахикардия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132138" y="5445125"/>
            <a:ext cx="201612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CCFF"/>
                </a:solidFill>
                <a:cs typeface="Arial" charset="0"/>
              </a:rPr>
              <a:t>↑ МОС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771775" y="2276475"/>
            <a:ext cx="2519363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CCFF"/>
                </a:solidFill>
              </a:rPr>
              <a:t>спазм сосудов нежизненно важных органов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219700" y="4005263"/>
            <a:ext cx="2016125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CCFF"/>
                </a:solidFill>
              </a:rPr>
              <a:t>централизация кровотока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156325" y="5300663"/>
            <a:ext cx="2736850" cy="124777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FF33"/>
                </a:solidFill>
              </a:rPr>
              <a:t>сохранение функции мозга, сердца, надпочечников, плаценты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084888" y="2420938"/>
            <a:ext cx="2736850" cy="9731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ишемия легких, почек, кишечника, селезенки, кожи, мышц</a:t>
            </a:r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 rot="4374721">
            <a:off x="323057" y="1627981"/>
            <a:ext cx="863600" cy="1008063"/>
          </a:xfrm>
          <a:custGeom>
            <a:avLst/>
            <a:gdLst>
              <a:gd name="G0" fmla="+- 12032 0 0"/>
              <a:gd name="G1" fmla="+- 6657 0 0"/>
              <a:gd name="G2" fmla="+- 21600 0 6657"/>
              <a:gd name="G3" fmla="+- 10800 0 6657"/>
              <a:gd name="G4" fmla="+- 21600 0 12032"/>
              <a:gd name="G5" fmla="*/ G4 G3 10800"/>
              <a:gd name="G6" fmla="+- 21600 0 G5"/>
              <a:gd name="T0" fmla="*/ 12032 w 21600"/>
              <a:gd name="T1" fmla="*/ 0 h 21600"/>
              <a:gd name="T2" fmla="*/ 0 w 21600"/>
              <a:gd name="T3" fmla="*/ 10800 h 21600"/>
              <a:gd name="T4" fmla="*/ 1203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32" y="0"/>
                </a:moveTo>
                <a:lnTo>
                  <a:pt x="12032" y="6657"/>
                </a:lnTo>
                <a:lnTo>
                  <a:pt x="3375" y="6657"/>
                </a:lnTo>
                <a:lnTo>
                  <a:pt x="3375" y="14943"/>
                </a:lnTo>
                <a:lnTo>
                  <a:pt x="12032" y="14943"/>
                </a:lnTo>
                <a:lnTo>
                  <a:pt x="1203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657"/>
                </a:moveTo>
                <a:lnTo>
                  <a:pt x="1350" y="14943"/>
                </a:lnTo>
                <a:lnTo>
                  <a:pt x="2700" y="14943"/>
                </a:lnTo>
                <a:lnTo>
                  <a:pt x="2700" y="6657"/>
                </a:lnTo>
                <a:close/>
              </a:path>
              <a:path w="21600" h="21600">
                <a:moveTo>
                  <a:pt x="0" y="6657"/>
                </a:moveTo>
                <a:lnTo>
                  <a:pt x="0" y="14943"/>
                </a:lnTo>
                <a:lnTo>
                  <a:pt x="675" y="14943"/>
                </a:lnTo>
                <a:lnTo>
                  <a:pt x="675" y="665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6" name="AutoShape 30"/>
          <p:cNvSpPr>
            <a:spLocks noChangeArrowheads="1"/>
          </p:cNvSpPr>
          <p:nvPr/>
        </p:nvSpPr>
        <p:spPr bwMode="auto">
          <a:xfrm rot="8831229">
            <a:off x="1619250" y="5157788"/>
            <a:ext cx="1250950" cy="431800"/>
          </a:xfrm>
          <a:prstGeom prst="rightArrow">
            <a:avLst>
              <a:gd name="adj1" fmla="val 39852"/>
              <a:gd name="adj2" fmla="val 12182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7" name="AutoShape 31"/>
          <p:cNvSpPr>
            <a:spLocks noChangeArrowheads="1"/>
          </p:cNvSpPr>
          <p:nvPr/>
        </p:nvSpPr>
        <p:spPr bwMode="auto">
          <a:xfrm rot="16200000">
            <a:off x="2950369" y="3466307"/>
            <a:ext cx="795337" cy="431800"/>
          </a:xfrm>
          <a:prstGeom prst="rightArrow">
            <a:avLst>
              <a:gd name="adj1" fmla="val 39852"/>
              <a:gd name="adj2" fmla="val 774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 rot="3153734">
            <a:off x="4427538" y="3429000"/>
            <a:ext cx="863600" cy="431800"/>
          </a:xfrm>
          <a:prstGeom prst="rightArrow">
            <a:avLst>
              <a:gd name="adj1" fmla="val 39852"/>
              <a:gd name="adj2" fmla="val 841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 rot="-1140971">
            <a:off x="2339975" y="5661025"/>
            <a:ext cx="719138" cy="431800"/>
          </a:xfrm>
          <a:prstGeom prst="rightArrow">
            <a:avLst>
              <a:gd name="adj1" fmla="val 39852"/>
              <a:gd name="adj2" fmla="val 700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90" name="AutoShape 34"/>
          <p:cNvSpPr>
            <a:spLocks noChangeArrowheads="1"/>
          </p:cNvSpPr>
          <p:nvPr/>
        </p:nvSpPr>
        <p:spPr bwMode="auto">
          <a:xfrm rot="1512696">
            <a:off x="5292725" y="5589588"/>
            <a:ext cx="719138" cy="431800"/>
          </a:xfrm>
          <a:prstGeom prst="rightArrow">
            <a:avLst>
              <a:gd name="adj1" fmla="val 39852"/>
              <a:gd name="adj2" fmla="val 700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93" name="AutoShape 37"/>
          <p:cNvSpPr>
            <a:spLocks noChangeArrowheads="1"/>
          </p:cNvSpPr>
          <p:nvPr/>
        </p:nvSpPr>
        <p:spPr bwMode="auto">
          <a:xfrm>
            <a:off x="7308850" y="3429000"/>
            <a:ext cx="792163" cy="792163"/>
          </a:xfrm>
          <a:custGeom>
            <a:avLst/>
            <a:gdLst>
              <a:gd name="G0" fmla="+- 8934 0 0"/>
              <a:gd name="G1" fmla="+- 17272 0 0"/>
              <a:gd name="G2" fmla="+- 8338 0 0"/>
              <a:gd name="G3" fmla="*/ 8934 1 2"/>
              <a:gd name="G4" fmla="+- G3 10800 0"/>
              <a:gd name="G5" fmla="+- 21600 8934 17272"/>
              <a:gd name="G6" fmla="+- 17272 8338 0"/>
              <a:gd name="G7" fmla="*/ G6 1 2"/>
              <a:gd name="G8" fmla="*/ 1727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272 1 2"/>
              <a:gd name="G15" fmla="+- G5 0 G4"/>
              <a:gd name="G16" fmla="+- G0 0 G4"/>
              <a:gd name="G17" fmla="*/ G2 G15 G16"/>
              <a:gd name="T0" fmla="*/ 15267 w 21600"/>
              <a:gd name="T1" fmla="*/ 0 h 21600"/>
              <a:gd name="T2" fmla="*/ 8934 w 21600"/>
              <a:gd name="T3" fmla="*/ 8338 h 21600"/>
              <a:gd name="T4" fmla="*/ 0 w 21600"/>
              <a:gd name="T5" fmla="*/ 19093 h 21600"/>
              <a:gd name="T6" fmla="*/ 8636 w 21600"/>
              <a:gd name="T7" fmla="*/ 21600 h 21600"/>
              <a:gd name="T8" fmla="*/ 17272 w 21600"/>
              <a:gd name="T9" fmla="*/ 16014 h 21600"/>
              <a:gd name="T10" fmla="*/ 21600 w 21600"/>
              <a:gd name="T11" fmla="*/ 833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267" y="0"/>
                </a:moveTo>
                <a:lnTo>
                  <a:pt x="8934" y="8338"/>
                </a:lnTo>
                <a:lnTo>
                  <a:pt x="13262" y="8338"/>
                </a:lnTo>
                <a:lnTo>
                  <a:pt x="13262" y="16585"/>
                </a:lnTo>
                <a:lnTo>
                  <a:pt x="0" y="16585"/>
                </a:lnTo>
                <a:lnTo>
                  <a:pt x="0" y="21600"/>
                </a:lnTo>
                <a:lnTo>
                  <a:pt x="17272" y="21600"/>
                </a:lnTo>
                <a:lnTo>
                  <a:pt x="17272" y="8338"/>
                </a:lnTo>
                <a:lnTo>
                  <a:pt x="21600" y="833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94" name="AutoShape 38"/>
          <p:cNvSpPr>
            <a:spLocks noChangeArrowheads="1"/>
          </p:cNvSpPr>
          <p:nvPr/>
        </p:nvSpPr>
        <p:spPr bwMode="auto">
          <a:xfrm flipV="1">
            <a:off x="7308850" y="4437063"/>
            <a:ext cx="792163" cy="792162"/>
          </a:xfrm>
          <a:custGeom>
            <a:avLst/>
            <a:gdLst>
              <a:gd name="G0" fmla="+- 8934 0 0"/>
              <a:gd name="G1" fmla="+- 17272 0 0"/>
              <a:gd name="G2" fmla="+- 8338 0 0"/>
              <a:gd name="G3" fmla="*/ 8934 1 2"/>
              <a:gd name="G4" fmla="+- G3 10800 0"/>
              <a:gd name="G5" fmla="+- 21600 8934 17272"/>
              <a:gd name="G6" fmla="+- 17272 8338 0"/>
              <a:gd name="G7" fmla="*/ G6 1 2"/>
              <a:gd name="G8" fmla="*/ 1727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272 1 2"/>
              <a:gd name="G15" fmla="+- G5 0 G4"/>
              <a:gd name="G16" fmla="+- G0 0 G4"/>
              <a:gd name="G17" fmla="*/ G2 G15 G16"/>
              <a:gd name="T0" fmla="*/ 15267 w 21600"/>
              <a:gd name="T1" fmla="*/ 0 h 21600"/>
              <a:gd name="T2" fmla="*/ 8934 w 21600"/>
              <a:gd name="T3" fmla="*/ 8338 h 21600"/>
              <a:gd name="T4" fmla="*/ 0 w 21600"/>
              <a:gd name="T5" fmla="*/ 19093 h 21600"/>
              <a:gd name="T6" fmla="*/ 8636 w 21600"/>
              <a:gd name="T7" fmla="*/ 21600 h 21600"/>
              <a:gd name="T8" fmla="*/ 17272 w 21600"/>
              <a:gd name="T9" fmla="*/ 16014 h 21600"/>
              <a:gd name="T10" fmla="*/ 21600 w 21600"/>
              <a:gd name="T11" fmla="*/ 833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267" y="0"/>
                </a:moveTo>
                <a:lnTo>
                  <a:pt x="8934" y="8338"/>
                </a:lnTo>
                <a:lnTo>
                  <a:pt x="13262" y="8338"/>
                </a:lnTo>
                <a:lnTo>
                  <a:pt x="13262" y="16585"/>
                </a:lnTo>
                <a:lnTo>
                  <a:pt x="0" y="16585"/>
                </a:lnTo>
                <a:lnTo>
                  <a:pt x="0" y="21600"/>
                </a:lnTo>
                <a:lnTo>
                  <a:pt x="17272" y="21600"/>
                </a:lnTo>
                <a:lnTo>
                  <a:pt x="17272" y="8338"/>
                </a:lnTo>
                <a:lnTo>
                  <a:pt x="21600" y="833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1619250" y="1617663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CC9"/>
                </a:solidFill>
                <a:latin typeface="Palatino Linotype" pitchFamily="18" charset="0"/>
              </a:rPr>
              <a:t>Компенсаторно-защитная реакция на гипоксию</a:t>
            </a: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 rot="5400000">
            <a:off x="1007269" y="3680619"/>
            <a:ext cx="503238" cy="431800"/>
          </a:xfrm>
          <a:prstGeom prst="rightArrow">
            <a:avLst>
              <a:gd name="adj1" fmla="val 39852"/>
              <a:gd name="adj2" fmla="val 4900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2771775" y="4221163"/>
            <a:ext cx="2016125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CCFF"/>
                </a:solidFill>
              </a:rPr>
              <a:t>выброс катехоламинов</a:t>
            </a:r>
          </a:p>
        </p:txBody>
      </p:sp>
      <p:sp>
        <p:nvSpPr>
          <p:cNvPr id="19500" name="AutoShape 44"/>
          <p:cNvSpPr>
            <a:spLocks noChangeArrowheads="1"/>
          </p:cNvSpPr>
          <p:nvPr/>
        </p:nvSpPr>
        <p:spPr bwMode="auto">
          <a:xfrm>
            <a:off x="2339975" y="4365625"/>
            <a:ext cx="360363" cy="431800"/>
          </a:xfrm>
          <a:prstGeom prst="rightArrow">
            <a:avLst>
              <a:gd name="adj1" fmla="val 39852"/>
              <a:gd name="adj2" fmla="val 420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8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4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84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34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26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26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38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88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86" grpId="0" animBg="1"/>
      <p:bldP spid="19487" grpId="0" animBg="1"/>
      <p:bldP spid="19488" grpId="0" animBg="1"/>
      <p:bldP spid="19489" grpId="0" animBg="1"/>
      <p:bldP spid="19490" grpId="0" animBg="1"/>
      <p:bldP spid="19493" grpId="0" animBg="1"/>
      <p:bldP spid="19494" grpId="0" animBg="1"/>
      <p:bldP spid="19495" grpId="0"/>
      <p:bldP spid="19496" grpId="0" animBg="1"/>
      <p:bldP spid="19499" grpId="0" animBg="1"/>
      <p:bldP spid="195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Патогенез гипоксии  плода</a:t>
            </a:r>
            <a:endParaRPr lang="ru-RU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При декомпенсации происходит угнетение функции надпочечников и, как следствие: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угнетение ЦНС;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уменьшении ЧСС;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снижение АД;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венозный застой.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Патогенез гипоксии плода</a:t>
            </a:r>
            <a:endParaRPr lang="ru-RU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Расстройства </a:t>
            </a:r>
            <a:r>
              <a:rPr lang="ru-RU" dirty="0" err="1">
                <a:solidFill>
                  <a:srgbClr val="FFFCC9"/>
                </a:solidFill>
                <a:latin typeface="Palatino Linotype" pitchFamily="18" charset="0"/>
              </a:rPr>
              <a:t>микрогемодинамики</a:t>
            </a: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: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снижение тонуса резистивных сосудов;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повышение проницаемости стенок сосудов;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нарушение текучих свойств крови.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Понятие гипоксии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b="1" i="1" u="sng" dirty="0">
                <a:solidFill>
                  <a:srgbClr val="FB7DA1"/>
                </a:solidFill>
                <a:latin typeface="Palatino Linotype" pitchFamily="18" charset="0"/>
              </a:rPr>
              <a:t>Гипоксия плода</a:t>
            </a: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 – </a:t>
            </a:r>
            <a:br>
              <a:rPr lang="ru-RU" dirty="0">
                <a:solidFill>
                  <a:srgbClr val="FFFCC9"/>
                </a:solidFill>
                <a:latin typeface="Palatino Linotype" pitchFamily="18" charset="0"/>
              </a:rPr>
            </a:b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это комплекс изменений в его организме под влиянием недостаточного снабжения кислородом тканей и органов или неадекватной утилизации ими кислорода</a:t>
            </a:r>
          </a:p>
        </p:txBody>
      </p:sp>
      <p:pic>
        <p:nvPicPr>
          <p:cNvPr id="4" name="Picture 2" descr="http://www.colady.ru/wp-content/uploads/2012/07/plod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94902"/>
            <a:ext cx="3168352" cy="211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Патогенез гипоксии плода</a:t>
            </a:r>
            <a:endParaRPr lang="ru-RU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Метаболические изменения: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повышение активности окислительно-восстановительных ферментов;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усиление тканевого дыхания;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усиление анаэробного гликолиза;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активация перекисного окисления липидов;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развитие ацидоза, </a:t>
            </a:r>
            <a:r>
              <a:rPr lang="ru-RU" dirty="0" err="1">
                <a:solidFill>
                  <a:srgbClr val="FFFCC9"/>
                </a:solidFill>
                <a:latin typeface="Palatino Linotype" pitchFamily="18" charset="0"/>
              </a:rPr>
              <a:t>гиперкалиемии</a:t>
            </a: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52321" y="188640"/>
            <a:ext cx="7807680" cy="6610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Диагностика гипоксии плода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1018188"/>
            <a:ext cx="8768648" cy="54351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75000"/>
              </a:lnSpc>
            </a:pPr>
            <a:r>
              <a:rPr lang="ru-RU" sz="2600" b="1" i="1" dirty="0">
                <a:solidFill>
                  <a:srgbClr val="990099"/>
                </a:solidFill>
                <a:latin typeface="Arial Narrow" pitchFamily="34" charset="0"/>
              </a:rPr>
              <a:t>Регулярное клиническое наблюдение</a:t>
            </a:r>
            <a:r>
              <a:rPr lang="ru-RU" sz="2600" dirty="0">
                <a:latin typeface="Arial Narrow" pitchFamily="34" charset="0"/>
              </a:rPr>
              <a:t>   </a:t>
            </a:r>
            <a:endParaRPr lang="ru-RU" sz="2600" dirty="0" smtClean="0">
              <a:latin typeface="Arial Narrow" pitchFamily="34" charset="0"/>
            </a:endParaRPr>
          </a:p>
          <a:p>
            <a:pPr>
              <a:lnSpc>
                <a:spcPct val="75000"/>
              </a:lnSpc>
              <a:buNone/>
            </a:pPr>
            <a:r>
              <a:rPr lang="ru-RU" sz="2600" dirty="0" smtClean="0">
                <a:latin typeface="Arial Narrow" pitchFamily="34" charset="0"/>
              </a:rPr>
              <a:t>(</a:t>
            </a:r>
            <a:r>
              <a:rPr lang="ru-RU" sz="2600" dirty="0">
                <a:latin typeface="Arial Narrow" pitchFamily="34" charset="0"/>
              </a:rPr>
              <a:t>ВДМ, тест шевеления плода) </a:t>
            </a:r>
            <a:endParaRPr lang="ru-RU" sz="2600" b="1" i="1" dirty="0">
              <a:latin typeface="Arial Narrow" pitchFamily="34" charset="0"/>
            </a:endParaRPr>
          </a:p>
          <a:p>
            <a:pPr>
              <a:lnSpc>
                <a:spcPct val="75000"/>
              </a:lnSpc>
            </a:pPr>
            <a:r>
              <a:rPr lang="ru-RU" sz="2600" b="1" i="1" dirty="0" err="1">
                <a:solidFill>
                  <a:srgbClr val="FF0000"/>
                </a:solidFill>
                <a:latin typeface="Arial Narrow" pitchFamily="34" charset="0"/>
              </a:rPr>
              <a:t>Эхография</a:t>
            </a:r>
            <a:r>
              <a:rPr lang="ru-RU" sz="2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600" dirty="0">
                <a:latin typeface="Arial Narrow" pitchFamily="34" charset="0"/>
              </a:rPr>
              <a:t>(“биофизический профиль”) включает комплексную оценку 5-ти параметров: дыхательные движения плода,  двигательная активность плода,  мышечный тонус плода,  количество околоплодных вод,  </a:t>
            </a:r>
            <a:r>
              <a:rPr lang="ru-RU" sz="2600" dirty="0" err="1">
                <a:latin typeface="Arial Narrow" pitchFamily="34" charset="0"/>
              </a:rPr>
              <a:t>нестрессовый</a:t>
            </a:r>
            <a:r>
              <a:rPr lang="ru-RU" sz="2600" dirty="0">
                <a:latin typeface="Arial Narrow" pitchFamily="34" charset="0"/>
              </a:rPr>
              <a:t> тест (НСТ) при </a:t>
            </a:r>
            <a:r>
              <a:rPr lang="ru-RU" sz="2600" dirty="0" err="1">
                <a:latin typeface="Arial Narrow" pitchFamily="34" charset="0"/>
              </a:rPr>
              <a:t>кардиотокографии</a:t>
            </a:r>
            <a:r>
              <a:rPr lang="ru-RU" sz="2600" dirty="0">
                <a:latin typeface="Arial Narrow" pitchFamily="34" charset="0"/>
              </a:rPr>
              <a:t>. В модификации </a:t>
            </a:r>
            <a:r>
              <a:rPr lang="ru-RU" sz="2600" dirty="0" err="1">
                <a:latin typeface="Arial Narrow" pitchFamily="34" charset="0"/>
              </a:rPr>
              <a:t>Vintzileos’а</a:t>
            </a:r>
            <a:r>
              <a:rPr lang="ru-RU" sz="2600" dirty="0">
                <a:latin typeface="Arial Narrow" pitchFamily="34" charset="0"/>
              </a:rPr>
              <a:t> (1987) добавлен 6-й параметр - степень зрелости плаценты по </a:t>
            </a:r>
            <a:r>
              <a:rPr lang="ru-RU" sz="2600" dirty="0" err="1">
                <a:latin typeface="Arial Narrow" pitchFamily="34" charset="0"/>
              </a:rPr>
              <a:t>Grannum’у</a:t>
            </a:r>
            <a:r>
              <a:rPr lang="ru-RU" sz="2600" dirty="0">
                <a:latin typeface="Arial Narrow" pitchFamily="34" charset="0"/>
              </a:rPr>
              <a:t>.</a:t>
            </a:r>
            <a:endParaRPr lang="ru-RU" sz="2600" b="1" i="1" dirty="0">
              <a:latin typeface="Arial Narrow" pitchFamily="34" charset="0"/>
            </a:endParaRPr>
          </a:p>
          <a:p>
            <a:pPr>
              <a:lnSpc>
                <a:spcPct val="75000"/>
              </a:lnSpc>
            </a:pPr>
            <a:r>
              <a:rPr lang="ru-RU" sz="2600" b="1" i="1" dirty="0" err="1">
                <a:solidFill>
                  <a:srgbClr val="FF0000"/>
                </a:solidFill>
                <a:latin typeface="Arial Narrow" pitchFamily="34" charset="0"/>
              </a:rPr>
              <a:t>Кардиотокография</a:t>
            </a:r>
            <a:r>
              <a:rPr lang="ru-RU" sz="2600" dirty="0">
                <a:latin typeface="Arial Narrow" pitchFamily="34" charset="0"/>
              </a:rPr>
              <a:t> (системы балльных оценок Фишера, Кребса, Савельевой или компьютерная оценка данных по Демидову, </a:t>
            </a:r>
            <a:r>
              <a:rPr lang="ru-RU" sz="2600" dirty="0" err="1">
                <a:latin typeface="Arial Narrow" pitchFamily="34" charset="0"/>
              </a:rPr>
              <a:t>Redman</a:t>
            </a:r>
            <a:r>
              <a:rPr lang="ru-RU" sz="2600" dirty="0">
                <a:latin typeface="Arial Narrow" pitchFamily="34" charset="0"/>
              </a:rPr>
              <a:t> &amp; </a:t>
            </a:r>
            <a:r>
              <a:rPr lang="ru-RU" sz="2600" dirty="0" err="1">
                <a:latin typeface="Arial Narrow" pitchFamily="34" charset="0"/>
              </a:rPr>
              <a:t>Dowes</a:t>
            </a:r>
            <a:r>
              <a:rPr lang="ru-RU" sz="2600" dirty="0">
                <a:latin typeface="Arial Narrow" pitchFamily="34" charset="0"/>
              </a:rPr>
              <a:t>) </a:t>
            </a:r>
            <a:r>
              <a:rPr lang="ru-RU" sz="2600" b="1" i="1" dirty="0">
                <a:solidFill>
                  <a:srgbClr val="990099"/>
                </a:solidFill>
                <a:latin typeface="Arial Narrow" pitchFamily="34" charset="0"/>
              </a:rPr>
              <a:t>(КТГ)</a:t>
            </a:r>
            <a:r>
              <a:rPr lang="ru-RU" sz="2600" b="1" i="1" dirty="0">
                <a:latin typeface="Arial Narrow" pitchFamily="34" charset="0"/>
              </a:rPr>
              <a:t>,</a:t>
            </a:r>
            <a:r>
              <a:rPr lang="ru-RU" sz="2600" dirty="0">
                <a:latin typeface="Arial Narrow" pitchFamily="34" charset="0"/>
              </a:rPr>
              <a:t> позволяет объективно оценить характер сердечной деятельности плода и сократительную активность матки. Вместе с тем, доказано, что неправильная интерпретация данных, полученных при КТГ, ведет к </a:t>
            </a:r>
            <a:r>
              <a:rPr lang="ru-RU" sz="2600" dirty="0" err="1">
                <a:latin typeface="Arial Narrow" pitchFamily="34" charset="0"/>
              </a:rPr>
              <a:t>гипердиагностике</a:t>
            </a:r>
            <a:r>
              <a:rPr lang="ru-RU" sz="2600" dirty="0">
                <a:latin typeface="Arial Narrow" pitchFamily="34" charset="0"/>
              </a:rPr>
              <a:t> </a:t>
            </a:r>
            <a:r>
              <a:rPr lang="ru-RU" sz="2600" dirty="0" err="1">
                <a:latin typeface="Arial Narrow" pitchFamily="34" charset="0"/>
              </a:rPr>
              <a:t>гипоксических</a:t>
            </a:r>
            <a:r>
              <a:rPr lang="ru-RU" sz="2600" dirty="0">
                <a:latin typeface="Arial Narrow" pitchFamily="34" charset="0"/>
              </a:rPr>
              <a:t> состояний, что, в свою очередь, приводит к неоправданному росту частоты оперативного </a:t>
            </a:r>
            <a:r>
              <a:rPr lang="ru-RU" sz="2600" dirty="0" err="1">
                <a:latin typeface="Arial Narrow" pitchFamily="34" charset="0"/>
              </a:rPr>
              <a:t>родоразрешения</a:t>
            </a:r>
            <a:r>
              <a:rPr lang="ru-RU" sz="2600" dirty="0">
                <a:latin typeface="Arial Narrow" pitchFamily="34" charset="0"/>
              </a:rPr>
              <a:t> путем кесарева сечения.</a:t>
            </a:r>
          </a:p>
        </p:txBody>
      </p:sp>
      <p:pic>
        <p:nvPicPr>
          <p:cNvPr id="4" name="Рисунок 3" descr="microscope_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50" y="260648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fig001"/>
          <p:cNvPicPr>
            <a:picLocks noChangeAspect="1" noChangeArrowheads="1"/>
          </p:cNvPicPr>
          <p:nvPr/>
        </p:nvPicPr>
        <p:blipFill>
          <a:blip r:embed="rId2" cstate="print"/>
          <a:srcRect t="16001"/>
          <a:stretch>
            <a:fillRect/>
          </a:stretch>
        </p:blipFill>
        <p:spPr bwMode="auto">
          <a:xfrm>
            <a:off x="971600" y="1124744"/>
            <a:ext cx="7143750" cy="2880320"/>
          </a:xfrm>
          <a:prstGeom prst="rect">
            <a:avLst/>
          </a:prstGeom>
          <a:noFill/>
        </p:spPr>
      </p:pic>
      <p:pic>
        <p:nvPicPr>
          <p:cNvPr id="3" name="Picture 4" descr="r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23419"/>
            <a:ext cx="4427984" cy="2834581"/>
          </a:xfrm>
          <a:prstGeom prst="rect">
            <a:avLst/>
          </a:prstGeom>
          <a:noFill/>
        </p:spPr>
      </p:pic>
      <p:pic>
        <p:nvPicPr>
          <p:cNvPr id="4" name="Picture 4" descr="r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537" y="4049688"/>
            <a:ext cx="4274463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80648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ru-RU" sz="2400" b="1" dirty="0" smtClean="0"/>
              <a:t>Наличие внутриутробной гипоксии по данным </a:t>
            </a:r>
            <a:r>
              <a:rPr lang="ru-RU" sz="2400" b="1" dirty="0" err="1" smtClean="0"/>
              <a:t>кардиотокографии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0018-028-Eto-interes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140200" y="7429500"/>
            <a:ext cx="4629150" cy="679450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11268" name="Picture 6" descr="РИС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1628800"/>
            <a:ext cx="42116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0" dirty="0">
                <a:solidFill>
                  <a:schemeClr val="tx1"/>
                </a:solidFill>
                <a:latin typeface="Arial" charset="0"/>
              </a:rPr>
              <a:t>В наше время в США, Англии Швеции  с целью регистрации прямой ЭКГ плода используется скальпель-электрод.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0018-028-Eto-interes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6" descr="СКАЛЬП-ЭЛЕКТРОД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275"/>
            <a:ext cx="45005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8175" y="260350"/>
            <a:ext cx="5132388" cy="1143000"/>
          </a:xfrm>
          <a:solidFill>
            <a:srgbClr val="FF3399"/>
          </a:solidFill>
        </p:spPr>
      </p:pic>
      <p:pic>
        <p:nvPicPr>
          <p:cNvPr id="13317" name="Таблица 4" descr="Рисунок1.png"/>
          <p:cNvPicPr>
            <a:picLocks noGrp="1" noChangeAspect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492500" y="1989138"/>
            <a:ext cx="5265738" cy="3773487"/>
          </a:xfr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0018-028-Eto-interes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TextBox 9"/>
          <p:cNvPicPr>
            <a:picLocks noGrp="1" noChangeArrowheads="1"/>
          </p:cNvPicPr>
          <p:nvPr>
            <p:ph type="title"/>
          </p:nvPr>
        </p:nvPicPr>
        <p:blipFill>
          <a:blip r:embed="rId3" cstate="print">
            <a:lum bright="2000"/>
          </a:blip>
          <a:srcRect/>
          <a:stretch>
            <a:fillRect/>
          </a:stretch>
        </p:blipFill>
        <p:spPr>
          <a:xfrm>
            <a:off x="468313" y="404813"/>
            <a:ext cx="8229600" cy="879475"/>
          </a:xfrm>
          <a:solidFill>
            <a:srgbClr val="FF3399"/>
          </a:solidFill>
        </p:spPr>
      </p:pic>
      <p:pic>
        <p:nvPicPr>
          <p:cNvPr id="14340" name="Таблица 3" descr="Рисунок1.jpg"/>
          <p:cNvPicPr>
            <a:picLocks noGrp="1" noChangeAspect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14488" y="1795463"/>
            <a:ext cx="5913437" cy="4133850"/>
          </a:xfr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018-028-Eto-interes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Снижение показателей перинатальной заболеваемости и смертности 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Сокращение необходимости излишнего акушерского вмешательства</a:t>
            </a:r>
          </a:p>
          <a:p>
            <a:pPr>
              <a:lnSpc>
                <a:spcPct val="90000"/>
              </a:lnSpc>
            </a:pPr>
            <a:endParaRPr lang="ru-RU" smtClean="0"/>
          </a:p>
          <a:p>
            <a:pPr>
              <a:lnSpc>
                <a:spcPct val="90000"/>
              </a:lnSpc>
            </a:pPr>
            <a:r>
              <a:rPr lang="ru-RU" smtClean="0"/>
              <a:t>Сокращение затрат на уход больных с гипоксическими поражениями головного мозга.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  <p:pic>
        <p:nvPicPr>
          <p:cNvPr id="16388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0" y="274638"/>
            <a:ext cx="6284913" cy="1143000"/>
          </a:xfr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0018-028-Eto-interesno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9750"/>
          </a:xfrm>
          <a:noFill/>
        </p:spPr>
      </p:pic>
      <p:pic>
        <p:nvPicPr>
          <p:cNvPr id="17411" name="Rectangl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5888"/>
            <a:ext cx="8229600" cy="132873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</p:pic>
      <p:pic>
        <p:nvPicPr>
          <p:cNvPr id="17412" name="Picture 7" descr="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1341438"/>
            <a:ext cx="8229600" cy="4511675"/>
          </a:xfr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5013" y="3635375"/>
            <a:ext cx="35909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66"/>
                </a:solidFill>
                <a:latin typeface="Arial" charset="0"/>
              </a:rPr>
              <a:t>T             </a:t>
            </a:r>
            <a:r>
              <a:rPr lang="ru-RU" b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0">
                <a:solidFill>
                  <a:srgbClr val="FF0066"/>
                </a:solidFill>
                <a:latin typeface="Arial" charset="0"/>
              </a:rPr>
              <a:t>5</a:t>
            </a:r>
          </a:p>
          <a:p>
            <a:r>
              <a:rPr lang="en-US" b="0">
                <a:solidFill>
                  <a:srgbClr val="FF0066"/>
                </a:solidFill>
                <a:latin typeface="Arial" charset="0"/>
              </a:rPr>
              <a:t>_          =</a:t>
            </a:r>
            <a:r>
              <a:rPr lang="ru-RU" b="0">
                <a:solidFill>
                  <a:srgbClr val="FF0066"/>
                </a:solidFill>
                <a:latin typeface="Arial" charset="0"/>
              </a:rPr>
              <a:t>  </a:t>
            </a:r>
            <a:r>
              <a:rPr lang="en-US" b="0">
                <a:solidFill>
                  <a:srgbClr val="FF0066"/>
                </a:solidFill>
                <a:latin typeface="Arial" charset="0"/>
              </a:rPr>
              <a:t>_</a:t>
            </a:r>
            <a:r>
              <a:rPr lang="ru-RU" b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0">
                <a:solidFill>
                  <a:srgbClr val="FF0066"/>
                </a:solidFill>
                <a:latin typeface="Arial" charset="0"/>
              </a:rPr>
              <a:t>=</a:t>
            </a:r>
            <a:r>
              <a:rPr lang="ru-RU" b="0">
                <a:solidFill>
                  <a:srgbClr val="FF0066"/>
                </a:solidFill>
                <a:latin typeface="Arial" charset="0"/>
              </a:rPr>
              <a:t>  </a:t>
            </a:r>
            <a:r>
              <a:rPr lang="en-US" b="0">
                <a:solidFill>
                  <a:srgbClr val="FF0066"/>
                </a:solidFill>
                <a:latin typeface="Arial" charset="0"/>
              </a:rPr>
              <a:t>0</a:t>
            </a:r>
            <a:r>
              <a:rPr lang="ru-RU" b="0">
                <a:solidFill>
                  <a:srgbClr val="FF0066"/>
                </a:solidFill>
                <a:latin typeface="Arial" charset="0"/>
              </a:rPr>
              <a:t>,10</a:t>
            </a:r>
            <a:endParaRPr lang="en-US" b="0">
              <a:solidFill>
                <a:srgbClr val="FF0066"/>
              </a:solidFill>
              <a:latin typeface="Arial" charset="0"/>
            </a:endParaRPr>
          </a:p>
          <a:p>
            <a:r>
              <a:rPr lang="en-US" b="0">
                <a:solidFill>
                  <a:srgbClr val="FF0066"/>
                </a:solidFill>
                <a:latin typeface="Arial" charset="0"/>
              </a:rPr>
              <a:t>QRS       </a:t>
            </a:r>
            <a:r>
              <a:rPr lang="ru-RU" b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b="0">
                <a:solidFill>
                  <a:srgbClr val="FF0066"/>
                </a:solidFill>
                <a:latin typeface="Arial" charset="0"/>
              </a:rPr>
              <a:t>50</a:t>
            </a:r>
          </a:p>
          <a:p>
            <a:endParaRPr lang="ru-RU" b="0">
              <a:solidFill>
                <a:srgbClr val="FF00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0018-028-Eto-interes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Двухфазный </a:t>
            </a:r>
            <a:r>
              <a:rPr lang="en-US" sz="2800" smtClean="0">
                <a:latin typeface="Book Antiqua" pitchFamily="18" charset="0"/>
              </a:rPr>
              <a:t>ST </a:t>
            </a:r>
            <a:r>
              <a:rPr lang="ru-RU" sz="2800" smtClean="0"/>
              <a:t>1 степень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Двухфазный </a:t>
            </a:r>
            <a:r>
              <a:rPr lang="en-US" sz="2800" smtClean="0">
                <a:latin typeface="Book Antiqua" pitchFamily="18" charset="0"/>
              </a:rPr>
              <a:t>ST </a:t>
            </a:r>
            <a:r>
              <a:rPr lang="ru-RU" sz="2800" smtClean="0"/>
              <a:t>2</a:t>
            </a:r>
            <a:r>
              <a:rPr lang="en-US" sz="2800" smtClean="0">
                <a:latin typeface="Book Antiqua" pitchFamily="18" charset="0"/>
              </a:rPr>
              <a:t> </a:t>
            </a:r>
            <a:r>
              <a:rPr lang="ru-RU" sz="2800" smtClean="0"/>
              <a:t>степень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Двухфазный </a:t>
            </a:r>
            <a:r>
              <a:rPr lang="en-US" sz="2800" smtClean="0">
                <a:latin typeface="Book Antiqua" pitchFamily="18" charset="0"/>
              </a:rPr>
              <a:t>ST </a:t>
            </a:r>
            <a:r>
              <a:rPr lang="ru-RU" sz="2800" smtClean="0"/>
              <a:t>3</a:t>
            </a:r>
            <a:r>
              <a:rPr lang="en-US" sz="2800" smtClean="0">
                <a:latin typeface="Book Antiqua" pitchFamily="18" charset="0"/>
              </a:rPr>
              <a:t> </a:t>
            </a:r>
            <a:r>
              <a:rPr lang="ru-RU" sz="2800" smtClean="0"/>
              <a:t>степень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  <p:pic>
        <p:nvPicPr>
          <p:cNvPr id="3379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9938" y="274638"/>
            <a:ext cx="7604125" cy="1143000"/>
          </a:xfrm>
          <a:noFill/>
        </p:spPr>
      </p:pic>
      <p:pic>
        <p:nvPicPr>
          <p:cNvPr id="33797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196975"/>
            <a:ext cx="23526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924175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941888"/>
            <a:ext cx="23907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0018-028-Eto-interes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4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5" name="Picture 5" descr="на завтр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878522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Понятие гипоксии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Встречаемость – 10,5% случаев от общего числа родов.</a:t>
            </a:r>
          </a:p>
          <a:p>
            <a:pPr>
              <a:buFontTx/>
              <a:buNone/>
            </a:pPr>
            <a:endParaRPr lang="ru-RU" dirty="0">
              <a:solidFill>
                <a:srgbClr val="FFFCC9"/>
              </a:solidFill>
              <a:latin typeface="Palatino Linotype" pitchFamily="18" charset="0"/>
            </a:endParaRPr>
          </a:p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Гипоксия плода – не первичная нозологическая форма, а следствие различных патологических процессов в системе мать-плацента-плод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0018-028-Eto-interes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9" name="Picture 5" descr="на завтр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20713"/>
            <a:ext cx="842486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321" y="44624"/>
            <a:ext cx="7807680" cy="65384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Диагностика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496944" cy="60932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5000"/>
              </a:lnSpc>
            </a:pPr>
            <a:r>
              <a:rPr lang="ru-RU" sz="2400" b="1" i="1" dirty="0">
                <a:solidFill>
                  <a:srgbClr val="990099"/>
                </a:solidFill>
                <a:latin typeface="Arial Narrow" pitchFamily="34" charset="0"/>
              </a:rPr>
              <a:t>Допплеровская </a:t>
            </a:r>
            <a:r>
              <a:rPr lang="ru-RU" sz="2400" b="1" i="1" dirty="0" err="1">
                <a:solidFill>
                  <a:srgbClr val="990099"/>
                </a:solidFill>
                <a:latin typeface="Arial Narrow" pitchFamily="34" charset="0"/>
              </a:rPr>
              <a:t>флоуметрия</a:t>
            </a:r>
            <a:r>
              <a:rPr lang="ru-RU" sz="2400" dirty="0">
                <a:latin typeface="Arial Narrow" pitchFamily="34" charset="0"/>
              </a:rPr>
              <a:t> в сосудах системы </a:t>
            </a:r>
            <a:r>
              <a:rPr lang="ru-RU" sz="2400" u="sng" dirty="0">
                <a:latin typeface="Arial Narrow" pitchFamily="34" charset="0"/>
              </a:rPr>
              <a:t>“мать-плацента-плод”.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b="1" dirty="0">
                <a:latin typeface="Arial Narrow" pitchFamily="34" charset="0"/>
              </a:rPr>
              <a:t>Классификация </a:t>
            </a:r>
            <a:r>
              <a:rPr lang="ru-RU" sz="2400" dirty="0">
                <a:latin typeface="Arial Narrow" pitchFamily="34" charset="0"/>
              </a:rPr>
              <a:t>нарушений маточно-плацентарного и плодово-плацентарного кровотока основана на оценке кривых скоростей кровотока в маточных артериях и артериях пуповины (Стрижаков А.Н. и соавт.1989). Согласно этой классификации выделяют три степени тяжести гемодинамических нарушений:</a:t>
            </a:r>
            <a:endParaRPr lang="ru-RU" sz="2400" b="1" i="1" dirty="0"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2400" b="1" i="1" dirty="0">
                <a:latin typeface="Arial Narrow" pitchFamily="34" charset="0"/>
              </a:rPr>
              <a:t>I степень:</a:t>
            </a:r>
            <a:endParaRPr lang="ru-RU" sz="2400" dirty="0">
              <a:latin typeface="Arial Narrow" pitchFamily="34" charset="0"/>
            </a:endParaRPr>
          </a:p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А </a:t>
            </a:r>
            <a:r>
              <a:rPr lang="ru-RU" sz="2400" dirty="0">
                <a:latin typeface="Arial Narrow" pitchFamily="34" charset="0"/>
              </a:rPr>
              <a:t>- нарушение маточно-плацентарного кровотока при сохранном плодово-плацентарном кровотоке.</a:t>
            </a:r>
          </a:p>
          <a:p>
            <a:pPr>
              <a:lnSpc>
                <a:spcPct val="85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Б -</a:t>
            </a:r>
            <a:r>
              <a:rPr lang="ru-RU" sz="2400" dirty="0">
                <a:latin typeface="Arial Narrow" pitchFamily="34" charset="0"/>
              </a:rPr>
              <a:t> нарушение плодово-плацентарного кровотока при сохранном маточно-плацентарном кровотоке.</a:t>
            </a:r>
            <a:endParaRPr lang="ru-RU" sz="2400" b="1" i="1" dirty="0"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2400" b="1" i="1" dirty="0">
                <a:latin typeface="Arial Narrow" pitchFamily="34" charset="0"/>
              </a:rPr>
              <a:t>II степень:</a:t>
            </a:r>
            <a:r>
              <a:rPr lang="ru-RU" sz="2400" dirty="0">
                <a:latin typeface="Arial Narrow" pitchFamily="34" charset="0"/>
              </a:rPr>
              <a:t> одновременное нарушение маточно-плацентарного и плодово-плацентарного кровотока, не достигающее критических изменений (сохранен </a:t>
            </a:r>
            <a:r>
              <a:rPr lang="ru-RU" sz="2400" dirty="0" err="1">
                <a:latin typeface="Arial Narrow" pitchFamily="34" charset="0"/>
              </a:rPr>
              <a:t>конечно-диастолический</a:t>
            </a:r>
            <a:r>
              <a:rPr lang="ru-RU" sz="2400" dirty="0">
                <a:latin typeface="Arial Narrow" pitchFamily="34" charset="0"/>
              </a:rPr>
              <a:t> кровоток).</a:t>
            </a:r>
            <a:endParaRPr lang="ru-RU" sz="2400" b="1" i="1" dirty="0">
              <a:latin typeface="Arial Narrow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2400" b="1" i="1" dirty="0">
                <a:latin typeface="Arial Narrow" pitchFamily="34" charset="0"/>
              </a:rPr>
              <a:t>III степень:</a:t>
            </a:r>
            <a:r>
              <a:rPr lang="ru-RU" sz="2400" dirty="0">
                <a:latin typeface="Arial Narrow" pitchFamily="34" charset="0"/>
              </a:rPr>
              <a:t> критические нарушения плодово-плацентарного кровотока (отсутствие кровотока или реверсный </a:t>
            </a:r>
            <a:r>
              <a:rPr lang="ru-RU" sz="2400" dirty="0" err="1">
                <a:latin typeface="Arial Narrow" pitchFamily="34" charset="0"/>
              </a:rPr>
              <a:t>диастолический</a:t>
            </a:r>
            <a:r>
              <a:rPr lang="ru-RU" sz="2400" dirty="0">
                <a:latin typeface="Arial Narrow" pitchFamily="34" charset="0"/>
              </a:rPr>
              <a:t> кровоток) при сохранном или нарушенном маточно-плацентарном кровотоке.</a:t>
            </a:r>
          </a:p>
        </p:txBody>
      </p:sp>
      <p:pic>
        <p:nvPicPr>
          <p:cNvPr id="4" name="Рисунок 3" descr="Parameter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8561" y="116632"/>
            <a:ext cx="7807680" cy="7258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Диагностика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8" y="946180"/>
            <a:ext cx="8964488" cy="56511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75000"/>
              </a:lnSpc>
            </a:pPr>
            <a:r>
              <a:rPr lang="ru-RU" sz="2400" b="1" i="1" dirty="0" err="1">
                <a:solidFill>
                  <a:srgbClr val="990099"/>
                </a:solidFill>
                <a:latin typeface="Arial Narrow" pitchFamily="34" charset="0"/>
              </a:rPr>
              <a:t>кольпоцитологическое</a:t>
            </a:r>
            <a:r>
              <a:rPr lang="ru-RU" sz="2400" b="1" i="1" dirty="0">
                <a:solidFill>
                  <a:srgbClr val="990099"/>
                </a:solidFill>
                <a:latin typeface="Arial Narrow" pitchFamily="34" charset="0"/>
              </a:rPr>
              <a:t> исследование;</a:t>
            </a:r>
            <a:r>
              <a:rPr lang="ru-RU" sz="2400" dirty="0">
                <a:latin typeface="Arial Narrow" pitchFamily="34" charset="0"/>
              </a:rPr>
              <a:t> </a:t>
            </a:r>
            <a:endParaRPr lang="ru-RU" sz="2400" b="1" i="1" dirty="0">
              <a:latin typeface="Arial Narrow" pitchFamily="34" charset="0"/>
            </a:endParaRPr>
          </a:p>
          <a:p>
            <a:pPr>
              <a:lnSpc>
                <a:spcPct val="75000"/>
              </a:lnSpc>
            </a:pPr>
            <a:r>
              <a:rPr lang="ru-RU" sz="2400" b="1" i="1" dirty="0" err="1">
                <a:solidFill>
                  <a:srgbClr val="990099"/>
                </a:solidFill>
                <a:latin typeface="Arial Narrow" pitchFamily="34" charset="0"/>
              </a:rPr>
              <a:t>амниоскопия</a:t>
            </a:r>
            <a:r>
              <a:rPr lang="ru-RU" sz="2400" b="1" i="1" dirty="0">
                <a:solidFill>
                  <a:srgbClr val="990099"/>
                </a:solidFill>
                <a:latin typeface="Arial Narrow" pitchFamily="34" charset="0"/>
              </a:rPr>
              <a:t>,</a:t>
            </a:r>
            <a:r>
              <a:rPr lang="ru-RU" sz="2400" dirty="0">
                <a:latin typeface="Arial Narrow" pitchFamily="34" charset="0"/>
              </a:rPr>
              <a:t> позволяет выявить изменение количества околоплодных вод, изменение их прозрачности и окраски. Следует считать, что зеленоватые воды при беременности - признак гипоксии плода. </a:t>
            </a:r>
            <a:endParaRPr lang="ru-RU" sz="2400" b="1" i="1" dirty="0">
              <a:latin typeface="Arial Narrow" pitchFamily="34" charset="0"/>
            </a:endParaRPr>
          </a:p>
          <a:p>
            <a:pPr>
              <a:lnSpc>
                <a:spcPct val="75000"/>
              </a:lnSpc>
            </a:pPr>
            <a:r>
              <a:rPr lang="ru-RU" sz="2400" b="1" i="1" dirty="0">
                <a:solidFill>
                  <a:srgbClr val="990099"/>
                </a:solidFill>
                <a:latin typeface="Arial Narrow" pitchFamily="34" charset="0"/>
              </a:rPr>
              <a:t>гормональные методы</a:t>
            </a:r>
            <a:r>
              <a:rPr lang="ru-RU" sz="2400" dirty="0">
                <a:latin typeface="Arial Narrow" pitchFamily="34" charset="0"/>
              </a:rPr>
              <a:t> (</a:t>
            </a:r>
            <a:r>
              <a:rPr lang="ru-RU" sz="2400" dirty="0" err="1">
                <a:latin typeface="Arial Narrow" pitchFamily="34" charset="0"/>
              </a:rPr>
              <a:t>эстриол</a:t>
            </a:r>
            <a:r>
              <a:rPr lang="ru-RU" sz="2400" dirty="0">
                <a:latin typeface="Arial Narrow" pitchFamily="34" charset="0"/>
              </a:rPr>
              <a:t>, белковые гормоны плаценты – хорионический гонадотропин и плацентарный </a:t>
            </a:r>
            <a:r>
              <a:rPr lang="ru-RU" sz="2400" dirty="0" err="1">
                <a:latin typeface="Arial Narrow" pitchFamily="34" charset="0"/>
              </a:rPr>
              <a:t>лактоген</a:t>
            </a:r>
            <a:r>
              <a:rPr lang="ru-RU" sz="2400" dirty="0">
                <a:latin typeface="Arial Narrow" pitchFamily="34" charset="0"/>
              </a:rPr>
              <a:t>), данные гормоны  продуцируются </a:t>
            </a:r>
            <a:r>
              <a:rPr lang="ru-RU" sz="2400" dirty="0" err="1">
                <a:latin typeface="Arial Narrow" pitchFamily="34" charset="0"/>
              </a:rPr>
              <a:t>трофобластом</a:t>
            </a:r>
            <a:r>
              <a:rPr lang="ru-RU" sz="2400" dirty="0">
                <a:latin typeface="Arial Narrow" pitchFamily="34" charset="0"/>
              </a:rPr>
              <a:t> и </a:t>
            </a:r>
            <a:r>
              <a:rPr lang="ru-RU" sz="2400" dirty="0" err="1">
                <a:latin typeface="Arial Narrow" pitchFamily="34" charset="0"/>
              </a:rPr>
              <a:t>синцитиотрофобластом</a:t>
            </a:r>
            <a:r>
              <a:rPr lang="ru-RU" sz="2400" dirty="0">
                <a:latin typeface="Arial Narrow" pitchFamily="34" charset="0"/>
              </a:rPr>
              <a:t> плодного яйца. </a:t>
            </a:r>
            <a:endParaRPr lang="ru-RU" sz="2400" b="1" i="1" dirty="0">
              <a:latin typeface="Arial Narrow" pitchFamily="34" charset="0"/>
            </a:endParaRPr>
          </a:p>
          <a:p>
            <a:pPr>
              <a:lnSpc>
                <a:spcPct val="75000"/>
              </a:lnSpc>
            </a:pPr>
            <a:r>
              <a:rPr lang="ru-RU" sz="2400" b="1" i="1" dirty="0">
                <a:solidFill>
                  <a:srgbClr val="990099"/>
                </a:solidFill>
                <a:latin typeface="Arial Narrow" pitchFamily="34" charset="0"/>
              </a:rPr>
              <a:t>Послеродовая диагностика</a:t>
            </a:r>
            <a:r>
              <a:rPr lang="ru-RU" sz="2400" dirty="0">
                <a:latin typeface="Arial Narrow" pitchFamily="34" charset="0"/>
              </a:rPr>
              <a:t> состояния плаценты проводится, в основном, с помощью морфометрических и морфологических методов. </a:t>
            </a:r>
            <a:endParaRPr lang="ru-RU" sz="2400" b="1" i="1" dirty="0">
              <a:latin typeface="Arial Narrow" pitchFamily="34" charset="0"/>
            </a:endParaRPr>
          </a:p>
          <a:p>
            <a:pPr>
              <a:lnSpc>
                <a:spcPct val="75000"/>
              </a:lnSpc>
            </a:pPr>
            <a:r>
              <a:rPr lang="ru-RU" sz="2400" b="1" i="1" dirty="0">
                <a:solidFill>
                  <a:srgbClr val="990099"/>
                </a:solidFill>
                <a:latin typeface="Arial Narrow" pitchFamily="34" charset="0"/>
              </a:rPr>
              <a:t>Определение кислотно-основного состояния</a:t>
            </a:r>
            <a:r>
              <a:rPr lang="ru-RU" sz="2400" dirty="0">
                <a:latin typeface="Arial Narrow" pitchFamily="34" charset="0"/>
              </a:rPr>
              <a:t> крови плода, взятой из сосудов кожи предлежащей головки (проба </a:t>
            </a:r>
            <a:r>
              <a:rPr lang="ru-RU" sz="2400" b="1" dirty="0" err="1">
                <a:latin typeface="Arial Narrow" pitchFamily="34" charset="0"/>
              </a:rPr>
              <a:t>Залинга</a:t>
            </a:r>
            <a:r>
              <a:rPr lang="ru-RU" sz="2400" dirty="0">
                <a:latin typeface="Arial Narrow" pitchFamily="34" charset="0"/>
              </a:rPr>
              <a:t>). В I период родов </a:t>
            </a:r>
            <a:r>
              <a:rPr lang="ru-RU" sz="2400" u="sng" dirty="0">
                <a:latin typeface="Arial Narrow" pitchFamily="34" charset="0"/>
              </a:rPr>
              <a:t>снижение </a:t>
            </a:r>
            <a:r>
              <a:rPr lang="ru-RU" sz="2400" u="sng" dirty="0" err="1">
                <a:latin typeface="Arial Narrow" pitchFamily="34" charset="0"/>
              </a:rPr>
              <a:t>рН</a:t>
            </a:r>
            <a:r>
              <a:rPr lang="ru-RU" sz="2400" u="sng" dirty="0">
                <a:latin typeface="Arial Narrow" pitchFamily="34" charset="0"/>
              </a:rPr>
              <a:t> до 7,2</a:t>
            </a:r>
            <a:r>
              <a:rPr lang="ru-RU" sz="2400" dirty="0">
                <a:latin typeface="Arial Narrow" pitchFamily="34" charset="0"/>
              </a:rPr>
              <a:t> расценивают как </a:t>
            </a:r>
            <a:r>
              <a:rPr lang="ru-RU" sz="2400" u="sng" dirty="0" err="1">
                <a:latin typeface="Arial Narrow" pitchFamily="34" charset="0"/>
              </a:rPr>
              <a:t>субкомпенсированный</a:t>
            </a:r>
            <a:r>
              <a:rPr lang="ru-RU" sz="2400" u="sng" dirty="0">
                <a:latin typeface="Arial Narrow" pitchFamily="34" charset="0"/>
              </a:rPr>
              <a:t> ацидоз</a:t>
            </a:r>
            <a:r>
              <a:rPr lang="ru-RU" sz="2400" dirty="0">
                <a:latin typeface="Arial Narrow" pitchFamily="34" charset="0"/>
              </a:rPr>
              <a:t>, </a:t>
            </a:r>
            <a:r>
              <a:rPr lang="ru-RU" sz="2400" u="sng" dirty="0">
                <a:latin typeface="Arial Narrow" pitchFamily="34" charset="0"/>
              </a:rPr>
              <a:t>ниже 7,2 - </a:t>
            </a:r>
            <a:r>
              <a:rPr lang="ru-RU" sz="2400" u="sng" dirty="0" err="1">
                <a:latin typeface="Arial Narrow" pitchFamily="34" charset="0"/>
              </a:rPr>
              <a:t>декомпенсированный</a:t>
            </a:r>
            <a:r>
              <a:rPr lang="ru-RU" sz="2400" u="sng" dirty="0">
                <a:latin typeface="Arial Narrow" pitchFamily="34" charset="0"/>
              </a:rPr>
              <a:t> ацидоз</a:t>
            </a:r>
            <a:r>
              <a:rPr lang="ru-RU" sz="2400" dirty="0">
                <a:latin typeface="Arial Narrow" pitchFamily="34" charset="0"/>
              </a:rPr>
              <a:t>, что свидетельствует о гипоксии плода. </a:t>
            </a:r>
            <a:r>
              <a:rPr lang="ru-RU" sz="2400" b="1" dirty="0">
                <a:latin typeface="Arial Narrow" pitchFamily="34" charset="0"/>
              </a:rPr>
              <a:t>Состояние </a:t>
            </a:r>
            <a:r>
              <a:rPr lang="ru-RU" sz="2400" b="1" dirty="0" err="1">
                <a:latin typeface="Arial Narrow" pitchFamily="34" charset="0"/>
              </a:rPr>
              <a:t>декомпенсированного</a:t>
            </a:r>
            <a:r>
              <a:rPr lang="ru-RU" sz="2400" b="1" dirty="0">
                <a:latin typeface="Arial Narrow" pitchFamily="34" charset="0"/>
              </a:rPr>
              <a:t> ацидоза в сочетании с изменениями частоты сердечных сокращений</a:t>
            </a:r>
            <a:r>
              <a:rPr lang="ru-RU" sz="2400" dirty="0">
                <a:latin typeface="Arial Narrow" pitchFamily="34" charset="0"/>
              </a:rPr>
              <a:t> является </a:t>
            </a:r>
            <a:r>
              <a:rPr lang="ru-RU" sz="2400" b="1" dirty="0">
                <a:latin typeface="Arial Narrow" pitchFamily="34" charset="0"/>
              </a:rPr>
              <a:t>надежным признаком гипоксии плода</a:t>
            </a:r>
            <a:r>
              <a:rPr lang="ru-RU" sz="2400" dirty="0">
                <a:latin typeface="Arial Narrow" pitchFamily="34" charset="0"/>
              </a:rPr>
              <a:t>, при котором требуется немедленное </a:t>
            </a:r>
            <a:r>
              <a:rPr lang="ru-RU" sz="2400" dirty="0" err="1">
                <a:latin typeface="Arial Narrow" pitchFamily="34" charset="0"/>
              </a:rPr>
              <a:t>родоразрешение</a:t>
            </a:r>
            <a:r>
              <a:rPr lang="ru-RU" sz="2400" dirty="0">
                <a:latin typeface="Arial Narrow" pitchFamily="34" charset="0"/>
              </a:rPr>
              <a:t>.</a:t>
            </a:r>
          </a:p>
          <a:p>
            <a:pPr algn="just">
              <a:lnSpc>
                <a:spcPct val="75000"/>
              </a:lnSpc>
            </a:pPr>
            <a:endParaRPr lang="ru-RU" sz="2200" dirty="0"/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ru-RU" sz="2200" dirty="0"/>
              <a:t>    </a:t>
            </a:r>
          </a:p>
        </p:txBody>
      </p:sp>
      <p:pic>
        <p:nvPicPr>
          <p:cNvPr id="4" name="Рисунок 3" descr="surgeon_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260648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6414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Факторы, влияющие на изменение базального ритма сердцебиения плода</a:t>
            </a:r>
          </a:p>
        </p:txBody>
      </p:sp>
      <p:pic>
        <p:nvPicPr>
          <p:cNvPr id="28676" name="Picture 4" descr="Факторы, влияющие на базальный ритм желты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844824"/>
            <a:ext cx="6743700" cy="4705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Лечение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629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нормализация плацентарного кровообращения;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улучшение снабжения плода кислородом и энергетическими веществами;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повышение устойчивости плода к гипоксии;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создание условий, благоприятствующих течению обменных процессов.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Лечение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постельный режим;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ингаляция кислорода;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гипербарическая </a:t>
            </a:r>
            <a:r>
              <a:rPr lang="ru-RU" sz="2300" dirty="0" err="1">
                <a:solidFill>
                  <a:srgbClr val="FFFCC9"/>
                </a:solidFill>
                <a:latin typeface="Palatino Linotype" pitchFamily="18" charset="0"/>
              </a:rPr>
              <a:t>оксигенация</a:t>
            </a: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эстрогены;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лечение аномалий родовой деятельности;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нормализация </a:t>
            </a:r>
            <a:r>
              <a:rPr lang="ru-RU" sz="2300" dirty="0" err="1">
                <a:solidFill>
                  <a:srgbClr val="FFFCC9"/>
                </a:solidFill>
                <a:latin typeface="Palatino Linotype" pitchFamily="18" charset="0"/>
              </a:rPr>
              <a:t>реокоагулянтных</a:t>
            </a: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 свойств крови (</a:t>
            </a:r>
            <a:r>
              <a:rPr lang="ru-RU" sz="2300" dirty="0" err="1">
                <a:solidFill>
                  <a:srgbClr val="FFFCC9"/>
                </a:solidFill>
                <a:latin typeface="Palatino Linotype" pitchFamily="18" charset="0"/>
              </a:rPr>
              <a:t>трентал</a:t>
            </a: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, гепарин);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препараты, активизирующие метаболические процессы (АТФ, </a:t>
            </a:r>
            <a:r>
              <a:rPr lang="ru-RU" sz="2300" dirty="0" err="1">
                <a:solidFill>
                  <a:srgbClr val="FFFCC9"/>
                </a:solidFill>
                <a:latin typeface="Palatino Linotype" pitchFamily="18" charset="0"/>
              </a:rPr>
              <a:t>кокарбоксилаза</a:t>
            </a: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, </a:t>
            </a:r>
            <a:r>
              <a:rPr lang="ru-RU" sz="2300" dirty="0" err="1">
                <a:solidFill>
                  <a:srgbClr val="FFFCC9"/>
                </a:solidFill>
                <a:latin typeface="Palatino Linotype" pitchFamily="18" charset="0"/>
              </a:rPr>
              <a:t>фолиевая</a:t>
            </a: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 кислота, глюкоза, вит. В</a:t>
            </a:r>
            <a:r>
              <a:rPr lang="ru-RU" sz="2300" baseline="-25000" dirty="0">
                <a:solidFill>
                  <a:srgbClr val="FFFCC9"/>
                </a:solidFill>
                <a:latin typeface="Palatino Linotype" pitchFamily="18" charset="0"/>
              </a:rPr>
              <a:t>12</a:t>
            </a: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dirty="0" err="1">
                <a:solidFill>
                  <a:srgbClr val="FFFCC9"/>
                </a:solidFill>
                <a:latin typeface="Palatino Linotype" pitchFamily="18" charset="0"/>
              </a:rPr>
              <a:t>мембраностабилизаторы</a:t>
            </a: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 (</a:t>
            </a:r>
            <a:r>
              <a:rPr lang="ru-RU" sz="2300" dirty="0" err="1">
                <a:solidFill>
                  <a:srgbClr val="FFFCC9"/>
                </a:solidFill>
                <a:latin typeface="Palatino Linotype" pitchFamily="18" charset="0"/>
              </a:rPr>
              <a:t>липостабил</a:t>
            </a: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, </a:t>
            </a:r>
            <a:r>
              <a:rPr lang="ru-RU" sz="2300" dirty="0" err="1">
                <a:solidFill>
                  <a:srgbClr val="FFFCC9"/>
                </a:solidFill>
                <a:latin typeface="Palatino Linotype" pitchFamily="18" charset="0"/>
              </a:rPr>
              <a:t>эссенциале</a:t>
            </a: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антиоксиданты (вит. Е, вит. С, глютаминовая кислота);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вещества, повышающие устойчивость ткани мозга к гипоксии (</a:t>
            </a:r>
            <a:r>
              <a:rPr lang="ru-RU" sz="2300" dirty="0" err="1">
                <a:solidFill>
                  <a:srgbClr val="FFFCC9"/>
                </a:solidFill>
                <a:latin typeface="Palatino Linotype" pitchFamily="18" charset="0"/>
              </a:rPr>
              <a:t>седуксен</a:t>
            </a: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, </a:t>
            </a:r>
            <a:r>
              <a:rPr lang="ru-RU" sz="2300" dirty="0" err="1">
                <a:solidFill>
                  <a:srgbClr val="FFFCC9"/>
                </a:solidFill>
                <a:latin typeface="Palatino Linotype" pitchFamily="18" charset="0"/>
              </a:rPr>
              <a:t>оксибутират</a:t>
            </a: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 натрия);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300" dirty="0">
                <a:solidFill>
                  <a:srgbClr val="FFFCC9"/>
                </a:solidFill>
                <a:latin typeface="Palatino Linotype" pitchFamily="18" charset="0"/>
              </a:rPr>
              <a:t>кесарево сечение.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9"/>
            <a:ext cx="8229600" cy="38164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Профилактика гипоксии в родах:</a:t>
            </a:r>
          </a:p>
          <a:p>
            <a:r>
              <a:rPr lang="ru-RU" sz="3600" dirty="0">
                <a:latin typeface="Arial" pitchFamily="34" charset="0"/>
                <a:cs typeface="Arial" pitchFamily="34" charset="0"/>
              </a:rPr>
              <a:t>Прекращение </a:t>
            </a:r>
            <a:r>
              <a:rPr lang="ru-RU" sz="3600" dirty="0" err="1">
                <a:latin typeface="Arial" pitchFamily="34" charset="0"/>
                <a:cs typeface="Arial" pitchFamily="34" charset="0"/>
              </a:rPr>
              <a:t>родостимуляции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r>
              <a:rPr lang="ru-RU" sz="3600" dirty="0">
                <a:latin typeface="Arial" pitchFamily="34" charset="0"/>
                <a:cs typeface="Arial" pitchFamily="34" charset="0"/>
              </a:rPr>
              <a:t>Латеральная позиция роженицы</a:t>
            </a:r>
          </a:p>
          <a:p>
            <a:r>
              <a:rPr lang="ru-RU" sz="3600" dirty="0" err="1">
                <a:latin typeface="Arial" pitchFamily="34" charset="0"/>
                <a:cs typeface="Arial" pitchFamily="34" charset="0"/>
              </a:rPr>
              <a:t>Инфузионная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терапия</a:t>
            </a:r>
          </a:p>
          <a:p>
            <a:r>
              <a:rPr lang="ru-RU" sz="3600" dirty="0">
                <a:latin typeface="Arial" pitchFamily="34" charset="0"/>
                <a:cs typeface="Arial" pitchFamily="34" charset="0"/>
              </a:rPr>
              <a:t>Ингаляция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кислорода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http://t3.gstatic.com/images?q=tbn:ANd9GcQXMHrzkcheVaKK8oV-R0jtMtdHEvJU8KgwBqxayDXNR3drFEJS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924944"/>
            <a:ext cx="1296143" cy="183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807680" cy="8828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АСФИКСИЯ НОВОРОЖДЕННОГО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5649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3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Асфиксия новорожденного</a:t>
            </a:r>
            <a:r>
              <a:rPr lang="ru-RU" dirty="0">
                <a:latin typeface="Arial Narrow" pitchFamily="34" charset="0"/>
              </a:rPr>
              <a:t> -  патологическое состояние, обусловленное нарушением газообмена в виде недостатка О</a:t>
            </a:r>
            <a:r>
              <a:rPr lang="ru-RU" baseline="-25000" dirty="0">
                <a:latin typeface="Arial Narrow" pitchFamily="34" charset="0"/>
              </a:rPr>
              <a:t>2</a:t>
            </a:r>
            <a:r>
              <a:rPr lang="ru-RU" dirty="0">
                <a:latin typeface="Arial Narrow" pitchFamily="34" charset="0"/>
              </a:rPr>
              <a:t> и избытка СО</a:t>
            </a:r>
            <a:r>
              <a:rPr lang="ru-RU" baseline="-25000" dirty="0">
                <a:latin typeface="Arial Narrow" pitchFamily="34" charset="0"/>
              </a:rPr>
              <a:t>2</a:t>
            </a:r>
            <a:r>
              <a:rPr lang="ru-RU" dirty="0">
                <a:latin typeface="Arial Narrow" pitchFamily="34" charset="0"/>
              </a:rPr>
              <a:t>, а также в виде метаболического ацидоза вследствие накопления недоокисленных продуктов обмена, 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sz="2800" b="1" u="sng" dirty="0" smtClean="0">
                <a:solidFill>
                  <a:srgbClr val="FF0000"/>
                </a:solidFill>
                <a:latin typeface="Arial Narrow" pitchFamily="34" charset="0"/>
              </a:rPr>
              <a:t>это </a:t>
            </a:r>
            <a:r>
              <a:rPr lang="ru-RU" sz="2800" b="1" u="sng" dirty="0">
                <a:solidFill>
                  <a:srgbClr val="FF0000"/>
                </a:solidFill>
                <a:latin typeface="Arial Narrow" pitchFamily="34" charset="0"/>
              </a:rPr>
              <a:t>терминальное состояние, связанное с нарушением механизмов адаптации при переходе от внутриутробного существования к </a:t>
            </a:r>
            <a:r>
              <a:rPr lang="ru-RU" sz="2800" b="1" u="sng" dirty="0" err="1">
                <a:solidFill>
                  <a:srgbClr val="FF0000"/>
                </a:solidFill>
                <a:latin typeface="Arial Narrow" pitchFamily="34" charset="0"/>
              </a:rPr>
              <a:t>внеутробному</a:t>
            </a:r>
            <a:r>
              <a:rPr lang="ru-RU" u="sng" dirty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Arial Narrow" pitchFamily="34" charset="0"/>
              </a:rPr>
              <a:t>   Асфиксия в 80% случаев является продолжением гипоксии плода, поэтому для них характерны общие этиологические и патогенетические факторы.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Этиология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Причиной острой асфиксии являются </a:t>
            </a:r>
            <a:r>
              <a:rPr lang="ru-RU" b="1" dirty="0" err="1">
                <a:solidFill>
                  <a:srgbClr val="FFFCC9"/>
                </a:solidFill>
                <a:latin typeface="Palatino Linotype" pitchFamily="18" charset="0"/>
              </a:rPr>
              <a:t>интранатальные</a:t>
            </a:r>
            <a:r>
              <a:rPr lang="ru-RU" b="1" dirty="0">
                <a:solidFill>
                  <a:srgbClr val="FFFCC9"/>
                </a:solidFill>
                <a:latin typeface="Palatino Linotype" pitchFamily="18" charset="0"/>
              </a:rPr>
              <a:t> факторы</a:t>
            </a: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.</a:t>
            </a:r>
          </a:p>
          <a:p>
            <a:pPr>
              <a:buFontTx/>
              <a:buNone/>
            </a:pPr>
            <a:endParaRPr lang="ru-RU" dirty="0">
              <a:solidFill>
                <a:srgbClr val="FFFCC9"/>
              </a:solidFill>
              <a:latin typeface="Palatino Linotype" pitchFamily="18" charset="0"/>
            </a:endParaRPr>
          </a:p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Факторы риска: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материнские;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плацентарные;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плодовые.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Плацентарные факторы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преждевременная отслойка нормально</a:t>
            </a:r>
            <a:b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</a:b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предлежащей плаценты;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разрывы матки;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нарушение</a:t>
            </a:r>
            <a:b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</a:br>
            <a:r>
              <a:rPr lang="ru-RU" sz="2800" dirty="0" err="1">
                <a:solidFill>
                  <a:srgbClr val="FFFCC9"/>
                </a:solidFill>
                <a:latin typeface="Palatino Linotype" pitchFamily="18" charset="0"/>
              </a:rPr>
              <a:t>плацентарно-плодного</a:t>
            </a: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 кровообращения при тугом обвитии, истинных узлах, натяжении малой по длине пуповины, выпадении ее петель, прижатии ее головой к стенке родовых путей.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u="sng" dirty="0">
                <a:solidFill>
                  <a:srgbClr val="00B050"/>
                </a:solidFill>
                <a:latin typeface="Arial Narrow" pitchFamily="34" charset="0"/>
              </a:rPr>
              <a:t>Факторы, влияющие на </a:t>
            </a:r>
            <a:r>
              <a:rPr lang="ru-RU" b="1" u="sng" dirty="0" err="1">
                <a:solidFill>
                  <a:srgbClr val="00B050"/>
                </a:solidFill>
                <a:latin typeface="Arial Narrow" pitchFamily="34" charset="0"/>
              </a:rPr>
              <a:t>оксигенацию</a:t>
            </a:r>
            <a:r>
              <a:rPr lang="ru-RU" b="1" u="sng" dirty="0">
                <a:solidFill>
                  <a:srgbClr val="00B050"/>
                </a:solidFill>
                <a:latin typeface="Arial Narrow" pitchFamily="34" charset="0"/>
              </a:rPr>
              <a:t> плода: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 Narrow" pitchFamily="34" charset="0"/>
              </a:rPr>
              <a:t>Внешняя среда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latin typeface="Arial Narrow" pitchFamily="34" charset="0"/>
              </a:rPr>
              <a:t>		</a:t>
            </a:r>
            <a:r>
              <a:rPr lang="ru-RU" b="1" i="1" dirty="0">
                <a:latin typeface="Arial Narrow" pitchFamily="34" charset="0"/>
              </a:rPr>
              <a:t>-</a:t>
            </a:r>
            <a:r>
              <a:rPr lang="ru-RU" sz="2800" i="1" dirty="0">
                <a:latin typeface="Arial Narrow" pitchFamily="34" charset="0"/>
              </a:rPr>
              <a:t>атмосферное давление кислорода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 Narrow" pitchFamily="34" charset="0"/>
              </a:rPr>
              <a:t>Материнские факторы: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Arial Narrow" pitchFamily="34" charset="0"/>
              </a:rPr>
              <a:t>    </a:t>
            </a:r>
            <a:r>
              <a:rPr lang="ru-RU" sz="2800" i="1" dirty="0">
                <a:latin typeface="Arial Narrow" pitchFamily="34" charset="0"/>
              </a:rPr>
              <a:t>-концентрация гемоглобина и его сродство к    		кислороду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>
                <a:latin typeface="Arial Narrow" pitchFamily="34" charset="0"/>
              </a:rPr>
              <a:t>	- </a:t>
            </a:r>
            <a:r>
              <a:rPr lang="ru-RU" sz="2800" i="1" dirty="0" err="1">
                <a:latin typeface="Arial Narrow" pitchFamily="34" charset="0"/>
              </a:rPr>
              <a:t>сердечно-сосудистая</a:t>
            </a:r>
            <a:r>
              <a:rPr lang="ru-RU" sz="2800" i="1" dirty="0">
                <a:latin typeface="Arial Narrow" pitchFamily="34" charset="0"/>
              </a:rPr>
              <a:t> и дыхательная адаптация матери 		  </a:t>
            </a:r>
          </a:p>
          <a:p>
            <a:pPr>
              <a:lnSpc>
                <a:spcPct val="90000"/>
              </a:lnSpc>
            </a:pPr>
            <a:endParaRPr lang="ru-RU" sz="2400" i="1" dirty="0"/>
          </a:p>
        </p:txBody>
      </p:sp>
      <p:pic>
        <p:nvPicPr>
          <p:cNvPr id="77826" name="Picture 2" descr="http://t2.gstatic.com/images?q=tbn:ANd9GcQ8s2S9BlzCzXzq1GlG8QYtI5YSDpVnrawzRxwVxbZQ22JYjB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318434"/>
            <a:ext cx="3132609" cy="235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Плодовые факторы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тазовое </a:t>
            </a:r>
            <a:r>
              <a:rPr lang="ru-RU" dirty="0" err="1">
                <a:solidFill>
                  <a:srgbClr val="FFFCC9"/>
                </a:solidFill>
                <a:latin typeface="Palatino Linotype" pitchFamily="18" charset="0"/>
              </a:rPr>
              <a:t>предлежание</a:t>
            </a: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 плода;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болезни сердца, легких и мозга плода;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несоответствие головки плода размерам малого таза матери.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Причины острой асфиксии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Выделяют 5 ведущих механизмов: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Неадекватная </a:t>
            </a: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гемоперфузия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 материнской части плаценты (в частности, </a:t>
            </a: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гипер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- или </a:t>
            </a: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гипотензионный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 синдром у матери любой этиологии);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Ухудшение </a:t>
            </a: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оксигенации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 крови матери при анемиях, сердечно­сосудистой и дыхательной недостаточности у матери;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Нарушение газообмена через плаценту при ее отслойке и </a:t>
            </a: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предлежании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Прерывание кровотока через пуповину (узлы, </a:t>
            </a: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сдавление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, выпадение петель пуповины);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Невозможность самостоятельного адекватного дыхания ребенка (пороки развития, поражение ЦНС, медикаментозная терапия матери и др.).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Классификация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Согласно </a:t>
            </a:r>
            <a:r>
              <a:rPr lang="ru-RU" i="1" dirty="0">
                <a:solidFill>
                  <a:srgbClr val="FFFCC9"/>
                </a:solidFill>
                <a:latin typeface="Palatino Linotype" pitchFamily="18" charset="0"/>
              </a:rPr>
              <a:t>МКБ Х</a:t>
            </a: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 выделяют: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Асфиксия при родах: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	Тяжелая асфиксия при рождении;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	Средняя и умеренная асфиксия 		при рождении;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	</a:t>
            </a:r>
            <a:r>
              <a:rPr lang="ru-RU" dirty="0" err="1">
                <a:solidFill>
                  <a:srgbClr val="FFFCC9"/>
                </a:solidFill>
                <a:latin typeface="Palatino Linotype" pitchFamily="18" charset="0"/>
              </a:rPr>
              <a:t>Неуточненная</a:t>
            </a: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 асфиксия.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5256584" cy="5976664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ОСНОВНОЙ КРИТЕРИЙ СОСТОЯНИЯ НОВОРОЖДЕННОГО –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ШКАЛА АПГАР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Определяет степень гипоксии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	Предложена американским врачом </a:t>
            </a:r>
            <a:r>
              <a:rPr lang="ru-RU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Вирджинией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Апгар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27 ежегодном конгрессе анестезиологов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	(22-25 сентября 1952 г.)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4" descr="1222427483_15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345638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43528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Arial Narrow" pitchFamily="34" charset="0"/>
              </a:rPr>
              <a:t>В данном случае каждая буква фамилии </a:t>
            </a:r>
            <a:r>
              <a:rPr lang="ru-RU" sz="2800" b="1" dirty="0">
                <a:solidFill>
                  <a:srgbClr val="00B050"/>
                </a:solidFill>
                <a:latin typeface="Arial Narrow" pitchFamily="34" charset="0"/>
              </a:rPr>
              <a:t>APGAR </a:t>
            </a:r>
            <a:r>
              <a:rPr lang="ru-RU" sz="2800" b="1" dirty="0">
                <a:latin typeface="Arial Narrow" pitchFamily="34" charset="0"/>
              </a:rPr>
              <a:t>описывает один из параметров оценки состояния ребенка: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A </a:t>
            </a:r>
            <a:r>
              <a:rPr lang="ru-RU" dirty="0">
                <a:latin typeface="Arial Narrow" pitchFamily="34" charset="0"/>
              </a:rPr>
              <a:t>(</a:t>
            </a:r>
            <a:r>
              <a:rPr lang="ru-RU" dirty="0" err="1">
                <a:latin typeface="Arial Narrow" pitchFamily="34" charset="0"/>
              </a:rPr>
              <a:t>appearance</a:t>
            </a:r>
            <a:r>
              <a:rPr lang="ru-RU" dirty="0">
                <a:latin typeface="Arial Narrow" pitchFamily="34" charset="0"/>
              </a:rPr>
              <a:t>) - </a:t>
            </a:r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внешний вид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Р</a:t>
            </a:r>
            <a:r>
              <a:rPr lang="ru-RU" dirty="0">
                <a:latin typeface="Arial Narrow" pitchFamily="34" charset="0"/>
              </a:rPr>
              <a:t> (</a:t>
            </a:r>
            <a:r>
              <a:rPr lang="ru-RU" dirty="0" err="1">
                <a:latin typeface="Arial Narrow" pitchFamily="34" charset="0"/>
              </a:rPr>
              <a:t>puls</a:t>
            </a:r>
            <a:r>
              <a:rPr lang="ru-RU" dirty="0">
                <a:latin typeface="Arial Narrow" pitchFamily="34" charset="0"/>
              </a:rPr>
              <a:t>) - </a:t>
            </a:r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пульс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G </a:t>
            </a:r>
            <a:r>
              <a:rPr lang="ru-RU" dirty="0">
                <a:latin typeface="Arial Narrow" pitchFamily="34" charset="0"/>
              </a:rPr>
              <a:t>(</a:t>
            </a:r>
            <a:r>
              <a:rPr lang="ru-RU" dirty="0" err="1">
                <a:latin typeface="Arial Narrow" pitchFamily="34" charset="0"/>
              </a:rPr>
              <a:t>grimace</a:t>
            </a:r>
            <a:r>
              <a:rPr lang="ru-RU" dirty="0">
                <a:latin typeface="Arial Narrow" pitchFamily="34" charset="0"/>
              </a:rPr>
              <a:t>) - </a:t>
            </a:r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гримасы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ru-RU" dirty="0">
                <a:latin typeface="Arial Narrow" pitchFamily="34" charset="0"/>
              </a:rPr>
              <a:t> (</a:t>
            </a:r>
            <a:r>
              <a:rPr lang="ru-RU" dirty="0" err="1">
                <a:latin typeface="Arial Narrow" pitchFamily="34" charset="0"/>
              </a:rPr>
              <a:t>activity</a:t>
            </a:r>
            <a:r>
              <a:rPr lang="ru-RU" dirty="0">
                <a:latin typeface="Arial Narrow" pitchFamily="34" charset="0"/>
              </a:rPr>
              <a:t>) - </a:t>
            </a:r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рефлекторные реакции, активность</a:t>
            </a:r>
            <a:r>
              <a:rPr lang="ru-RU" dirty="0">
                <a:latin typeface="Arial Narrow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R</a:t>
            </a:r>
            <a:r>
              <a:rPr lang="ru-RU" dirty="0">
                <a:latin typeface="Arial Narrow" pitchFamily="34" charset="0"/>
              </a:rPr>
              <a:t> (</a:t>
            </a:r>
            <a:r>
              <a:rPr lang="ru-RU" dirty="0" err="1">
                <a:latin typeface="Arial Narrow" pitchFamily="34" charset="0"/>
              </a:rPr>
              <a:t>respiration</a:t>
            </a:r>
            <a:r>
              <a:rPr lang="ru-RU" dirty="0">
                <a:latin typeface="Arial Narrow" pitchFamily="34" charset="0"/>
              </a:rPr>
              <a:t>) - </a:t>
            </a:r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дыхание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first_aid_kit_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844824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5482952" cy="5400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	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Каждый исследуемый клинический признак по шкале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Апгар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оценивается по трехбалльной системе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2 балла </a:t>
            </a:r>
            <a:r>
              <a:rPr lang="ru-RU" dirty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хорошо выраженный признак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1 балл</a:t>
            </a:r>
            <a:r>
              <a:rPr lang="ru-RU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недостаточно выраженный признак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0 баллов </a:t>
            </a:r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отсутствие или извращение признака</a:t>
            </a:r>
          </a:p>
        </p:txBody>
      </p:sp>
      <p:pic>
        <p:nvPicPr>
          <p:cNvPr id="5" name="Picture 5" descr="01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5580112" y="980728"/>
            <a:ext cx="324354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>
                <a:solidFill>
                  <a:srgbClr val="FFFF66"/>
                </a:solidFill>
              </a:rPr>
              <a:t>ОЦЕНКА НОВОРОЖДЕННОГО ПО ШКАЛЕ АПГАР</a:t>
            </a:r>
          </a:p>
        </p:txBody>
      </p:sp>
      <p:graphicFrame>
        <p:nvGraphicFramePr>
          <p:cNvPr id="131139" name="Group 67"/>
          <p:cNvGraphicFramePr>
            <a:graphicFrameLocks noGrp="1"/>
          </p:cNvGraphicFramePr>
          <p:nvPr>
            <p:ph idx="1"/>
          </p:nvPr>
        </p:nvGraphicFramePr>
        <p:xfrm>
          <a:off x="468313" y="1706563"/>
          <a:ext cx="8229600" cy="479691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8699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признак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БАЛЛЫ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5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СЕРДЦЕБИЕНИЕ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МЕНЕЕ 100 УД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100-140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УД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ДЫХАНИЕ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РЕДКОЕ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НЕРЕГУЛЯРНОЕ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РЕГУЛЯРНОЕ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ГРОМКИЙ КРИК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ОКРАСКА КОЖИ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БЕЛАЯ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ЦИАНОЗ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АКРОЦИАНОЗ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ЦИАНОЗ КОНЕЧНОСТЕЙ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РОЗОВАЯ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МЫШЕЧНЫЙ ТОНУС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СНИЖЕН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АКТИВНЫЕ ДВИЖЕНИЯ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РЕФЛЕКСЫ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СНИЖЕН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ГРИМАСА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АКТИВНЫЕ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ГРОМКИЙ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40960" cy="411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u="sng" dirty="0">
                <a:latin typeface="Arial" pitchFamily="34" charset="0"/>
                <a:cs typeface="Arial" pitchFamily="34" charset="0"/>
              </a:rPr>
              <a:t>ОЦЕНКА НОВОРОЖДЕННОГО ПО ШКАЛЕ АПГАР: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6-7 БАЛЛОВ –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ГИПОКСИЯ ЛЕГКОЙ СТЕПЕНИ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4-5 БАЛЛОВ –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ГИПОКСИЯ СРЕДНЕЙ СТЕПЕНИ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МЕНЕЕ 4 БАЛЛОВ –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ГИПОКСИЯ ТЯЖЕЛОЙ                       							СТЕПЕНИ</a:t>
            </a:r>
          </a:p>
        </p:txBody>
      </p:sp>
      <p:pic>
        <p:nvPicPr>
          <p:cNvPr id="5" name="Рисунок 4" descr="optometrist_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44824"/>
            <a:ext cx="1728192" cy="172819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Клиника</a:t>
            </a:r>
            <a:br>
              <a:rPr lang="ru-RU" sz="4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4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среднетяжелой асфиксии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FFFCC9"/>
                </a:solidFill>
                <a:latin typeface="Georgia" pitchFamily="18" charset="0"/>
              </a:rPr>
              <a:t>При рождении: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нормальное дыхание не устанавливается в течение 1 минуты;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ЧСС более 100 мин</a:t>
            </a:r>
            <a:r>
              <a:rPr lang="ru-RU" sz="2000" baseline="30000" dirty="0">
                <a:solidFill>
                  <a:srgbClr val="FFFCC9"/>
                </a:solidFill>
                <a:latin typeface="Georgia" pitchFamily="18" charset="0"/>
              </a:rPr>
              <a:t>-1</a:t>
            </a: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незначительный мышечный тонус;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слабая реакция на раздражение;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оценка по шкале </a:t>
            </a:r>
            <a:r>
              <a:rPr lang="ru-RU" sz="2000" dirty="0" err="1">
                <a:solidFill>
                  <a:srgbClr val="FFFCC9"/>
                </a:solidFill>
                <a:latin typeface="Georgia" pitchFamily="18" charset="0"/>
              </a:rPr>
              <a:t>Апгар</a:t>
            </a: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 в 1 мин. 4-6 баллов;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умеренно </a:t>
            </a:r>
            <a:r>
              <a:rPr lang="ru-RU" sz="2000" dirty="0" err="1">
                <a:solidFill>
                  <a:srgbClr val="FFFCC9"/>
                </a:solidFill>
                <a:latin typeface="Georgia" pitchFamily="18" charset="0"/>
              </a:rPr>
              <a:t>выраженый</a:t>
            </a: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 синдром угнетения ЦНС;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крик </a:t>
            </a:r>
            <a:r>
              <a:rPr lang="ru-RU" sz="2000" dirty="0" err="1">
                <a:solidFill>
                  <a:srgbClr val="FFFCC9"/>
                </a:solidFill>
                <a:latin typeface="Georgia" pitchFamily="18" charset="0"/>
              </a:rPr>
              <a:t>малоэмоционален</a:t>
            </a: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кожа </a:t>
            </a:r>
            <a:r>
              <a:rPr lang="ru-RU" sz="2000" dirty="0" err="1">
                <a:solidFill>
                  <a:srgbClr val="FFFCC9"/>
                </a:solidFill>
                <a:latin typeface="Georgia" pitchFamily="18" charset="0"/>
              </a:rPr>
              <a:t>цианотичная</a:t>
            </a: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 (при </a:t>
            </a:r>
            <a:r>
              <a:rPr lang="ru-RU" sz="2000" dirty="0" err="1">
                <a:solidFill>
                  <a:srgbClr val="FFFCC9"/>
                </a:solidFill>
                <a:latin typeface="Georgia" pitchFamily="18" charset="0"/>
              </a:rPr>
              <a:t>оксигенации</a:t>
            </a: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 розовеет, но </a:t>
            </a:r>
            <a:r>
              <a:rPr lang="ru-RU" sz="2000" dirty="0" err="1">
                <a:solidFill>
                  <a:srgbClr val="FFFCC9"/>
                </a:solidFill>
                <a:latin typeface="Georgia" pitchFamily="18" charset="0"/>
              </a:rPr>
              <a:t>акроцианоз</a:t>
            </a: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 сохраняется);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тахикардия;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приглушение тонов сердца;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дыхание ритмичное, с </a:t>
            </a:r>
            <a:r>
              <a:rPr lang="ru-RU" sz="2000" dirty="0" err="1">
                <a:solidFill>
                  <a:srgbClr val="FFFCC9"/>
                </a:solidFill>
                <a:latin typeface="Georgia" pitchFamily="18" charset="0"/>
              </a:rPr>
              <a:t>подвдохами</a:t>
            </a:r>
            <a:r>
              <a:rPr lang="ru-RU" sz="2000" dirty="0">
                <a:solidFill>
                  <a:srgbClr val="FFFCC9"/>
                </a:solidFill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Клиника</a:t>
            </a:r>
            <a:br>
              <a:rPr lang="ru-RU" sz="4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40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среднетяжелой асфиксии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Через несколько часов: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синдром угнетения ЦНС сменяется </a:t>
            </a: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гипервозбудимостью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dirty="0" err="1">
                <a:solidFill>
                  <a:srgbClr val="FFFCC9"/>
                </a:solidFill>
                <a:latin typeface="Palatino Linotype" pitchFamily="18" charset="0"/>
              </a:rPr>
              <a:t>мелкоразмашистый</a:t>
            </a: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 тремор рук;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раздраженный крик;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нарушение сна;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гиперестезия;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спонтанный рефлекс Моро (1 фаза);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снижение (угнетение) рефлексов опоры, ползания;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мышечная </a:t>
            </a:r>
            <a:r>
              <a:rPr lang="ru-RU" sz="1800" dirty="0" err="1">
                <a:solidFill>
                  <a:srgbClr val="FFFCC9"/>
                </a:solidFill>
                <a:latin typeface="Palatino Linotype" pitchFamily="18" charset="0"/>
              </a:rPr>
              <a:t>гипо</a:t>
            </a: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- или </a:t>
            </a:r>
            <a:r>
              <a:rPr lang="ru-RU" sz="1800" dirty="0" err="1">
                <a:solidFill>
                  <a:srgbClr val="FFFCC9"/>
                </a:solidFill>
                <a:latin typeface="Palatino Linotype" pitchFamily="18" charset="0"/>
              </a:rPr>
              <a:t>дистония</a:t>
            </a: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Данные нарушения функциональными и преходящими. При проведении адекватной терапии к концу раннего </a:t>
            </a: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неонатального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 периода состояние становится удовлетворительным.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92696"/>
            <a:ext cx="8229600" cy="532859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u="sng" dirty="0">
                <a:solidFill>
                  <a:srgbClr val="00B050"/>
                </a:solidFill>
                <a:latin typeface="Arial Narrow" pitchFamily="34" charset="0"/>
              </a:rPr>
              <a:t>Факторы, влияющие на </a:t>
            </a:r>
            <a:r>
              <a:rPr lang="ru-RU" b="1" u="sng" dirty="0" err="1">
                <a:solidFill>
                  <a:srgbClr val="00B050"/>
                </a:solidFill>
                <a:latin typeface="Arial Narrow" pitchFamily="34" charset="0"/>
              </a:rPr>
              <a:t>оксигенацию</a:t>
            </a:r>
            <a:r>
              <a:rPr lang="ru-RU" b="1" u="sng" dirty="0">
                <a:solidFill>
                  <a:srgbClr val="00B050"/>
                </a:solidFill>
                <a:latin typeface="Arial Narrow" pitchFamily="34" charset="0"/>
              </a:rPr>
              <a:t> плода (продолжение):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 Narrow" pitchFamily="34" charset="0"/>
              </a:rPr>
              <a:t>Плацентарные факторы: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latin typeface="Arial Narrow" pitchFamily="34" charset="0"/>
              </a:rPr>
              <a:t>  	</a:t>
            </a:r>
            <a:r>
              <a:rPr lang="ru-RU" sz="2800" b="1" i="1" dirty="0">
                <a:latin typeface="Arial Narrow" pitchFamily="34" charset="0"/>
              </a:rPr>
              <a:t>Физиологические: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dirty="0">
                <a:latin typeface="Arial Narrow" pitchFamily="34" charset="0"/>
              </a:rPr>
              <a:t>		</a:t>
            </a:r>
            <a:r>
              <a:rPr lang="ru-RU" sz="2800" i="1" dirty="0">
                <a:latin typeface="Arial Narrow" pitchFamily="34" charset="0"/>
              </a:rPr>
              <a:t>-скорость пуповинного и маточного 			кровотока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>
                <a:latin typeface="Arial Narrow" pitchFamily="34" charset="0"/>
              </a:rPr>
              <a:t>	</a:t>
            </a:r>
            <a:r>
              <a:rPr lang="ru-RU" sz="2800" b="1" i="1" dirty="0">
                <a:latin typeface="Arial Narrow" pitchFamily="34" charset="0"/>
              </a:rPr>
              <a:t>Структурные: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dirty="0">
                <a:latin typeface="Arial Narrow" pitchFamily="34" charset="0"/>
              </a:rPr>
              <a:t>		</a:t>
            </a:r>
            <a:r>
              <a:rPr lang="ru-RU" sz="2800" i="1" dirty="0">
                <a:latin typeface="Arial Narrow" pitchFamily="34" charset="0"/>
              </a:rPr>
              <a:t>-площадь диффузионной поверхности эпителия 	ворсин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>
                <a:latin typeface="Arial Narrow" pitchFamily="34" charset="0"/>
              </a:rPr>
              <a:t>	      - толщина диффузионной мембраны ворсин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>
                <a:latin typeface="Arial Narrow" pitchFamily="34" charset="0"/>
              </a:rPr>
              <a:t>	      - диффузионные шунты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i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i="1" dirty="0"/>
          </a:p>
        </p:txBody>
      </p:sp>
      <p:pic>
        <p:nvPicPr>
          <p:cNvPr id="76802" name="Picture 2" descr="http://edimka.ru/pics/w32.jpg"/>
          <p:cNvPicPr>
            <a:picLocks noChangeAspect="1" noChangeArrowheads="1"/>
          </p:cNvPicPr>
          <p:nvPr/>
        </p:nvPicPr>
        <p:blipFill>
          <a:blip r:embed="rId2" cstate="print"/>
          <a:srcRect b="11209"/>
          <a:stretch>
            <a:fillRect/>
          </a:stretch>
        </p:blipFill>
        <p:spPr bwMode="auto">
          <a:xfrm>
            <a:off x="6480720" y="1535891"/>
            <a:ext cx="2699792" cy="239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Клиника тяжелой асфиксии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Georgia" pitchFamily="18" charset="0"/>
              </a:rPr>
              <a:t>При рождении: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пульс менее 100 мин</a:t>
            </a:r>
            <a:r>
              <a:rPr lang="ru-RU" sz="2400" baseline="30000" dirty="0">
                <a:solidFill>
                  <a:srgbClr val="FFFCC9"/>
                </a:solidFill>
                <a:latin typeface="Georgia" pitchFamily="18" charset="0"/>
              </a:rPr>
              <a:t>-1</a:t>
            </a: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дыхание отсутствует или затруднено;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кожа бледная;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атония мышц;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оценка по шкале </a:t>
            </a:r>
            <a:r>
              <a:rPr lang="ru-RU" sz="2400" dirty="0" err="1">
                <a:solidFill>
                  <a:srgbClr val="FFFCC9"/>
                </a:solidFill>
                <a:latin typeface="Georgia" pitchFamily="18" charset="0"/>
              </a:rPr>
              <a:t>Апгар</a:t>
            </a: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 0-3 балла;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физиологические рефлексы угнетены;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кожа </a:t>
            </a:r>
            <a:r>
              <a:rPr lang="ru-RU" sz="2400" dirty="0" err="1">
                <a:solidFill>
                  <a:srgbClr val="FFFCC9"/>
                </a:solidFill>
                <a:latin typeface="Georgia" pitchFamily="18" charset="0"/>
              </a:rPr>
              <a:t>цианотично-бледная</a:t>
            </a: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 или бледная, при </a:t>
            </a:r>
            <a:r>
              <a:rPr lang="ru-RU" sz="2400" dirty="0" err="1">
                <a:solidFill>
                  <a:srgbClr val="FFFCC9"/>
                </a:solidFill>
                <a:latin typeface="Georgia" pitchFamily="18" charset="0"/>
              </a:rPr>
              <a:t>оксигенации</a:t>
            </a: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 медленно восстанавливается;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аспирация </a:t>
            </a:r>
            <a:r>
              <a:rPr lang="ru-RU" sz="2400" dirty="0" err="1">
                <a:solidFill>
                  <a:srgbClr val="FFFCC9"/>
                </a:solidFill>
                <a:latin typeface="Georgia" pitchFamily="18" charset="0"/>
              </a:rPr>
              <a:t>околопложных</a:t>
            </a: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 вод с </a:t>
            </a:r>
            <a:r>
              <a:rPr lang="ru-RU" sz="2400" dirty="0" err="1">
                <a:solidFill>
                  <a:srgbClr val="FFFCC9"/>
                </a:solidFill>
                <a:latin typeface="Georgia" pitchFamily="18" charset="0"/>
              </a:rPr>
              <a:t>меконием</a:t>
            </a: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 (который отходит до или во время родов).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Клиника тяжелой асфиксии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Затяжная острая асфиксия близка к шоку: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состояние крайне тяжелое;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землистый цвет кожи;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нарушения периферической гемодинамики (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с-м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 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белог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 пятна – более 3 мин.);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нарушения центральной гемодинамики: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артериальная гипотония;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снижение ЦВД;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признаки комы или ступора: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нет реакции на осмотр или боль;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адинамия, арефлексия, атония;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реакция на свет вялая;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 err="1">
                <a:solidFill>
                  <a:srgbClr val="FFFCC9"/>
                </a:solidFill>
                <a:latin typeface="Palatino Linotype" pitchFamily="18" charset="0"/>
              </a:rPr>
              <a:t>миоз</a:t>
            </a: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 или </a:t>
            </a:r>
            <a:r>
              <a:rPr lang="ru-RU" sz="1800" dirty="0" err="1">
                <a:solidFill>
                  <a:srgbClr val="FFFCC9"/>
                </a:solidFill>
                <a:latin typeface="Palatino Linotype" pitchFamily="18" charset="0"/>
              </a:rPr>
              <a:t>мидриаз</a:t>
            </a: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;</a:t>
            </a:r>
          </a:p>
          <a:p>
            <a:pPr lvl="1">
              <a:buFont typeface="Wingdings" pitchFamily="2" charset="2"/>
              <a:buChar char="ü"/>
            </a:pPr>
            <a:r>
              <a:rPr lang="ru-RU" sz="1800" dirty="0">
                <a:solidFill>
                  <a:srgbClr val="FFFCC9"/>
                </a:solidFill>
                <a:latin typeface="Palatino Linotype" pitchFamily="18" charset="0"/>
              </a:rPr>
              <a:t>горизонтальный или вертикальный нистагм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Клиника тяжелой асфиксии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глухие тоны сердца, грубый систолический шум;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самостоятельное дыхание отсутствует, при попытке дышать самостоятельно выражено участие вспомогательной мускулатуры;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частые приступы апноэ;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проводные и влажные хрипы в легких на фоне ослабленного дыхания;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solidFill>
                  <a:srgbClr val="FFFCC9"/>
                </a:solidFill>
                <a:latin typeface="Georgia" pitchFamily="18" charset="0"/>
              </a:rPr>
              <a:t>гепатомегалия</a:t>
            </a: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Georgia" pitchFamily="18" charset="0"/>
              </a:rPr>
              <a:t>слабая перистальтика.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Клиника тяжелой асфиксии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При стабилизации состояния: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гипертензионный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 синдром: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крупноразмашистый тремор;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глазная симптоматика;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выбухание большого родничка;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судорожный синдром;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мышечная гипотония;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отсутствие сосательного и глотательного рефлексов;</a:t>
            </a:r>
          </a:p>
          <a:p>
            <a:pPr>
              <a:buFont typeface="Wingdings" pitchFamily="2" charset="2"/>
              <a:buNone/>
            </a:pPr>
            <a:endParaRPr lang="ru-RU" sz="2400" dirty="0">
              <a:solidFill>
                <a:srgbClr val="FFFCC9"/>
              </a:solidFill>
              <a:latin typeface="Palatino Linotype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Стабилизация гемодинамики происходит  на 2-3 сутки (при адекватном лечении)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Отличительные признаки острой асфиксии, </a:t>
            </a:r>
            <a:r>
              <a:rPr lang="ru-RU" sz="28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развившейся на фоне хронической гипоксии плода</a:t>
            </a:r>
            <a:endParaRPr lang="ru-RU" sz="3200" b="1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более тяжелое состояние при рождении;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большая частота родового травматизма;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выраженность неврологических проявлений;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склонность к более частому поражению легких;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высокая частота геморрагического синдрома;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более 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выраженые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 и длительно сохраняющиеся расстройства водно-электролитного обмена, КОС, гемодинамики;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склонность к гипогликемии, 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гиперкалиемии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, 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гипокальциемии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, 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гипомагниемии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большая чувствительность к 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кислородотерапии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 и большая частота её осложнений;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большая чувствительность к 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диуретикам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 при более редком развитии 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олигоурии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частое сочетание с внутриутробными инфекциями и склонность к септическому течению;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большая частота отдаленных последствий.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Осложнения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500438"/>
            <a:ext cx="3959225" cy="6477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sz="3400">
                <a:solidFill>
                  <a:srgbClr val="FFFF00"/>
                </a:solidFill>
              </a:rPr>
              <a:t>Ранние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500438"/>
            <a:ext cx="4038600" cy="6477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sz="3400">
                <a:solidFill>
                  <a:srgbClr val="FFFF00"/>
                </a:solidFill>
              </a:rPr>
              <a:t>Поздние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 rot="7452942">
            <a:off x="2088357" y="2024856"/>
            <a:ext cx="2374900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 rot="3360000">
            <a:off x="4609307" y="2024856"/>
            <a:ext cx="2374900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Ранние осложнения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поражение мозга 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(отек, кровоизлияния, некроз);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поражение ССС 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(легочная гипертензия, транзиторная ишемия миокарда, сердечная недостаточность, шок);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поражение почек 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(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преренальная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 почечная недостаточность, кортикальный некроз, отек 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интерстиция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поражение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 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легких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 (отек, легочное кровотечение, аспирационный синдром, 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вотричный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 дефицит 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сурфактанта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, пневмония);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поражение ЖКТ 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(динамическая кишечная непроходимость, парезы, </a:t>
            </a:r>
            <a:r>
              <a:rPr lang="ru-RU" sz="2000" dirty="0" err="1">
                <a:solidFill>
                  <a:srgbClr val="FFFCC9"/>
                </a:solidFill>
                <a:latin typeface="Palatino Linotype" pitchFamily="18" charset="0"/>
              </a:rPr>
              <a:t>некротизирующий</a:t>
            </a:r>
            <a:r>
              <a:rPr lang="ru-RU" sz="2000" dirty="0">
                <a:solidFill>
                  <a:srgbClr val="FFFCC9"/>
                </a:solidFill>
                <a:latin typeface="Palatino Linotype" pitchFamily="18" charset="0"/>
              </a:rPr>
              <a:t> энтероколит);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анемия, полицитемия, тромбоцитопеническая пурпура, </a:t>
            </a: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ДВС-синдром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Поздние осложненя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неврологические: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гипоксически-ишемическая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 энцефалопатия;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гипертензионно-гидроцефальный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 синдром;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судорожный синдром;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перивентрикулярная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 </a:t>
            </a: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лейкомаляция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инфекционные: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пневмонии, менингит, сепсис;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последствия </a:t>
            </a:r>
            <a:r>
              <a:rPr lang="ru-RU" sz="2800" dirty="0" err="1">
                <a:solidFill>
                  <a:srgbClr val="FFFCC9"/>
                </a:solidFill>
                <a:latin typeface="Palatino Linotype" pitchFamily="18" charset="0"/>
              </a:rPr>
              <a:t>кислородотерапии</a:t>
            </a: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бронхолегочная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 дисплазия;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 err="1">
                <a:solidFill>
                  <a:srgbClr val="FFFCC9"/>
                </a:solidFill>
                <a:latin typeface="Palatino Linotype" pitchFamily="18" charset="0"/>
              </a:rPr>
              <a:t>ретинопатия</a:t>
            </a: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Лечение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Асфиксия новорожденных - терминальное состояние, выведение из которого требует использования общепринятых реанимационных принципов (</a:t>
            </a:r>
            <a:r>
              <a:rPr lang="ru-RU" sz="2800" dirty="0" err="1">
                <a:solidFill>
                  <a:srgbClr val="FFFCC9"/>
                </a:solidFill>
                <a:latin typeface="Palatino Linotype" pitchFamily="18" charset="0"/>
              </a:rPr>
              <a:t>АВС-реанимация</a:t>
            </a: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):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>
              <a:solidFill>
                <a:srgbClr val="FFFCC9"/>
              </a:solidFill>
              <a:latin typeface="Palatino Linotype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А - освобождение, поддержание свободной проходимости дыхательных путей;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В - обеспечение адекватного дыхания с помощью ВВД или ИВЛ;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CC9"/>
                </a:solidFill>
                <a:latin typeface="Palatino Linotype" pitchFamily="18" charset="0"/>
              </a:rPr>
              <a:t>С - восстановление и поддержание сердечной деятельности, центральной и периферической гемодинамики.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263" y="336550"/>
            <a:ext cx="9282113" cy="6184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856" y="404664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u="sng" dirty="0">
                <a:solidFill>
                  <a:srgbClr val="00B050"/>
                </a:solidFill>
                <a:latin typeface="Arial Narrow" pitchFamily="34" charset="0"/>
              </a:rPr>
              <a:t>Факторы, влияющие на </a:t>
            </a:r>
            <a:r>
              <a:rPr lang="ru-RU" sz="3600" b="1" u="sng" dirty="0" err="1">
                <a:solidFill>
                  <a:srgbClr val="00B050"/>
                </a:solidFill>
                <a:latin typeface="Arial Narrow" pitchFamily="34" charset="0"/>
              </a:rPr>
              <a:t>оксигенацию</a:t>
            </a:r>
            <a:r>
              <a:rPr lang="ru-RU" sz="3600" b="1" u="sng" dirty="0">
                <a:solidFill>
                  <a:srgbClr val="00B050"/>
                </a:solidFill>
                <a:latin typeface="Arial Narrow" pitchFamily="34" charset="0"/>
              </a:rPr>
              <a:t> плода (продолжение):</a:t>
            </a:r>
          </a:p>
          <a:p>
            <a:r>
              <a:rPr lang="ru-RU" sz="3600" b="1" dirty="0">
                <a:latin typeface="Arial Narrow" pitchFamily="34" charset="0"/>
              </a:rPr>
              <a:t>Плодовые факторы:</a:t>
            </a:r>
          </a:p>
          <a:p>
            <a:pPr>
              <a:buFont typeface="Wingdings" pitchFamily="2" charset="2"/>
              <a:buNone/>
            </a:pPr>
            <a:r>
              <a:rPr lang="ru-RU" sz="3600" b="1" dirty="0">
                <a:latin typeface="Arial Narrow" pitchFamily="34" charset="0"/>
              </a:rPr>
              <a:t>		</a:t>
            </a:r>
            <a:r>
              <a:rPr lang="ru-RU" i="1" dirty="0">
                <a:latin typeface="Arial Narrow" pitchFamily="34" charset="0"/>
              </a:rPr>
              <a:t>-концентрация  и преобладающий тип 	гемоглобина</a:t>
            </a:r>
          </a:p>
          <a:p>
            <a:pPr>
              <a:buFont typeface="Wingdings" pitchFamily="2" charset="2"/>
              <a:buNone/>
            </a:pPr>
            <a:r>
              <a:rPr lang="ru-RU" i="1" dirty="0">
                <a:latin typeface="Arial Narrow" pitchFamily="34" charset="0"/>
              </a:rPr>
              <a:t>		-сердечный выброс и распределение кровотока</a:t>
            </a:r>
            <a:endParaRPr lang="ru-RU" sz="2400" i="1" dirty="0">
              <a:latin typeface="Arial Narrow" pitchFamily="34" charset="0"/>
            </a:endParaRPr>
          </a:p>
          <a:p>
            <a:endParaRPr lang="ru-RU" sz="2400" dirty="0"/>
          </a:p>
        </p:txBody>
      </p:sp>
      <p:pic>
        <p:nvPicPr>
          <p:cNvPr id="75778" name="Picture 2" descr="http://www.medvestnik.by/isimages/000317_685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364" y="3872125"/>
            <a:ext cx="3881636" cy="29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Slid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Slide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0"/>
            <a:ext cx="10287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Slide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Slide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0"/>
            <a:ext cx="10287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Slid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775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Slide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Slide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38" y="0"/>
            <a:ext cx="10287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Slide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Slid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Slide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Классификация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Гипоксия плода классифицируется по: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длительности течения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интенсивности</a:t>
            </a:r>
          </a:p>
          <a:p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механизму развития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 descr="Slid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Slid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Slid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Slid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Slid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Slide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Slide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Slide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Slid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Slide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Классификация</a:t>
            </a:r>
            <a:br>
              <a:rPr lang="ru-RU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по длительности течения</a:t>
            </a:r>
          </a:p>
        </p:txBody>
      </p:sp>
      <p:graphicFrame>
        <p:nvGraphicFramePr>
          <p:cNvPr id="10335" name="Group 95"/>
          <p:cNvGraphicFramePr>
            <a:graphicFrameLocks noGrp="1"/>
          </p:cNvGraphicFramePr>
          <p:nvPr>
            <p:ph idx="1"/>
          </p:nvPr>
        </p:nvGraphicFramePr>
        <p:xfrm>
          <a:off x="395288" y="1628775"/>
          <a:ext cx="8291512" cy="3962400"/>
        </p:xfrm>
        <a:graphic>
          <a:graphicData uri="http://schemas.openxmlformats.org/drawingml/2006/table">
            <a:tbl>
              <a:tblPr/>
              <a:tblGrid>
                <a:gridCol w="2763837"/>
                <a:gridCol w="2763838"/>
                <a:gridCol w="2763837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Хроническая</a:t>
                      </a: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Подострая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Острая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Развивается при длительной недостаточности снабжения кислородом. Связана с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морфо-функциональными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 изменениями плаценты</a:t>
                      </a: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Развивается за 1-2 дня до родов. Характеризуется снижением адаптационных возможностей плода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Возникает в родах, реже – во время беременности.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611188" y="5516563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395288" y="5703019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FF99"/>
                </a:solidFill>
                <a:latin typeface="Palatino Linotype" pitchFamily="18" charset="0"/>
              </a:rPr>
              <a:t>Нередко острая и хроническая гипоксия сочетаются, что крайне неблагоприятно для плода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Лечение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FFFCC9"/>
                </a:solidFill>
                <a:latin typeface="Palatino Linotype" pitchFamily="18" charset="0"/>
              </a:rPr>
              <a:t>Основные группы препаратов:</a:t>
            </a:r>
          </a:p>
          <a:p>
            <a:r>
              <a:rPr lang="ru-RU" sz="2800" dirty="0" err="1">
                <a:solidFill>
                  <a:srgbClr val="FFFCC9"/>
                </a:solidFill>
                <a:latin typeface="Palatino Linotype" pitchFamily="18" charset="0"/>
              </a:rPr>
              <a:t>антигипоксанты</a:t>
            </a:r>
            <a:endParaRPr lang="ru-RU" sz="2800" dirty="0">
              <a:solidFill>
                <a:srgbClr val="FFFCC9"/>
              </a:solidFill>
              <a:latin typeface="Palatino Linotype" pitchFamily="18" charset="0"/>
            </a:endParaRPr>
          </a:p>
          <a:p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антиоксиданты;</a:t>
            </a:r>
          </a:p>
          <a:p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корректоры метаболических расстройств;</a:t>
            </a:r>
          </a:p>
          <a:p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корректоры гемодинамических расстройств;</a:t>
            </a:r>
          </a:p>
          <a:p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оксигенотерапия.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Slide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Slide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Slide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Slide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 descr="Slid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Slide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Slide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Slide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Slide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Классификация</a:t>
            </a:r>
            <a:br>
              <a:rPr lang="ru-RU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по интенсивности</a:t>
            </a:r>
          </a:p>
        </p:txBody>
      </p:sp>
      <p:graphicFrame>
        <p:nvGraphicFramePr>
          <p:cNvPr id="12330" name="Group 4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8016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</a:rPr>
                        <a:t>Функциональная</a:t>
                      </a: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</a:rPr>
                        <a:t>Метаболическая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</a:rPr>
                        <a:t>Деструктивная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Имеют место лишь гемодинамические нарушения.</a:t>
                      </a: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Более глубокая гипоксия с нарушением всех видов обмена веществ. Нарушения метаболизма пока еще обратимы.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Palatino Linotype" pitchFamily="18" charset="0"/>
                        </a:rPr>
                        <a:t>Тяжелая форма. Происходят необратимые нарушения на клеточном уровне.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Slide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Slide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Slide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Slide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4" descr="Slide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Slide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Прогноз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rgbClr val="FFFCC9"/>
                </a:solidFill>
                <a:latin typeface="Palatino Linotype" pitchFamily="18" charset="0"/>
              </a:rPr>
              <a:t>Доношенные дети, родившиеся в тяжелой асфиксии, имеют высокую летальность (10-20%) и частоту психоневрологических отклонений при катамнестическом обследовании, но необходимо отметить, что отдаленный прогноз в большей степени зависит от характера течения антенатального — периода, чем от тяжести острой гипоксии. Важнейшее значение для прогноза имеет плановая этапная реабилитация детей, родившихся в асфиксии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СПАСИБО ЗА ВНИМАНИЕ</a:t>
            </a:r>
          </a:p>
        </p:txBody>
      </p:sp>
      <p:pic>
        <p:nvPicPr>
          <p:cNvPr id="4" name="Picture 4" descr="450Geddes_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715000" cy="417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</TotalTime>
  <Words>2131</Words>
  <Application>Microsoft Office PowerPoint</Application>
  <PresentationFormat>Экран (4:3)</PresentationFormat>
  <Paragraphs>375</Paragraphs>
  <Slides>97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97</vt:i4>
      </vt:variant>
    </vt:vector>
  </HeadingPairs>
  <TitlesOfParts>
    <vt:vector size="98" baseType="lpstr">
      <vt:lpstr>Оформление по умолчанию</vt:lpstr>
      <vt:lpstr>ГИПОКСИЯ ПЛОДА И  АСФИКСИЯ НОВОРОЖДЕННОГО</vt:lpstr>
      <vt:lpstr>Понятие гипоксии</vt:lpstr>
      <vt:lpstr>Понятие гипоксии</vt:lpstr>
      <vt:lpstr>Презентация PowerPoint</vt:lpstr>
      <vt:lpstr>Презентация PowerPoint</vt:lpstr>
      <vt:lpstr>Презентация PowerPoint</vt:lpstr>
      <vt:lpstr>Классификация</vt:lpstr>
      <vt:lpstr>Классификация по длительности течения</vt:lpstr>
      <vt:lpstr>Классификация по интенсивности</vt:lpstr>
      <vt:lpstr>Классификация по механизму развития</vt:lpstr>
      <vt:lpstr>Факторы устойчивости плода к гипоксии</vt:lpstr>
      <vt:lpstr>Презентация PowerPoint</vt:lpstr>
      <vt:lpstr>Презентация PowerPoint</vt:lpstr>
      <vt:lpstr>ЭТИОЛОГИЯ И ПАТОГЕНЕЗ ФПН </vt:lpstr>
      <vt:lpstr>Фетоплацентарная недостаточность (ФПН) составляет в структуре причин перинатальной смертности более 20 %, обусловливает многочисленные изменения в организме ребенка, которые  являются причиной нарушений в его физическом и умственном развитии, а также повышенной соматической и инфекционной заболеваемости</vt:lpstr>
      <vt:lpstr>Презентация PowerPoint</vt:lpstr>
      <vt:lpstr>Патогенез острой гипоксии плода</vt:lpstr>
      <vt:lpstr>Патогенез гипоксии  плода</vt:lpstr>
      <vt:lpstr>Патогенез гипоксии плода</vt:lpstr>
      <vt:lpstr>Патогенез гипоксии плода</vt:lpstr>
      <vt:lpstr>Диагностика гипоксии плода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</vt:lpstr>
      <vt:lpstr>Диагностика</vt:lpstr>
      <vt:lpstr>Факторы, влияющие на изменение базального ритма сердцебиения плода</vt:lpstr>
      <vt:lpstr>Лечение</vt:lpstr>
      <vt:lpstr>Лечение</vt:lpstr>
      <vt:lpstr>Презентация PowerPoint</vt:lpstr>
      <vt:lpstr>АСФИКСИЯ НОВОРОЖДЕННОГО</vt:lpstr>
      <vt:lpstr>Этиология</vt:lpstr>
      <vt:lpstr>Плацентарные факторы</vt:lpstr>
      <vt:lpstr>Плодовые факторы</vt:lpstr>
      <vt:lpstr>Причины острой асфиксии</vt:lpstr>
      <vt:lpstr>Классификация</vt:lpstr>
      <vt:lpstr>Презентация PowerPoint</vt:lpstr>
      <vt:lpstr>Презентация PowerPoint</vt:lpstr>
      <vt:lpstr>Презентация PowerPoint</vt:lpstr>
      <vt:lpstr>ОЦЕНКА НОВОРОЖДЕННОГО ПО ШКАЛЕ АПГАР</vt:lpstr>
      <vt:lpstr>Презентация PowerPoint</vt:lpstr>
      <vt:lpstr>Клиника среднетяжелой асфиксии</vt:lpstr>
      <vt:lpstr>Клиника среднетяжелой асфиксии</vt:lpstr>
      <vt:lpstr>Клиника тяжелой асфиксии</vt:lpstr>
      <vt:lpstr>Клиника тяжелой асфиксии</vt:lpstr>
      <vt:lpstr>Клиника тяжелой асфиксии</vt:lpstr>
      <vt:lpstr>Клиника тяжелой асфиксии</vt:lpstr>
      <vt:lpstr>Отличительные признаки острой асфиксии, развившейся на фоне хронической гипоксии плода</vt:lpstr>
      <vt:lpstr>Осложнения</vt:lpstr>
      <vt:lpstr>Ранние осложнения</vt:lpstr>
      <vt:lpstr>Поздние осложненя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Пользователь</cp:lastModifiedBy>
  <cp:revision>158</cp:revision>
  <dcterms:created xsi:type="dcterms:W3CDTF">1601-01-01T00:00:00Z</dcterms:created>
  <dcterms:modified xsi:type="dcterms:W3CDTF">2022-06-26T03:41:54Z</dcterms:modified>
</cp:coreProperties>
</file>