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3" d="100"/>
          <a:sy n="83" d="100"/>
        </p:scale>
        <p:origin x="10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«Наследование признаков при моногибридном,  </a:t>
            </a:r>
            <a:r>
              <a:rPr lang="ru-RU" sz="3200" dirty="0" err="1" smtClean="0"/>
              <a:t>дигибридном</a:t>
            </a:r>
            <a:r>
              <a:rPr lang="ru-RU" sz="3200" dirty="0" smtClean="0"/>
              <a:t> и полигибридном скрещивании. Взаимодействие между генами. Пенетрантность и экспрессивность генов»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6021288"/>
            <a:ext cx="3736504" cy="5284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Преподаватель </a:t>
            </a:r>
            <a:r>
              <a:rPr lang="ru-RU" sz="2000" smtClean="0">
                <a:solidFill>
                  <a:schemeClr val="tx1"/>
                </a:solidFill>
              </a:rPr>
              <a:t>: Альгина М.С.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8640"/>
            <a:ext cx="8496944" cy="122413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ГОСДАРСТВЕННОЕ БЮДЖЕТНОЕ ПРОФЕССИОНАЛЬНОЕ ОБРАЗОВАТЕЛЬНОЕ УЧРЕЖДЕНИЕ </a:t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КУРГАНСКИЙ БАЗОВЫЙ МЕДИЦИНСКИЙ КОЛЛЕДЖ </a:t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закон Менделя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Закон расщепления устанавливает распределе­ние доминантных и рецессивных признаков среди потомства в определенном числовом соотношении.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При расщеплении двух </a:t>
            </a:r>
            <a:r>
              <a:rPr lang="ru-RU" dirty="0" err="1" smtClean="0"/>
              <a:t>гетерозигот</a:t>
            </a:r>
            <a:r>
              <a:rPr lang="ru-RU" dirty="0" smtClean="0"/>
              <a:t> во </a:t>
            </a:r>
            <a:r>
              <a:rPr lang="en-US" dirty="0" smtClean="0"/>
              <a:t>II</a:t>
            </a:r>
            <a:r>
              <a:rPr lang="ru-RU" dirty="0" smtClean="0"/>
              <a:t> поколении появляется особь с рецессивным признаком, занимающая ¼ от всего поколения.</a:t>
            </a:r>
          </a:p>
          <a:p>
            <a:pPr>
              <a:buNone/>
            </a:pPr>
            <a:r>
              <a:rPr lang="ru-RU" b="1" dirty="0" smtClean="0"/>
              <a:t>     Условие: скрещиваются два гетерозиготных организма.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83264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b="1" dirty="0" smtClean="0"/>
              <a:t>      </a:t>
            </a:r>
            <a:r>
              <a:rPr lang="ru-RU" sz="4200" b="1" dirty="0" smtClean="0"/>
              <a:t>Задача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       Женщина с темными волосами, отец которой имел светлые волосы, вышла замуж за темноволосого мужчину, мать которого была светловолосой. Какой генотип и фенотип у детей ожидать в этом браке.</a:t>
            </a:r>
          </a:p>
          <a:p>
            <a:pPr>
              <a:buNone/>
            </a:pPr>
            <a:r>
              <a:rPr lang="ru-RU" sz="4200" dirty="0" smtClean="0"/>
              <a:t> </a:t>
            </a:r>
          </a:p>
          <a:p>
            <a:pPr>
              <a:buNone/>
            </a:pPr>
            <a:r>
              <a:rPr lang="ru-RU" sz="4200" dirty="0" smtClean="0"/>
              <a:t>Решение</a:t>
            </a:r>
          </a:p>
          <a:p>
            <a:pPr>
              <a:buNone/>
            </a:pPr>
            <a:r>
              <a:rPr lang="ru-RU" sz="4200" dirty="0" smtClean="0"/>
              <a:t>Дано:</a:t>
            </a:r>
          </a:p>
          <a:p>
            <a:pPr>
              <a:buNone/>
            </a:pPr>
            <a:r>
              <a:rPr lang="ru-RU" sz="4200" dirty="0" smtClean="0"/>
              <a:t>А – тёмные волосы       </a:t>
            </a:r>
            <a:r>
              <a:rPr lang="en-US" sz="4200" dirty="0" smtClean="0"/>
              <a:t>P</a:t>
            </a:r>
            <a:r>
              <a:rPr lang="ru-RU" sz="4200" dirty="0" smtClean="0"/>
              <a:t>= ♀ </a:t>
            </a:r>
            <a:r>
              <a:rPr lang="ru-RU" sz="4200" dirty="0" err="1" smtClean="0"/>
              <a:t>Аа</a:t>
            </a:r>
            <a:r>
              <a:rPr lang="ru-RU" sz="4200" dirty="0" smtClean="0"/>
              <a:t>  </a:t>
            </a:r>
            <a:r>
              <a:rPr lang="ru-RU" sz="4200" dirty="0" err="1" smtClean="0"/>
              <a:t>х</a:t>
            </a:r>
            <a:r>
              <a:rPr lang="ru-RU" sz="4200" dirty="0" smtClean="0"/>
              <a:t>  ♂ </a:t>
            </a:r>
            <a:r>
              <a:rPr lang="ru-RU" sz="4200" dirty="0" err="1" smtClean="0"/>
              <a:t>Аа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а – светлые волосы      </a:t>
            </a:r>
            <a:r>
              <a:rPr lang="en-US" sz="4200" dirty="0" smtClean="0"/>
              <a:t>g </a:t>
            </a:r>
            <a:r>
              <a:rPr lang="ru-RU" sz="4200" dirty="0" smtClean="0"/>
              <a:t>=    А            А</a:t>
            </a:r>
          </a:p>
          <a:p>
            <a:pPr>
              <a:buNone/>
            </a:pPr>
            <a:r>
              <a:rPr lang="ru-RU" sz="4200" dirty="0" smtClean="0"/>
              <a:t>                                               а            </a:t>
            </a:r>
            <a:r>
              <a:rPr lang="ru-RU" sz="4200" dirty="0" err="1" smtClean="0"/>
              <a:t>а</a:t>
            </a:r>
            <a:endParaRPr lang="ru-RU" sz="4200" dirty="0" smtClean="0"/>
          </a:p>
          <a:p>
            <a:pPr>
              <a:buNone/>
            </a:pPr>
            <a:r>
              <a:rPr lang="en-US" sz="4200" dirty="0" smtClean="0"/>
              <a:t>F</a:t>
            </a:r>
            <a:r>
              <a:rPr lang="ru-RU" sz="4200" dirty="0" smtClean="0"/>
              <a:t> - ?                                </a:t>
            </a:r>
            <a:r>
              <a:rPr lang="en-US" sz="4200" dirty="0" smtClean="0"/>
              <a:t>F</a:t>
            </a:r>
            <a:r>
              <a:rPr lang="ru-RU" sz="4200" baseline="-25000" dirty="0" smtClean="0"/>
              <a:t>1</a:t>
            </a:r>
            <a:r>
              <a:rPr lang="ru-RU" sz="4200" dirty="0" smtClean="0"/>
              <a:t> = АА, </a:t>
            </a:r>
            <a:r>
              <a:rPr lang="ru-RU" sz="4200" dirty="0" err="1" smtClean="0"/>
              <a:t>Аа</a:t>
            </a:r>
            <a:r>
              <a:rPr lang="ru-RU" sz="4200" dirty="0" smtClean="0"/>
              <a:t>; </a:t>
            </a:r>
            <a:r>
              <a:rPr lang="ru-RU" sz="4200" dirty="0" err="1" smtClean="0"/>
              <a:t>Аа</a:t>
            </a:r>
            <a:r>
              <a:rPr lang="ru-RU" sz="4200" dirty="0" smtClean="0"/>
              <a:t>; </a:t>
            </a:r>
            <a:r>
              <a:rPr lang="ru-RU" sz="4200" dirty="0" err="1" smtClean="0"/>
              <a:t>аа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           </a:t>
            </a:r>
          </a:p>
          <a:p>
            <a:pPr>
              <a:buNone/>
            </a:pPr>
            <a:r>
              <a:rPr lang="ru-RU" sz="4200" dirty="0" smtClean="0"/>
              <a:t> Ответ: По фенотипу: 3 тёмноволосых, 1 светловолосый.</a:t>
            </a:r>
          </a:p>
          <a:p>
            <a:pPr>
              <a:buNone/>
            </a:pPr>
            <a:r>
              <a:rPr lang="ru-RU" sz="4200" dirty="0" smtClean="0"/>
              <a:t>	        По генотипу 1 гомозиготный: 2 гетерозиготных: 1 гомозиготный.</a:t>
            </a:r>
          </a:p>
          <a:p>
            <a:pPr>
              <a:buNone/>
            </a:pPr>
            <a:r>
              <a:rPr lang="ru-RU" sz="4200" dirty="0" smtClean="0"/>
              <a:t> </a:t>
            </a:r>
          </a:p>
          <a:p>
            <a:pPr>
              <a:buNone/>
            </a:pPr>
            <a:r>
              <a:rPr lang="ru-RU" sz="4200" dirty="0" smtClean="0"/>
              <a:t> </a:t>
            </a:r>
          </a:p>
          <a:p>
            <a:pPr>
              <a:buNone/>
            </a:pPr>
            <a:endParaRPr lang="ru-RU" sz="4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27784" y="2636912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7544" y="3501008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закон Менделя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1484784"/>
            <a:ext cx="9361040" cy="496855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dirty="0" smtClean="0"/>
              <a:t>  При скрещивании гибридов 1 поколения, отличающихся по двум парам признаков, признаки не смешиваются и передаются независимо друг от друга.</a:t>
            </a:r>
          </a:p>
          <a:p>
            <a:pPr lvl="1">
              <a:buNone/>
            </a:pPr>
            <a:r>
              <a:rPr lang="ru-RU" b="1" dirty="0" smtClean="0"/>
              <a:t>   Условие</a:t>
            </a:r>
            <a:r>
              <a:rPr lang="ru-RU" dirty="0" smtClean="0"/>
              <a:t>: гены отличающиеся за эти признаки находятся в разных хромосомах.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Задача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Женщина темноволосая и кареглазая, мать которой была светловолосой и голубоглазой, вышла замуж за дигетерозиготного темноволосого и кареглазого мужчину.  Определите генотип и фенотип детей в этом браке.</a:t>
            </a:r>
          </a:p>
          <a:p>
            <a:pPr>
              <a:buNone/>
            </a:pPr>
            <a:r>
              <a:rPr lang="ru-RU" dirty="0" smtClean="0"/>
              <a:t>      Решение</a:t>
            </a:r>
          </a:p>
          <a:p>
            <a:pPr>
              <a:buNone/>
            </a:pPr>
            <a:r>
              <a:rPr lang="ru-RU" dirty="0" smtClean="0"/>
              <a:t>       Дано:</a:t>
            </a:r>
          </a:p>
          <a:p>
            <a:pPr>
              <a:buNone/>
            </a:pPr>
            <a:r>
              <a:rPr lang="ru-RU" dirty="0" smtClean="0"/>
              <a:t>      А – тёмные волосы    </a:t>
            </a:r>
            <a:r>
              <a:rPr lang="en-US" dirty="0" smtClean="0"/>
              <a:t>P</a:t>
            </a:r>
            <a:r>
              <a:rPr lang="ru-RU" dirty="0" smtClean="0"/>
              <a:t> = ♀ </a:t>
            </a:r>
            <a:r>
              <a:rPr lang="ru-RU" dirty="0" err="1" smtClean="0"/>
              <a:t>АаВв</a:t>
            </a:r>
            <a:r>
              <a:rPr lang="ru-RU" dirty="0" smtClean="0"/>
              <a:t>  </a:t>
            </a:r>
            <a:r>
              <a:rPr lang="ru-RU" dirty="0" err="1" smtClean="0"/>
              <a:t>х</a:t>
            </a:r>
            <a:r>
              <a:rPr lang="ru-RU" dirty="0" smtClean="0"/>
              <a:t>  ♂ </a:t>
            </a:r>
            <a:r>
              <a:rPr lang="ru-RU" dirty="0" err="1" smtClean="0"/>
              <a:t>АаВв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а – светлые волосы    Решётка </a:t>
            </a:r>
            <a:r>
              <a:rPr lang="ru-RU" dirty="0" err="1" smtClean="0"/>
              <a:t>Пеннета</a:t>
            </a:r>
            <a:r>
              <a:rPr lang="ru-RU" dirty="0" smtClean="0"/>
              <a:t> (в ней указаны типы     </a:t>
            </a:r>
          </a:p>
          <a:p>
            <a:pPr>
              <a:buNone/>
            </a:pPr>
            <a:r>
              <a:rPr lang="ru-RU" dirty="0" smtClean="0"/>
              <a:t>        В – карие глаза           гамет и возможные генотипы детей)</a:t>
            </a:r>
          </a:p>
          <a:p>
            <a:pPr>
              <a:buNone/>
            </a:pPr>
            <a:r>
              <a:rPr lang="ru-RU" dirty="0" smtClean="0"/>
              <a:t>      в – голубые глаза        </a:t>
            </a:r>
            <a:r>
              <a:rPr lang="en-US" dirty="0" smtClean="0"/>
              <a:t>F</a:t>
            </a:r>
            <a:r>
              <a:rPr lang="ru-RU" baseline="-25000" dirty="0" smtClean="0"/>
              <a:t>2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923928" y="4941168"/>
            <a:ext cx="2016224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8860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Р2    </a:t>
            </a:r>
            <a:r>
              <a:rPr lang="ru-RU" dirty="0" smtClean="0">
                <a:latin typeface="Times New Roman"/>
                <a:cs typeface="Times New Roman"/>
              </a:rPr>
              <a:t>♀</a:t>
            </a:r>
            <a:r>
              <a:rPr lang="ru-RU" dirty="0" err="1" smtClean="0">
                <a:latin typeface="Times New Roman"/>
                <a:cs typeface="Times New Roman"/>
              </a:rPr>
              <a:t>АаВв</a:t>
            </a:r>
            <a:r>
              <a:rPr lang="ru-RU" dirty="0" smtClean="0">
                <a:latin typeface="Times New Roman"/>
                <a:cs typeface="Times New Roman"/>
              </a:rPr>
              <a:t>              </a:t>
            </a:r>
            <a:r>
              <a:rPr lang="ru-RU" dirty="0" err="1" smtClean="0">
                <a:latin typeface="Times New Roman"/>
                <a:cs typeface="Times New Roman"/>
              </a:rPr>
              <a:t>х</a:t>
            </a:r>
            <a:r>
              <a:rPr lang="ru-RU" dirty="0" smtClean="0">
                <a:latin typeface="Times New Roman"/>
                <a:cs typeface="Times New Roman"/>
              </a:rPr>
              <a:t>             ♂</a:t>
            </a:r>
            <a:r>
              <a:rPr lang="ru-RU" dirty="0" err="1" smtClean="0">
                <a:latin typeface="Times New Roman"/>
                <a:cs typeface="Times New Roman"/>
              </a:rPr>
              <a:t>АаВв</a:t>
            </a:r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 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29904"/>
              </p:ext>
            </p:extLst>
          </p:nvPr>
        </p:nvGraphicFramePr>
        <p:xfrm>
          <a:off x="1187624" y="1052736"/>
          <a:ext cx="6816080" cy="5691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216"/>
                <a:gridCol w="1363216"/>
                <a:gridCol w="1363216"/>
                <a:gridCol w="1363216"/>
                <a:gridCol w="1363216"/>
              </a:tblGrid>
              <a:tr h="662474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АВ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Ав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аВ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ав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ru-RU" dirty="0" smtClean="0"/>
                        <a:t>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ААВВ </a:t>
                      </a: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темн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вол.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карие глаза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темн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вол.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карие глаза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Темн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Вол.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Карие глаза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Темн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Вол.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Карие глаза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Темн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Вол.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Карие глаза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Темн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Вол.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Голубые глаза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Темн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Вол.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Карие глаза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Темн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Вол.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Голубые глаза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ru-RU" smtClean="0">
                          <a:solidFill>
                            <a:schemeClr val="tx1"/>
                          </a:solidFill>
                        </a:rPr>
                        <a:t>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Темн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Вол.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Карие глаза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Темн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Вол.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Карие глаза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Светл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Вол.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Кар. Гл.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свет. Вол.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Кар. Гл.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Темн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Вол.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Карие глаза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тем.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Вол.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Гол. Гл.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Свет. Вол.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карие. Гл.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аавв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Свет. Вол. Гол. глаза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259632" y="1124744"/>
            <a:ext cx="122413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Во </a:t>
            </a:r>
            <a:r>
              <a:rPr lang="en-US" dirty="0" smtClean="0"/>
              <a:t>II</a:t>
            </a:r>
            <a:r>
              <a:rPr lang="ru-RU" dirty="0" smtClean="0"/>
              <a:t> поколении будут генотипы:</a:t>
            </a:r>
          </a:p>
          <a:p>
            <a:pPr>
              <a:buNone/>
            </a:pPr>
            <a:r>
              <a:rPr lang="ru-RU" dirty="0" smtClean="0"/>
              <a:t>    А_ В_  - 9 тёмноволосых с карими глазами.</a:t>
            </a:r>
          </a:p>
          <a:p>
            <a:pPr>
              <a:buNone/>
            </a:pPr>
            <a:r>
              <a:rPr lang="ru-RU" dirty="0" smtClean="0"/>
              <a:t>    А_ </a:t>
            </a:r>
            <a:r>
              <a:rPr lang="ru-RU" dirty="0" err="1" smtClean="0"/>
              <a:t>вв</a:t>
            </a:r>
            <a:r>
              <a:rPr lang="ru-RU" dirty="0" smtClean="0"/>
              <a:t> – 3 тёмноволосых с голубыми глазами.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ааВ_</a:t>
            </a:r>
            <a:r>
              <a:rPr lang="ru-RU" dirty="0" smtClean="0"/>
              <a:t>  - 3 светловолосых с карими глазами.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аавв</a:t>
            </a:r>
            <a:r>
              <a:rPr lang="ru-RU" dirty="0" smtClean="0"/>
              <a:t> – 1 светловолосый с голубыми глазами.</a:t>
            </a:r>
          </a:p>
          <a:p>
            <a:pPr>
              <a:buNone/>
            </a:pPr>
            <a:r>
              <a:rPr lang="ru-RU" dirty="0" smtClean="0"/>
              <a:t>    По фенотипу расщепление: 9:3:3:1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Анализирующее скрещивание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Для установления </a:t>
            </a:r>
            <a:r>
              <a:rPr lang="ru-RU" dirty="0" err="1" smtClean="0"/>
              <a:t>гомозиготности</a:t>
            </a:r>
            <a:r>
              <a:rPr lang="ru-RU" dirty="0" smtClean="0"/>
              <a:t> или </a:t>
            </a:r>
            <a:r>
              <a:rPr lang="ru-RU" dirty="0" err="1" smtClean="0"/>
              <a:t>гетерозиготности</a:t>
            </a:r>
            <a:r>
              <a:rPr lang="ru-RU" dirty="0" smtClean="0"/>
              <a:t> организмов. Г. Мендель скрещивал особи с неизвестным генотипом и организм с гомозиготной рецессивной аллелью.</a:t>
            </a:r>
          </a:p>
          <a:p>
            <a:pPr>
              <a:buNone/>
            </a:pPr>
            <a:r>
              <a:rPr lang="ru-RU" dirty="0" smtClean="0"/>
              <a:t>Если доминантная особь </a:t>
            </a:r>
            <a:r>
              <a:rPr lang="ru-RU" dirty="0" err="1" smtClean="0"/>
              <a:t>гомозиготна</a:t>
            </a:r>
            <a:r>
              <a:rPr lang="ru-RU" dirty="0" smtClean="0"/>
              <a:t>, то расщепление не будет и все потомки единообразны.</a:t>
            </a:r>
          </a:p>
          <a:p>
            <a:pPr>
              <a:buNone/>
            </a:pPr>
            <a:r>
              <a:rPr lang="en-US" dirty="0" smtClean="0"/>
              <a:t>P</a:t>
            </a:r>
            <a:r>
              <a:rPr lang="ru-RU" dirty="0" smtClean="0"/>
              <a:t>♀ А А  </a:t>
            </a:r>
            <a:r>
              <a:rPr lang="ru-RU" dirty="0" err="1" smtClean="0"/>
              <a:t>х</a:t>
            </a:r>
            <a:r>
              <a:rPr lang="ru-RU" dirty="0" smtClean="0"/>
              <a:t>  ♂ </a:t>
            </a:r>
            <a:r>
              <a:rPr lang="ru-RU" dirty="0" err="1" smtClean="0"/>
              <a:t>аа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g</a:t>
            </a:r>
            <a:r>
              <a:rPr lang="ru-RU" dirty="0" smtClean="0"/>
              <a:t>      А            </a:t>
            </a:r>
            <a:r>
              <a:rPr lang="ru-RU" dirty="0" err="1" smtClean="0"/>
              <a:t>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en-US" dirty="0" smtClean="0"/>
              <a:t>F</a:t>
            </a:r>
            <a:r>
              <a:rPr lang="ru-RU" baseline="-25000" dirty="0" smtClean="0"/>
              <a:t>1  </a:t>
            </a:r>
            <a:r>
              <a:rPr lang="ru-RU" dirty="0" smtClean="0"/>
              <a:t>   </a:t>
            </a:r>
            <a:r>
              <a:rPr lang="ru-RU" dirty="0" err="1" smtClean="0"/>
              <a:t>Аа</a:t>
            </a:r>
            <a:r>
              <a:rPr lang="ru-RU" dirty="0" smtClean="0"/>
              <a:t>, </a:t>
            </a:r>
            <a:r>
              <a:rPr lang="ru-RU" dirty="0" err="1" smtClean="0"/>
              <a:t>Аа</a:t>
            </a:r>
            <a:r>
              <a:rPr lang="ru-RU" dirty="0" smtClean="0"/>
              <a:t>, </a:t>
            </a:r>
            <a:r>
              <a:rPr lang="ru-RU" dirty="0" err="1" smtClean="0"/>
              <a:t>Аа</a:t>
            </a:r>
            <a:r>
              <a:rPr lang="ru-RU" dirty="0" smtClean="0"/>
              <a:t>, </a:t>
            </a:r>
            <a:r>
              <a:rPr lang="ru-RU" dirty="0" err="1" smtClean="0"/>
              <a:t>Аа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Но если неизвестная особь – </a:t>
            </a:r>
            <a:r>
              <a:rPr lang="ru-RU" dirty="0" err="1" smtClean="0"/>
              <a:t>гетерозиготна</a:t>
            </a:r>
            <a:r>
              <a:rPr lang="ru-RU" dirty="0" smtClean="0"/>
              <a:t>, то произойдёт расщепление 1:1 по фенотипу и по генотипу</a:t>
            </a:r>
          </a:p>
          <a:p>
            <a:pPr>
              <a:buNone/>
            </a:pPr>
            <a:r>
              <a:rPr lang="en-US" dirty="0" smtClean="0"/>
              <a:t>P</a:t>
            </a:r>
            <a:r>
              <a:rPr lang="ru-RU" dirty="0" smtClean="0"/>
              <a:t>♀ А </a:t>
            </a:r>
            <a:r>
              <a:rPr lang="ru-RU" dirty="0" err="1" smtClean="0"/>
              <a:t>а</a:t>
            </a:r>
            <a:r>
              <a:rPr lang="ru-RU" dirty="0" smtClean="0"/>
              <a:t>  </a:t>
            </a:r>
            <a:r>
              <a:rPr lang="ru-RU" dirty="0" err="1" smtClean="0"/>
              <a:t>х</a:t>
            </a:r>
            <a:r>
              <a:rPr lang="ru-RU" dirty="0" smtClean="0"/>
              <a:t>  ♂ </a:t>
            </a:r>
            <a:r>
              <a:rPr lang="ru-RU" dirty="0" err="1" smtClean="0"/>
              <a:t>аа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g</a:t>
            </a:r>
            <a:r>
              <a:rPr lang="ru-RU" dirty="0" smtClean="0"/>
              <a:t>     А   </a:t>
            </a:r>
            <a:r>
              <a:rPr lang="ru-RU" dirty="0" err="1" smtClean="0"/>
              <a:t>а</a:t>
            </a:r>
            <a:r>
              <a:rPr lang="ru-RU" dirty="0" smtClean="0"/>
              <a:t>         </a:t>
            </a:r>
            <a:r>
              <a:rPr lang="ru-RU" dirty="0" err="1" smtClean="0"/>
              <a:t>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en-US" dirty="0" smtClean="0"/>
              <a:t>F</a:t>
            </a:r>
            <a:r>
              <a:rPr lang="ru-RU" baseline="-25000" dirty="0" smtClean="0"/>
              <a:t>1</a:t>
            </a:r>
            <a:r>
              <a:rPr lang="ru-RU" dirty="0" smtClean="0"/>
              <a:t>   </a:t>
            </a:r>
            <a:r>
              <a:rPr lang="ru-RU" dirty="0" err="1" smtClean="0"/>
              <a:t>Аа</a:t>
            </a:r>
            <a:r>
              <a:rPr lang="ru-RU" dirty="0" smtClean="0"/>
              <a:t>, </a:t>
            </a:r>
            <a:r>
              <a:rPr lang="ru-RU" dirty="0" err="1" smtClean="0"/>
              <a:t>Аа</a:t>
            </a:r>
            <a:r>
              <a:rPr lang="ru-RU" dirty="0" smtClean="0"/>
              <a:t>, </a:t>
            </a:r>
            <a:r>
              <a:rPr lang="ru-RU" dirty="0" err="1" smtClean="0"/>
              <a:t>аа</a:t>
            </a:r>
            <a:r>
              <a:rPr lang="ru-RU" dirty="0" smtClean="0"/>
              <a:t>, </a:t>
            </a:r>
            <a:r>
              <a:rPr lang="ru-RU" dirty="0" err="1" smtClean="0"/>
              <a:t>аа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Применяется анализирующее скрещивание в животноводстве и растениеводстве для селекции и выбора производителя.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3568" y="2852936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475656" y="2852936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1560" y="4653136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19672" y="4653136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71600" y="4653136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между генами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000" b="1" dirty="0" smtClean="0"/>
              <a:t>Взаимодействие между аллельными генами </a:t>
            </a:r>
          </a:p>
          <a:p>
            <a:pPr marL="514350" indent="-514350">
              <a:buNone/>
            </a:pPr>
            <a:r>
              <a:rPr lang="ru-RU" sz="2000" dirty="0" smtClean="0"/>
              <a:t>-</a:t>
            </a:r>
            <a:r>
              <a:rPr lang="ru-RU" sz="2000" b="1" dirty="0" smtClean="0"/>
              <a:t>Полное доминирование</a:t>
            </a:r>
          </a:p>
          <a:p>
            <a:pPr marL="514350" indent="-514350">
              <a:buNone/>
            </a:pPr>
            <a:r>
              <a:rPr lang="ru-RU" sz="2000" b="1" dirty="0" smtClean="0"/>
              <a:t>         </a:t>
            </a:r>
            <a:r>
              <a:rPr lang="ru-RU" sz="2000" dirty="0" smtClean="0"/>
              <a:t>Один из признаков доминантный и полностью перекрывает другой, проявляясь полностью. </a:t>
            </a:r>
            <a:endParaRPr lang="ru-RU" sz="2000" b="1" dirty="0" smtClean="0"/>
          </a:p>
          <a:p>
            <a:pPr marL="514350" indent="-514350">
              <a:buNone/>
            </a:pPr>
            <a:r>
              <a:rPr lang="ru-RU" sz="2000" b="1" dirty="0" smtClean="0"/>
              <a:t>-Неполное доминирование </a:t>
            </a:r>
          </a:p>
          <a:p>
            <a:pPr marL="514350" indent="-514350">
              <a:buNone/>
            </a:pPr>
            <a:r>
              <a:rPr lang="ru-RU" sz="2000" dirty="0" smtClean="0"/>
              <a:t>          </a:t>
            </a:r>
            <a:r>
              <a:rPr lang="ru-RU" sz="2000" dirty="0" err="1" smtClean="0"/>
              <a:t>Доминатный</a:t>
            </a:r>
            <a:r>
              <a:rPr lang="ru-RU" sz="2000" dirty="0" smtClean="0"/>
              <a:t> признак не полностью подавляет  рецессивный и образует   промежуточный вариант (курчавые +прямые </a:t>
            </a:r>
            <a:r>
              <a:rPr lang="ru-RU" sz="2000" dirty="0" err="1" smtClean="0"/>
              <a:t>волосы=</a:t>
            </a:r>
            <a:r>
              <a:rPr lang="ru-RU" sz="2000" dirty="0" smtClean="0"/>
              <a:t> волнистые)</a:t>
            </a:r>
          </a:p>
          <a:p>
            <a:pPr marL="514350" indent="-514350">
              <a:buNone/>
            </a:pPr>
            <a:r>
              <a:rPr lang="ru-RU" sz="2000" dirty="0" smtClean="0"/>
              <a:t>-</a:t>
            </a:r>
            <a:r>
              <a:rPr lang="ru-RU" sz="2000" b="1" dirty="0" smtClean="0"/>
              <a:t>Сверхдоминирование</a:t>
            </a:r>
          </a:p>
          <a:p>
            <a:pPr marL="514350" indent="-514350">
              <a:buNone/>
            </a:pPr>
            <a:r>
              <a:rPr lang="ru-RU" sz="2000" dirty="0" smtClean="0"/>
              <a:t>         большая степень выраженности признака у гетерозиготных организмов гибридов </a:t>
            </a:r>
            <a:r>
              <a:rPr lang="en-US" sz="2000" dirty="0" smtClean="0"/>
              <a:t>I</a:t>
            </a:r>
            <a:r>
              <a:rPr lang="ru-RU" sz="2000" dirty="0" smtClean="0"/>
              <a:t> поколения. (гетерозис)</a:t>
            </a:r>
          </a:p>
          <a:p>
            <a:pPr marL="514350" indent="-514350"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-</a:t>
            </a:r>
            <a:r>
              <a:rPr lang="ru-RU" sz="2000" b="1" dirty="0" err="1" smtClean="0"/>
              <a:t>Кодоминирование</a:t>
            </a:r>
            <a:endParaRPr lang="ru-RU" sz="2000" b="1" dirty="0" smtClean="0"/>
          </a:p>
          <a:p>
            <a:pPr marL="514350" indent="-514350">
              <a:buNone/>
            </a:pPr>
            <a:r>
              <a:rPr lang="ru-RU" sz="2000" dirty="0" smtClean="0"/>
              <a:t>          проявление в признаке сразу 2х аллельных доминантных генов. (наследование групп крови по системе АВ0)</a:t>
            </a:r>
          </a:p>
          <a:p>
            <a:pPr marL="514350" indent="-514350">
              <a:buNone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2</a:t>
            </a:r>
            <a:r>
              <a:rPr lang="ru-RU" sz="2000" b="1" dirty="0" smtClean="0"/>
              <a:t>. Взаимодействие неаллельных генов</a:t>
            </a:r>
          </a:p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000" b="1" dirty="0" err="1" smtClean="0"/>
              <a:t>Комплиментарность</a:t>
            </a:r>
            <a:r>
              <a:rPr lang="ru-RU" sz="2000" b="1" dirty="0" smtClean="0"/>
              <a:t>:</a:t>
            </a:r>
          </a:p>
          <a:p>
            <a:pPr>
              <a:buNone/>
            </a:pPr>
            <a:r>
              <a:rPr lang="ru-RU" sz="2000" dirty="0" smtClean="0"/>
              <a:t>      один неаллельный ген дополняет другой, проявляясь в новом качестве.</a:t>
            </a:r>
          </a:p>
          <a:p>
            <a:pPr>
              <a:buNone/>
            </a:pPr>
            <a:r>
              <a:rPr lang="ru-RU" sz="2000" b="1" dirty="0" smtClean="0"/>
              <a:t>        </a:t>
            </a:r>
            <a:r>
              <a:rPr lang="ru-RU" sz="2000" b="1" dirty="0" err="1" smtClean="0"/>
              <a:t>Эпистаз</a:t>
            </a:r>
            <a:r>
              <a:rPr lang="ru-RU" sz="2000" b="1" dirty="0" smtClean="0"/>
              <a:t>: </a:t>
            </a:r>
            <a:r>
              <a:rPr lang="ru-RU" sz="2000" dirty="0" smtClean="0"/>
              <a:t>развитие признака; одним геном подавляется действие другого неаллельного гена </a:t>
            </a:r>
          </a:p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000" b="1" dirty="0" smtClean="0"/>
              <a:t>Доминантный </a:t>
            </a:r>
            <a:r>
              <a:rPr lang="ru-RU" sz="2000" b="1" dirty="0" err="1" smtClean="0"/>
              <a:t>эпистаз</a:t>
            </a:r>
            <a:r>
              <a:rPr lang="ru-RU" sz="2000" b="1" dirty="0" smtClean="0"/>
              <a:t> </a:t>
            </a:r>
            <a:r>
              <a:rPr lang="ru-RU" sz="2000" dirty="0" smtClean="0"/>
              <a:t> действие подавляется доминантным геном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1" dirty="0" smtClean="0"/>
              <a:t>Рецессивный </a:t>
            </a:r>
            <a:r>
              <a:rPr lang="ru-RU" sz="2000" b="1" dirty="0" err="1" smtClean="0"/>
              <a:t>эпистаз</a:t>
            </a:r>
            <a:r>
              <a:rPr lang="ru-RU" sz="2000" b="1" dirty="0" smtClean="0"/>
              <a:t> (криптомерия) </a:t>
            </a:r>
            <a:r>
              <a:rPr lang="ru-RU" sz="2000" dirty="0" smtClean="0"/>
              <a:t>развитие признака; одним геном подавляется действие другого неаллельного в рецессивном состоянии гена</a:t>
            </a:r>
          </a:p>
          <a:p>
            <a:pPr>
              <a:buNone/>
            </a:pPr>
            <a:r>
              <a:rPr lang="ru-RU" sz="2000" b="1" dirty="0" smtClean="0"/>
              <a:t>        Полимерия </a:t>
            </a:r>
            <a:r>
              <a:rPr lang="ru-RU" sz="2000" dirty="0" smtClean="0"/>
              <a:t>количественные признаки определяются количеством доминантных неаллельных генов. Пример наследование  цвета кожи. За наследование цвета кожи отвечают сразу несколько аллелей генов, и    чем больше доминантных вариантов, тем темнее цвет кожи. А1А1А2А2А3А3-самая темная    а1а1а2а2а3а3- самая </a:t>
            </a:r>
            <a:r>
              <a:rPr lang="ru-RU" sz="2000" dirty="0" err="1" smtClean="0"/>
              <a:t>светая</a:t>
            </a:r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Плейотропия</a:t>
            </a:r>
            <a:r>
              <a:rPr lang="ru-RU" dirty="0" smtClean="0"/>
              <a:t>-явление, при котором ген может влияет на развитие сразу нескольких фенотипических признаков. </a:t>
            </a:r>
          </a:p>
          <a:p>
            <a:r>
              <a:rPr lang="ru-RU" b="1" dirty="0" smtClean="0"/>
              <a:t>Первичная плейотропия </a:t>
            </a:r>
            <a:r>
              <a:rPr lang="ru-RU" dirty="0" smtClean="0"/>
              <a:t>-  ген одновременно проявляет множественное действие. Пример синдром </a:t>
            </a:r>
            <a:r>
              <a:rPr lang="ru-RU" dirty="0" err="1" smtClean="0"/>
              <a:t>Марфана</a:t>
            </a:r>
            <a:r>
              <a:rPr lang="ru-RU" dirty="0" smtClean="0"/>
              <a:t>, альбинизм. </a:t>
            </a:r>
          </a:p>
          <a:p>
            <a:r>
              <a:rPr lang="ru-RU" b="1" dirty="0" smtClean="0"/>
              <a:t>Вторичная плейотропия -</a:t>
            </a:r>
            <a:r>
              <a:rPr lang="ru-RU" dirty="0" smtClean="0"/>
              <a:t>имеется одно первичное фенотипическое проявление гена, которое обусловливает проявление вторичных признаков (</a:t>
            </a:r>
            <a:r>
              <a:rPr lang="ru-RU" dirty="0" err="1" smtClean="0"/>
              <a:t>муковисцидоз</a:t>
            </a:r>
            <a:r>
              <a:rPr lang="ru-RU" dirty="0" smtClean="0"/>
              <a:t>, </a:t>
            </a:r>
            <a:r>
              <a:rPr lang="ru-RU" dirty="0" err="1" smtClean="0"/>
              <a:t>серповидноклеточная</a:t>
            </a:r>
            <a:r>
              <a:rPr lang="ru-RU" dirty="0" smtClean="0"/>
              <a:t> анемия)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ru-RU" dirty="0" smtClean="0"/>
              <a:t>Законы Менделя. Наследование физиологических признаков.</a:t>
            </a:r>
          </a:p>
          <a:p>
            <a:pPr marL="514350" lvl="0" indent="-514350">
              <a:buAutoNum type="arabicPeriod"/>
            </a:pPr>
            <a:r>
              <a:rPr lang="ru-RU" dirty="0" smtClean="0"/>
              <a:t>Взаимодействие генов</a:t>
            </a:r>
          </a:p>
          <a:p>
            <a:pPr marL="514350" lvl="0" indent="-514350">
              <a:buAutoNum type="arabicPeriod"/>
            </a:pPr>
            <a:r>
              <a:rPr lang="ru-RU" dirty="0" smtClean="0"/>
              <a:t>Пенетрантность и экспрессивность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Плейотропное</a:t>
            </a:r>
            <a:r>
              <a:rPr lang="ru-RU" dirty="0" smtClean="0"/>
              <a:t> действие генов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7200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Множественное действие гена , когда он влияет на развитие нескольких признаков.</a:t>
            </a:r>
            <a:endParaRPr lang="ru-RU" dirty="0"/>
          </a:p>
        </p:txBody>
      </p:sp>
      <p:pic>
        <p:nvPicPr>
          <p:cNvPr id="5" name="Рисунок 4" descr="albinos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420888"/>
            <a:ext cx="3042389" cy="3007618"/>
          </a:xfrm>
          <a:prstGeom prst="rect">
            <a:avLst/>
          </a:prstGeom>
        </p:spPr>
      </p:pic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2653519" cy="3987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Альбинизм</a:t>
            </a:r>
            <a:endParaRPr lang="ru-RU" b="1" dirty="0"/>
          </a:p>
        </p:txBody>
      </p:sp>
      <p:pic>
        <p:nvPicPr>
          <p:cNvPr id="7" name="Рисунок 6" descr="marfan_syndrome_a_high_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772816"/>
            <a:ext cx="2460302" cy="4077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0152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Синдром </a:t>
            </a:r>
            <a:r>
              <a:rPr lang="ru-RU" b="1" dirty="0" err="1" smtClean="0"/>
              <a:t>Марфана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485740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400" b="1" dirty="0" smtClean="0"/>
              <a:t>Пенетрантность</a:t>
            </a:r>
            <a:r>
              <a:rPr lang="ru-RU" sz="2400" dirty="0" smtClean="0"/>
              <a:t> – вероятность фенотипического проявления признака при наличии соответствующего гена. Пример, возрастная </a:t>
            </a:r>
            <a:r>
              <a:rPr lang="ru-RU" sz="2400" dirty="0" err="1" smtClean="0"/>
              <a:t>макулодистрофия</a:t>
            </a:r>
            <a:r>
              <a:rPr lang="ru-RU" sz="2400" dirty="0" smtClean="0"/>
              <a:t>, наличие определенных генов, могут повышать вероятность этого заболевания, но так же определенную роль играют образ жизни, вредные привычки (главным образом курение), особенности питания.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eye__________wi840he560mocropbgwhite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470920"/>
            <a:ext cx="5080620" cy="33870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792088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/>
              <a:t>Экспрессивность</a:t>
            </a:r>
            <a:r>
              <a:rPr lang="ru-RU" sz="11200" dirty="0" smtClean="0"/>
              <a:t> – степень фенотипического проявления </a:t>
            </a:r>
            <a:r>
              <a:rPr lang="ru-RU" sz="11200" dirty="0" err="1" smtClean="0"/>
              <a:t>аллеля</a:t>
            </a:r>
            <a:r>
              <a:rPr lang="ru-RU" sz="11200" dirty="0" smtClean="0"/>
              <a:t>.</a:t>
            </a:r>
            <a:endParaRPr lang="en-US" sz="11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</a:t>
            </a:r>
            <a:endParaRPr lang="ru-RU" dirty="0"/>
          </a:p>
        </p:txBody>
      </p:sp>
      <p:pic>
        <p:nvPicPr>
          <p:cNvPr id="4" name="Рисунок 3" descr="Incomplete_Cleft_L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05472"/>
            <a:ext cx="3564396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1196752"/>
            <a:ext cx="446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Синдром </a:t>
            </a:r>
            <a:r>
              <a:rPr lang="ru-RU" sz="2400" b="1" dirty="0" err="1" smtClean="0"/>
              <a:t>Ван-дер-Вуде</a:t>
            </a:r>
            <a:r>
              <a:rPr lang="ru-RU" sz="2400" b="1" dirty="0" smtClean="0"/>
              <a:t> </a:t>
            </a:r>
            <a:r>
              <a:rPr lang="ru-RU" sz="2400" dirty="0" smtClean="0"/>
              <a:t>- это заболевание, которое влияет на развитие лица, в частности заячьей губы  волчьей пасти или и того, и другого. </a:t>
            </a:r>
          </a:p>
          <a:p>
            <a:r>
              <a:rPr lang="ru-RU" sz="2400" dirty="0" smtClean="0"/>
              <a:t> Эта вариация может варьироваться настолько широко, что некоторые люди не знали, что они обладают генотипом для этого состояния, до тех пор, не были проведены результаты лабораторного исследования. 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844824"/>
            <a:ext cx="4032448" cy="3240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               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1.Законы Менделя. Наследование физиологических признаков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regor_Mendel_ov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909450" cy="4948671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3928" y="3086383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Мендель (1822 – 1884)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rinciple_uniformi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76456" cy="6391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Чистые линии- </a:t>
            </a:r>
            <a:r>
              <a:rPr lang="ru-RU" dirty="0" smtClean="0"/>
              <a:t>группа организмов, имеющих некоторые признаки, которые полностью передаются потомству в силу генетической однородности всех особей.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Моногибридное скрещивание- </a:t>
            </a:r>
            <a:r>
              <a:rPr lang="ru-RU" dirty="0" smtClean="0"/>
              <a:t>скрещивание особей  отличающихся только по одной паре альтернативных признаков.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/>
              <a:t>Дигибридное</a:t>
            </a:r>
            <a:r>
              <a:rPr lang="ru-RU" dirty="0" smtClean="0"/>
              <a:t> </a:t>
            </a:r>
            <a:r>
              <a:rPr lang="ru-RU" b="1" dirty="0" smtClean="0"/>
              <a:t>скрещивание- </a:t>
            </a:r>
            <a:r>
              <a:rPr lang="ru-RU" dirty="0" smtClean="0"/>
              <a:t>скрещивание особей отличающихся по двум парам альтернативных признаков.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Полигибридное скрещивание </a:t>
            </a:r>
            <a:r>
              <a:rPr lang="ru-RU" dirty="0" smtClean="0"/>
              <a:t>- </a:t>
            </a:r>
            <a:r>
              <a:rPr lang="ru-RU" dirty="0" err="1" smtClean="0"/>
              <a:t>скрещивание</a:t>
            </a:r>
            <a:r>
              <a:rPr lang="ru-RU" dirty="0" smtClean="0"/>
              <a:t> особей отличающихся по нескольким парам альтернативных признаков.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6264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000" b="1" dirty="0" smtClean="0"/>
              <a:t>Доминантный признак –</a:t>
            </a:r>
            <a:r>
              <a:rPr lang="ru-RU" sz="3000" dirty="0" err="1" smtClean="0"/>
              <a:t>признак</a:t>
            </a:r>
            <a:r>
              <a:rPr lang="ru-RU" sz="3000" dirty="0" smtClean="0"/>
              <a:t> проявляющийся в первом поколении при скрещивании </a:t>
            </a:r>
          </a:p>
          <a:p>
            <a:pPr>
              <a:buNone/>
            </a:pPr>
            <a:r>
              <a:rPr lang="ru-RU" sz="3000" b="1" dirty="0" smtClean="0"/>
              <a:t>    Рецессивный признак </a:t>
            </a:r>
            <a:r>
              <a:rPr lang="ru-RU" sz="3000" dirty="0" smtClean="0"/>
              <a:t>– </a:t>
            </a:r>
            <a:r>
              <a:rPr lang="ru-RU" sz="3000" dirty="0" err="1" smtClean="0"/>
              <a:t>признак</a:t>
            </a:r>
            <a:r>
              <a:rPr lang="ru-RU" sz="3000" dirty="0" smtClean="0"/>
              <a:t> не проявляющийся при  скрещивании в первом поколении</a:t>
            </a:r>
          </a:p>
          <a:p>
            <a:pPr>
              <a:buNone/>
            </a:pPr>
            <a:r>
              <a:rPr lang="ru-RU" sz="3000" dirty="0" smtClean="0"/>
              <a:t>     </a:t>
            </a:r>
            <a:r>
              <a:rPr lang="en-US" sz="3000" dirty="0" smtClean="0"/>
              <a:t>P</a:t>
            </a:r>
            <a:r>
              <a:rPr lang="ru-RU" sz="3000" dirty="0" smtClean="0"/>
              <a:t> – лат.</a:t>
            </a:r>
            <a:r>
              <a:rPr lang="en-US" sz="3000" dirty="0" smtClean="0"/>
              <a:t> Parents</a:t>
            </a:r>
            <a:r>
              <a:rPr lang="ru-RU" sz="3000" dirty="0" smtClean="0"/>
              <a:t> – родители.</a:t>
            </a:r>
          </a:p>
          <a:p>
            <a:pPr>
              <a:buNone/>
            </a:pPr>
            <a:r>
              <a:rPr lang="ru-RU" sz="3000" dirty="0" smtClean="0"/>
              <a:t>    </a:t>
            </a:r>
            <a:r>
              <a:rPr lang="en-US" sz="3000" dirty="0" smtClean="0"/>
              <a:t>F</a:t>
            </a:r>
            <a:r>
              <a:rPr lang="ru-RU" sz="3000" baseline="-25000" dirty="0" smtClean="0"/>
              <a:t>1</a:t>
            </a:r>
            <a:r>
              <a:rPr lang="ru-RU" sz="3000" dirty="0" smtClean="0"/>
              <a:t>,</a:t>
            </a:r>
            <a:r>
              <a:rPr lang="en-US" sz="3000" dirty="0" smtClean="0"/>
              <a:t>F</a:t>
            </a:r>
            <a:r>
              <a:rPr lang="ru-RU" sz="3000" baseline="-25000" dirty="0" smtClean="0"/>
              <a:t>2</a:t>
            </a:r>
            <a:r>
              <a:rPr lang="ru-RU" sz="3000" dirty="0" smtClean="0"/>
              <a:t> – лат. </a:t>
            </a:r>
            <a:r>
              <a:rPr lang="en-US" sz="3000" dirty="0" err="1" smtClean="0"/>
              <a:t>Filia</a:t>
            </a:r>
            <a:r>
              <a:rPr lang="ru-RU" sz="3000" dirty="0" smtClean="0"/>
              <a:t> –дети,  поколение.</a:t>
            </a:r>
          </a:p>
          <a:p>
            <a:pPr>
              <a:buNone/>
            </a:pPr>
            <a:r>
              <a:rPr lang="ru-RU" sz="3000" dirty="0" smtClean="0"/>
              <a:t>     А – доминантный ген.</a:t>
            </a:r>
          </a:p>
          <a:p>
            <a:pPr>
              <a:buNone/>
            </a:pPr>
            <a:r>
              <a:rPr lang="ru-RU" sz="3000" dirty="0" smtClean="0"/>
              <a:t>     а – рецессивный ген.</a:t>
            </a:r>
          </a:p>
          <a:p>
            <a:pPr>
              <a:buNone/>
            </a:pPr>
            <a:r>
              <a:rPr lang="ru-RU" sz="3000" b="1" dirty="0" smtClean="0"/>
              <a:t>    ♂</a:t>
            </a:r>
            <a:r>
              <a:rPr lang="ru-RU" sz="3000" dirty="0" smtClean="0"/>
              <a:t> - мужская особь.</a:t>
            </a:r>
          </a:p>
          <a:p>
            <a:pPr>
              <a:buNone/>
            </a:pPr>
            <a:r>
              <a:rPr lang="ru-RU" sz="3000" b="1" dirty="0" smtClean="0"/>
              <a:t>     ♀ </a:t>
            </a:r>
            <a:r>
              <a:rPr lang="ru-RU" sz="3000" dirty="0" smtClean="0"/>
              <a:t>- женская особь.</a:t>
            </a:r>
          </a:p>
          <a:p>
            <a:pPr>
              <a:buNone/>
            </a:pPr>
            <a:r>
              <a:rPr lang="ru-RU" sz="3000" dirty="0" smtClean="0"/>
              <a:t>      Х – скрещивание гамет.</a:t>
            </a:r>
          </a:p>
          <a:p>
            <a:pPr>
              <a:buNone/>
            </a:pPr>
            <a:r>
              <a:rPr lang="ru-RU" sz="3000" dirty="0" smtClean="0"/>
              <a:t>     </a:t>
            </a:r>
            <a:r>
              <a:rPr lang="en-US" sz="3000" dirty="0" smtClean="0"/>
              <a:t>G </a:t>
            </a:r>
            <a:r>
              <a:rPr lang="ru-RU" sz="3000" dirty="0" smtClean="0"/>
              <a:t>-  гамета (половая клетка).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АА- </a:t>
            </a:r>
            <a:r>
              <a:rPr lang="ru-RU" dirty="0" err="1" smtClean="0"/>
              <a:t>доминатная</a:t>
            </a:r>
            <a:r>
              <a:rPr lang="ru-RU" dirty="0" smtClean="0"/>
              <a:t> </a:t>
            </a:r>
            <a:r>
              <a:rPr lang="ru-RU" dirty="0" err="1" smtClean="0"/>
              <a:t>гомозигота</a:t>
            </a:r>
            <a:r>
              <a:rPr lang="ru-RU" dirty="0" smtClean="0"/>
              <a:t> </a:t>
            </a:r>
            <a:r>
              <a:rPr lang="ru-RU" dirty="0" err="1" smtClean="0"/>
              <a:t>аа-рецессивная</a:t>
            </a:r>
            <a:r>
              <a:rPr lang="ru-RU" dirty="0" smtClean="0"/>
              <a:t> </a:t>
            </a:r>
            <a:r>
              <a:rPr lang="ru-RU" dirty="0" err="1" smtClean="0"/>
              <a:t>гомозигота</a:t>
            </a:r>
            <a:r>
              <a:rPr lang="ru-RU" dirty="0" smtClean="0"/>
              <a:t> </a:t>
            </a:r>
            <a:r>
              <a:rPr lang="ru-RU" dirty="0" err="1" smtClean="0"/>
              <a:t>Аа-гетерозигота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зна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31286"/>
            <a:ext cx="8568952" cy="6166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закон Менделя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При скрещивании двух гомозиготных организмов, относящихся к разным чистым линиям и отличающихся друг от друга по одной паре альтернативных проявлений признака, всё первое поколение гибридов (F1) окажется единообразным и будет нести проявление признака одного из родителей.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Задача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Женщина с темными волосами, родители которой имели темные волосы. Вышла замуж за светловолосого мужчину. Какой генотип и фенотип будет у детей в этом браке.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  <a:p>
            <a:pPr>
              <a:buNone/>
            </a:pPr>
            <a:r>
              <a:rPr lang="ru-RU" dirty="0" smtClean="0"/>
              <a:t>      Решение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 Дано:                              </a:t>
            </a:r>
            <a:r>
              <a:rPr lang="en-US" dirty="0" smtClean="0"/>
              <a:t>P</a:t>
            </a:r>
            <a:r>
              <a:rPr lang="ru-RU" dirty="0" smtClean="0"/>
              <a:t> ♀  АА  </a:t>
            </a:r>
            <a:r>
              <a:rPr lang="ru-RU" dirty="0" err="1" smtClean="0"/>
              <a:t>х</a:t>
            </a:r>
            <a:r>
              <a:rPr lang="ru-RU" dirty="0" smtClean="0"/>
              <a:t>  ♂</a:t>
            </a:r>
            <a:r>
              <a:rPr lang="ru-RU" dirty="0" err="1" smtClean="0"/>
              <a:t>аа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А – тёмные волосы    </a:t>
            </a:r>
            <a:r>
              <a:rPr lang="en-US" dirty="0" smtClean="0"/>
              <a:t>g </a:t>
            </a:r>
            <a:r>
              <a:rPr lang="ru-RU" dirty="0" smtClean="0"/>
              <a:t> =     А            </a:t>
            </a:r>
            <a:r>
              <a:rPr lang="ru-RU" dirty="0" err="1" smtClean="0"/>
              <a:t>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а – светлые волосы    </a:t>
            </a:r>
            <a:r>
              <a:rPr lang="en-US" dirty="0" smtClean="0"/>
              <a:t>F</a:t>
            </a:r>
            <a:r>
              <a:rPr lang="ru-RU" baseline="-25000" dirty="0" smtClean="0"/>
              <a:t>1</a:t>
            </a:r>
            <a:r>
              <a:rPr lang="ru-RU" dirty="0" smtClean="0"/>
              <a:t> = </a:t>
            </a:r>
            <a:r>
              <a:rPr lang="ru-RU" dirty="0" err="1" smtClean="0"/>
              <a:t>Аа</a:t>
            </a:r>
            <a:r>
              <a:rPr lang="ru-RU" dirty="0" smtClean="0"/>
              <a:t>; </a:t>
            </a:r>
            <a:r>
              <a:rPr lang="ru-RU" dirty="0" err="1" smtClean="0"/>
              <a:t>Аа</a:t>
            </a:r>
            <a:r>
              <a:rPr lang="ru-RU" dirty="0" smtClean="0"/>
              <a:t>; </a:t>
            </a:r>
            <a:r>
              <a:rPr lang="ru-RU" dirty="0" err="1" smtClean="0"/>
              <a:t>Аа</a:t>
            </a:r>
            <a:r>
              <a:rPr lang="ru-RU" dirty="0" smtClean="0"/>
              <a:t>; </a:t>
            </a:r>
            <a:r>
              <a:rPr lang="ru-RU" dirty="0" err="1" smtClean="0"/>
              <a:t>Аа</a:t>
            </a:r>
            <a:r>
              <a:rPr lang="ru-RU" dirty="0" smtClean="0"/>
              <a:t> – по фенотипу</a:t>
            </a:r>
          </a:p>
          <a:p>
            <a:pPr>
              <a:buNone/>
            </a:pPr>
            <a:r>
              <a:rPr lang="ru-RU" dirty="0" smtClean="0"/>
              <a:t>                                               все тёмноволосые, все одинаковые</a:t>
            </a:r>
          </a:p>
          <a:p>
            <a:pPr>
              <a:buNone/>
            </a:pPr>
            <a:r>
              <a:rPr lang="ru-RU" dirty="0" smtClean="0"/>
              <a:t>                  </a:t>
            </a:r>
            <a:r>
              <a:rPr lang="en-US" dirty="0" smtClean="0"/>
              <a:t>F</a:t>
            </a:r>
            <a:r>
              <a:rPr lang="ru-RU" baseline="-25000" dirty="0" smtClean="0"/>
              <a:t>1 _-?  </a:t>
            </a:r>
            <a:r>
              <a:rPr lang="ru-RU" dirty="0" smtClean="0"/>
              <a:t>                            по генотипу – все </a:t>
            </a:r>
            <a:r>
              <a:rPr lang="ru-RU" dirty="0" err="1" smtClean="0"/>
              <a:t>гетерозиготы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75856" y="3789040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55576" y="5013176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139952" y="4149080"/>
            <a:ext cx="28803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6056" y="4149080"/>
            <a:ext cx="28803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1030</Words>
  <Application>Microsoft Office PowerPoint</Application>
  <PresentationFormat>Экран (4:3)</PresentationFormat>
  <Paragraphs>179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«Наследование признаков при моногибридном,  дигибридном и полигибридном скрещивании. Взаимодействие между генами. Пенетрантность и экспрессивность генов»</vt:lpstr>
      <vt:lpstr>План</vt:lpstr>
      <vt:lpstr>1.Законы Менделя. Наследование физиологических признаков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закон Менделя</vt:lpstr>
      <vt:lpstr>Презентация PowerPoint</vt:lpstr>
      <vt:lpstr>Второй закон Менделя</vt:lpstr>
      <vt:lpstr>Презентация PowerPoint</vt:lpstr>
      <vt:lpstr>Третий закон Менделя</vt:lpstr>
      <vt:lpstr>Презентация PowerPoint</vt:lpstr>
      <vt:lpstr>Презентация PowerPoint</vt:lpstr>
      <vt:lpstr>Презентация PowerPoint</vt:lpstr>
      <vt:lpstr>Анализирующее скрещивание</vt:lpstr>
      <vt:lpstr>Взаимодействие между генами</vt:lpstr>
      <vt:lpstr>Презентация PowerPoint</vt:lpstr>
      <vt:lpstr>Презентация PowerPoint</vt:lpstr>
      <vt:lpstr>Плейотропное действие генов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«Наследование признаков при моногибридном,  дигибридном и полигибридном скрещивании. Взаимодействие между генами. Пенетрантность и экспрессивность генов»</dc:title>
  <dc:creator>grigo</dc:creator>
  <cp:lastModifiedBy>Преподаватель</cp:lastModifiedBy>
  <cp:revision>9</cp:revision>
  <dcterms:created xsi:type="dcterms:W3CDTF">2022-02-01T13:07:54Z</dcterms:created>
  <dcterms:modified xsi:type="dcterms:W3CDTF">2026-01-21T06:02:29Z</dcterms:modified>
</cp:coreProperties>
</file>