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92" r:id="rId6"/>
    <p:sldId id="261" r:id="rId7"/>
    <p:sldId id="262" r:id="rId8"/>
    <p:sldId id="264" r:id="rId9"/>
    <p:sldId id="265" r:id="rId10"/>
    <p:sldId id="304" r:id="rId11"/>
    <p:sldId id="293" r:id="rId12"/>
    <p:sldId id="294" r:id="rId13"/>
    <p:sldId id="314" r:id="rId14"/>
    <p:sldId id="313" r:id="rId15"/>
    <p:sldId id="310" r:id="rId16"/>
    <p:sldId id="311" r:id="rId17"/>
    <p:sldId id="315" r:id="rId18"/>
    <p:sldId id="260" r:id="rId19"/>
    <p:sldId id="302" r:id="rId20"/>
    <p:sldId id="303" r:id="rId21"/>
    <p:sldId id="263" r:id="rId22"/>
    <p:sldId id="266" r:id="rId23"/>
    <p:sldId id="305" r:id="rId24"/>
    <p:sldId id="306" r:id="rId25"/>
    <p:sldId id="307" r:id="rId26"/>
    <p:sldId id="308" r:id="rId27"/>
    <p:sldId id="267" r:id="rId28"/>
    <p:sldId id="309" r:id="rId29"/>
    <p:sldId id="316" r:id="rId30"/>
    <p:sldId id="317" r:id="rId31"/>
    <p:sldId id="312" r:id="rId32"/>
    <p:sldId id="295" r:id="rId33"/>
    <p:sldId id="296" r:id="rId34"/>
    <p:sldId id="272" r:id="rId35"/>
    <p:sldId id="301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mp6" initials="K" lastIdx="1" clrIdx="0">
    <p:extLst>
      <p:ext uri="{19B8F6BF-5375-455C-9EA6-DF929625EA0E}">
        <p15:presenceInfo xmlns:p15="http://schemas.microsoft.com/office/powerpoint/2012/main" xmlns="" userId="Komp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667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433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653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952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192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37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23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815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391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463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914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578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84FF38F-07BE-4295-A86B-9E8B1F3B24C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B654DCE-BFB9-41B7-9BC0-4EC5A0E463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0823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0856" y="760947"/>
            <a:ext cx="11066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dirty="0" smtClean="0">
                <a:cs typeface="Tahoma" panose="020B0604030504040204" pitchFamily="34" charset="0"/>
              </a:rPr>
              <a:t>ГОСУДАРСТВЕННОЕ БЮДЖЕТНОЕ ПРОФЕССИОНАЛЬНОЕ ОБРАЗОВАТЕЛЬНОЕ УЧРЕЖДЕНИЕ </a:t>
            </a:r>
            <a:br>
              <a:rPr lang="ru-RU" altLang="ru-RU" sz="1600" dirty="0" smtClean="0">
                <a:cs typeface="Tahoma" panose="020B0604030504040204" pitchFamily="34" charset="0"/>
              </a:rPr>
            </a:br>
            <a:r>
              <a:rPr lang="ru-RU" altLang="ru-RU" sz="1600" dirty="0" smtClean="0">
                <a:cs typeface="Tahoma" panose="020B0604030504040204" pitchFamily="34" charset="0"/>
              </a:rPr>
              <a:t>КУРГАНСКИЙ БАЗОВЫЙ МЕДИЦИНСКИЙ КОЛЛЕДЖ </a:t>
            </a:r>
            <a:endParaRPr lang="ru-RU" alt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7672" y="2088418"/>
            <a:ext cx="8942373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ДИАГНОСТИКА И ЛЕЧЕНИЕ ЗАБОЛЕВАНИЙ ОРГАНОВ ДЫХАНИЯ: ОСТРЫЙ И ХРОНИЧЕСКИЙ БРОНХИТЫ </a:t>
            </a:r>
            <a:endParaRPr lang="ru-RU" sz="2800" b="1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30" t="3020" r="9162" b="7259"/>
          <a:stretch/>
        </p:blipFill>
        <p:spPr bwMode="auto">
          <a:xfrm>
            <a:off x="8529851" y="3165618"/>
            <a:ext cx="3330055" cy="3535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7246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781" y="1446406"/>
            <a:ext cx="11792310" cy="4442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200000"/>
              </a:lnSpc>
              <a:spcAft>
                <a:spcPts val="800"/>
              </a:spcAft>
            </a:pPr>
            <a:r>
              <a:rPr lang="ru-RU" sz="2800" b="1" kern="100" dirty="0">
                <a:solidFill>
                  <a:schemeClr val="accent4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Острый бронхит</a:t>
            </a:r>
            <a:endParaRPr lang="ru-RU" sz="2400" kern="100" dirty="0">
              <a:solidFill>
                <a:schemeClr val="accent4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Общий анализ крови (незначительный лейкоцитоз и ускоренная СОЭ)</a:t>
            </a:r>
            <a:endParaRPr lang="ru-RU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Рентгенограмма грудной клетки (изменений нет, усиление легочного рисунка в области корня легкого)</a:t>
            </a:r>
            <a:endParaRPr lang="ru-RU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Общий анализ мокроты (много лейкоцитов и макрофагов</a:t>
            </a:r>
            <a:r>
              <a:rPr lang="ru-RU" sz="20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4572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kern="1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Пульсоксиметрия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ЭКГ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90716" y="573206"/>
            <a:ext cx="7219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Диагностика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7067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8710" y="-77638"/>
            <a:ext cx="5521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Дифференциальная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диагностика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9562" y="1056607"/>
            <a:ext cx="11389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dirty="0">
                <a:cs typeface="Arial" panose="020B0604020202020204" pitchFamily="34" charset="0"/>
              </a:rPr>
              <a:t>Диагноз ОБ формируется </a:t>
            </a:r>
            <a:r>
              <a:rPr lang="ru-RU" sz="2400" dirty="0" err="1">
                <a:cs typeface="Arial" panose="020B0604020202020204" pitchFamily="34" charset="0"/>
              </a:rPr>
              <a:t>синдромально</a:t>
            </a:r>
            <a:r>
              <a:rPr lang="ru-RU" sz="2400" dirty="0">
                <a:cs typeface="Arial" panose="020B0604020202020204" pitchFamily="34" charset="0"/>
              </a:rPr>
              <a:t> на основании наличия характерных клинических симптомов, данных лабораторных и инструментальных исследований при условии исключения хронической патологии бронхолегочной системы и острого инфекционного процесса с поражением легочной ткани. </a:t>
            </a:r>
          </a:p>
          <a:p>
            <a:pPr indent="457200">
              <a:lnSpc>
                <a:spcPct val="150000"/>
              </a:lnSpc>
              <a:buNone/>
            </a:pPr>
            <a:r>
              <a:rPr lang="ru-RU" sz="2400" dirty="0">
                <a:cs typeface="Arial" panose="020B0604020202020204" pitchFamily="34" charset="0"/>
              </a:rPr>
              <a:t>Учитывая клинические проявления (продуктивный кашель нередко с </a:t>
            </a:r>
            <a:r>
              <a:rPr lang="ru-RU" sz="2400" dirty="0" err="1">
                <a:cs typeface="Arial" panose="020B0604020202020204" pitchFamily="34" charset="0"/>
              </a:rPr>
              <a:t>эспекторацией</a:t>
            </a:r>
            <a:r>
              <a:rPr lang="ru-RU" sz="2400" dirty="0">
                <a:cs typeface="Arial" panose="020B0604020202020204" pitchFamily="34" charset="0"/>
              </a:rPr>
              <a:t> гнойной мокроты, интоксикация, дискомфорт в грудной клетке) дифференциальная диагностика должна проводиться, прежде всего, в отношении внебольничной </a:t>
            </a:r>
            <a:r>
              <a:rPr lang="ru-RU" sz="2400" dirty="0" smtClean="0">
                <a:cs typeface="Arial" panose="020B0604020202020204" pitchFamily="34" charset="0"/>
              </a:rPr>
              <a:t>пневмонии. </a:t>
            </a:r>
            <a:endParaRPr lang="ru-RU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280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913" y="850895"/>
            <a:ext cx="115593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buNone/>
            </a:pPr>
            <a:r>
              <a:rPr lang="ru-RU" sz="2400" dirty="0">
                <a:cs typeface="Arial" panose="020B0604020202020204" pitchFamily="34" charset="0"/>
              </a:rPr>
              <a:t>Так, остро возникший кашель, у пациента с субфебрильной температурой тела (менее 38ºС), с симптомами инфекции верхних дыхательных путей (боль в горле, насморк), при отсутствии тахикардии, </a:t>
            </a:r>
            <a:r>
              <a:rPr lang="ru-RU" sz="2400" dirty="0" err="1">
                <a:cs typeface="Arial" panose="020B0604020202020204" pitchFamily="34" charset="0"/>
              </a:rPr>
              <a:t>тахипноэ</a:t>
            </a:r>
            <a:r>
              <a:rPr lang="ru-RU" sz="2400" dirty="0">
                <a:cs typeface="Arial" panose="020B0604020202020204" pitchFamily="34" charset="0"/>
              </a:rPr>
              <a:t> и локальной физической симптоматики является характерной клинической картиной, присущей ОБ вирусной этиологии. </a:t>
            </a:r>
          </a:p>
          <a:p>
            <a:pPr indent="457200">
              <a:lnSpc>
                <a:spcPct val="150000"/>
              </a:lnSpc>
              <a:buNone/>
            </a:pPr>
            <a:r>
              <a:rPr lang="ru-RU" sz="2400" dirty="0">
                <a:cs typeface="Arial" panose="020B0604020202020204" pitchFamily="34" charset="0"/>
              </a:rPr>
              <a:t>Напротив, при наличии у пациента фебрильной лихорадки (более 38°С), ознобов, гнойного характера откашливаемой мокроты, сопровождающегося болью, в груди, усиливающейся на вдохе/кашле, </a:t>
            </a:r>
            <a:r>
              <a:rPr lang="ru-RU" sz="2400" dirty="0" err="1">
                <a:cs typeface="Arial" panose="020B0604020202020204" pitchFamily="34" charset="0"/>
              </a:rPr>
              <a:t>тахипноэ</a:t>
            </a:r>
            <a:r>
              <a:rPr lang="ru-RU" sz="2400" dirty="0">
                <a:cs typeface="Arial" panose="020B0604020202020204" pitchFamily="34" charset="0"/>
              </a:rPr>
              <a:t>, а также наличие локальной физической симптоматики (укорочение </a:t>
            </a:r>
            <a:r>
              <a:rPr lang="ru-RU" sz="2400" dirty="0" err="1">
                <a:cs typeface="Arial" panose="020B0604020202020204" pitchFamily="34" charset="0"/>
              </a:rPr>
              <a:t>перкуторного</a:t>
            </a:r>
            <a:r>
              <a:rPr lang="ru-RU" sz="2400" dirty="0">
                <a:cs typeface="Arial" panose="020B0604020202020204" pitchFamily="34" charset="0"/>
              </a:rPr>
              <a:t> звука, бронхиальное дыхание, феномена крепитации, влажных хрипов и др.) следует склониться в пользу диагноза ВП.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4186" y="-94890"/>
            <a:ext cx="62968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Дифференциальная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диагностика</a:t>
            </a:r>
          </a:p>
        </p:txBody>
      </p:sp>
    </p:spTree>
    <p:extLst>
      <p:ext uri="{BB962C8B-B14F-4D97-AF65-F5344CB8AC3E}">
        <p14:creationId xmlns:p14="http://schemas.microsoft.com/office/powerpoint/2010/main" xmlns="" val="3668901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0120" y="-77638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7419" y="976108"/>
            <a:ext cx="11792310" cy="5035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b="1" dirty="0">
                <a:solidFill>
                  <a:srgbClr val="202124"/>
                </a:solidFill>
              </a:rPr>
              <a:t>Лечение, включая медикаментозную и немедикаментозную терапии, диетотерапию, обезболивание, медицинские показания и противопоказания к применению методов лечения</a:t>
            </a:r>
            <a:endParaRPr lang="ru-RU" dirty="0">
              <a:solidFill>
                <a:srgbClr val="202124"/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b="1" dirty="0">
                <a:solidFill>
                  <a:srgbClr val="202124"/>
                </a:solidFill>
              </a:rPr>
              <a:t>Требования к уходу за пациентом и вспомогательным процедурам</a:t>
            </a:r>
            <a:endParaRPr lang="ru-RU" dirty="0">
              <a:solidFill>
                <a:srgbClr val="202124"/>
              </a:solidFill>
            </a:endParaRP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4"/>
                </a:solidFill>
              </a:rPr>
              <a:t>Изоляция пациента.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4"/>
                </a:solidFill>
              </a:rPr>
              <a:t>Соблюдение масочного режима.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4"/>
                </a:solidFill>
              </a:rPr>
              <a:t>Домашний режим в течение острого периода болезни.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4"/>
                </a:solidFill>
              </a:rPr>
              <a:t>Индивидуальные и одноразовые средства по уходу.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4"/>
                </a:solidFill>
              </a:rPr>
              <a:t>Гигиеническая обработка слизистых полости рта и носа.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rgbClr val="202124"/>
                </a:solidFill>
              </a:rPr>
              <a:t/>
            </a:r>
            <a:br>
              <a:rPr lang="ru-RU" dirty="0">
                <a:solidFill>
                  <a:srgbClr val="202124"/>
                </a:solidFill>
              </a:rPr>
            </a:br>
            <a:r>
              <a:rPr lang="ru-RU" b="1" dirty="0">
                <a:solidFill>
                  <a:srgbClr val="202124"/>
                </a:solidFill>
              </a:rPr>
              <a:t>Требования к диетическим назначениям и ограничениям</a:t>
            </a:r>
            <a:endParaRPr lang="ru-RU" dirty="0">
              <a:solidFill>
                <a:srgbClr val="202124"/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rgbClr val="202124"/>
                </a:solidFill>
              </a:rPr>
              <a:t>При отсутствии заболеваний органов пищеварения и отсутствии показаний для назначения специализированной диеты показан стол №15</a:t>
            </a:r>
            <a:endParaRPr lang="ru-RU" b="0" i="0" dirty="0">
              <a:solidFill>
                <a:srgbClr val="20212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354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638" y="1166843"/>
            <a:ext cx="11835442" cy="4446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200000"/>
              </a:lnSpc>
            </a:pPr>
            <a:r>
              <a:rPr lang="ru-RU" dirty="0">
                <a:solidFill>
                  <a:srgbClr val="181D21"/>
                </a:solidFill>
              </a:rPr>
              <a:t>Эти симптомы могут свидетельствовать об осложнённом течении или развитии хронического бронхита.</a:t>
            </a:r>
          </a:p>
          <a:p>
            <a:pPr indent="457200">
              <a:lnSpc>
                <a:spcPct val="200000"/>
              </a:lnSpc>
            </a:pPr>
            <a:r>
              <a:rPr lang="ru-RU" dirty="0">
                <a:solidFill>
                  <a:srgbClr val="181D21"/>
                </a:solidFill>
              </a:rPr>
              <a:t>В терапии не рекомендовано использовать:</a:t>
            </a:r>
          </a:p>
          <a:p>
            <a:pPr indent="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Антигистаминные препараты (применение оправдано только при проявлении аллергии при остром бронхите) и физиотерапевтическое лечение в связи с отсутствием доказательств их эффективности.</a:t>
            </a:r>
          </a:p>
          <a:p>
            <a:pPr indent="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Горчичники, перцовые пластыри, банки. Вред от их применения существенно превышает возможную пользу (есть вероятность аллергических реакций и термических ожогов).</a:t>
            </a:r>
          </a:p>
          <a:p>
            <a:pPr indent="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Антибиотики при вирусном, неосложнённом остром бронхите.</a:t>
            </a:r>
          </a:p>
          <a:p>
            <a:pPr indent="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Лекарственные травы, так как недостаточно доказательств их эффективности и безопасности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60120" y="-77638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4464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0120" y="-77638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немедикаментозного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4093" y="997652"/>
            <a:ext cx="1165428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Важно пройти полный курс лечения острого бронхита, чтобы исключить его переход в хроническую форму.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первые дни болезни показан постельный режим, обильное питье (в 1,5 – 2 раза больше нормы), молочно-растительная диета.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время лечения обязателен отказ от курения.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Необходимо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повышать влажность воздуха в помещении, где находится больной бронхитом, так как в сухом воздухе кашель усиливается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Оптимальные показатели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влажности (40-50 %) и температуры 19-22 °C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Диета 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15,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обильное витаминизированное и щелочное питье (лучшее отхождение мокроты). Противопоказания к питью: отеки, гипертоническая болезнь.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Щелочное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питье: минералка без газов, молоко (выяснить переносимость).</a:t>
            </a:r>
          </a:p>
          <a:p>
            <a:pPr indent="457200">
              <a:lnSpc>
                <a:spcPct val="150000"/>
              </a:lnSpc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4813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0120" y="-77638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медикаментозного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973" y="566351"/>
            <a:ext cx="11360989" cy="743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Назначение противовирусных препаратов (только при симптомах гриппа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r>
              <a:rPr lang="ru-RU" dirty="0"/>
              <a:t> Рекомендовано назначение </a:t>
            </a:r>
            <a:r>
              <a:rPr lang="ru-RU" u="sng" dirty="0" err="1" smtClean="0">
                <a:solidFill>
                  <a:schemeClr val="accent1">
                    <a:lumMod val="50000"/>
                  </a:schemeClr>
                </a:solidFill>
              </a:rPr>
              <a:t>осельтамивира</a:t>
            </a:r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dirty="0"/>
              <a:t>75 мг внутрь каждые 12 </a:t>
            </a:r>
            <a:r>
              <a:rPr lang="ru-RU" dirty="0" smtClean="0"/>
              <a:t>ч) </a:t>
            </a:r>
            <a:r>
              <a:rPr lang="ru-RU" dirty="0"/>
              <a:t>у пациентов с симптомами гриппа, имеющих факторы риска (пожилой возраст, сахарный диабет, хроническая сердечная недостаточность и др</a:t>
            </a:r>
            <a:r>
              <a:rPr lang="ru-RU" dirty="0" smtClean="0"/>
              <a:t>.)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Приём парацетамола, ибупрофена в возрастной дозировке для снижения высокой температуры и облегчения любых болей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/>
              <a:t>Мукоактивные</a:t>
            </a:r>
            <a:r>
              <a:rPr lang="ru-RU" dirty="0"/>
              <a:t> средства </a:t>
            </a:r>
            <a:r>
              <a:rPr lang="ru-RU" dirty="0" smtClean="0"/>
              <a:t>(АЦЦ 200 мг 3 р/д, </a:t>
            </a:r>
            <a:r>
              <a:rPr lang="ru-RU" dirty="0" err="1" smtClean="0"/>
              <a:t>амброксол</a:t>
            </a:r>
            <a:r>
              <a:rPr lang="ru-RU" dirty="0" smtClean="0"/>
              <a:t> 30 мг 3 р/д, </a:t>
            </a:r>
            <a:r>
              <a:rPr lang="ru-RU" dirty="0" err="1" smtClean="0"/>
              <a:t>мукалтин</a:t>
            </a:r>
            <a:r>
              <a:rPr lang="ru-RU" dirty="0" smtClean="0"/>
              <a:t> 1 т 4-5 р/д)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dirty="0"/>
              <a:t>Пациентам с ОБ при наличии продуктивного кашля рекомендовано назначение </a:t>
            </a:r>
            <a:r>
              <a:rPr lang="ru-RU" dirty="0" err="1"/>
              <a:t>мукоактивных</a:t>
            </a:r>
            <a:r>
              <a:rPr lang="ru-RU" dirty="0"/>
              <a:t> препаратов для разжижения и улучшения отхождения мокроты</a:t>
            </a:r>
            <a:r>
              <a:rPr lang="ru-RU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Бронхолитики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Рутинное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применение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бронхолитиков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при ОБ не рекомендовано. Применение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бронхолитиков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оправдано только у пациентов с ОБ с неотвязным кашлем и признаками бронхиальной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гиперреактивности </a:t>
            </a:r>
            <a:r>
              <a:rPr lang="ru-RU" dirty="0"/>
              <a:t>в случае неэффективности предшествующей </a:t>
            </a:r>
            <a:r>
              <a:rPr lang="ru-RU" dirty="0" err="1"/>
              <a:t>муколитической</a:t>
            </a:r>
            <a:r>
              <a:rPr lang="ru-RU" dirty="0"/>
              <a:t> или противокашлевой </a:t>
            </a:r>
            <a:r>
              <a:rPr lang="ru-RU" dirty="0" smtClean="0"/>
              <a:t>терапии. </a:t>
            </a:r>
            <a:r>
              <a:rPr lang="ru-RU" dirty="0"/>
              <a:t>В этих случаях рекомендуются ингаляции одного из </a:t>
            </a:r>
            <a:r>
              <a:rPr lang="ru-RU" dirty="0" smtClean="0"/>
              <a:t>препаратов:</a:t>
            </a:r>
            <a:endParaRPr lang="ru-RU" dirty="0"/>
          </a:p>
          <a:p>
            <a:r>
              <a:rPr lang="ru-RU" u="sng" dirty="0" err="1" smtClean="0">
                <a:solidFill>
                  <a:schemeClr val="accent1">
                    <a:lumMod val="50000"/>
                  </a:schemeClr>
                </a:solidFill>
              </a:rPr>
              <a:t>Сальбутамол</a:t>
            </a:r>
            <a:r>
              <a:rPr lang="ru-RU" dirty="0" smtClean="0"/>
              <a:t> </a:t>
            </a:r>
            <a:r>
              <a:rPr lang="ru-RU" dirty="0"/>
              <a:t>100 мкг/доза в форме дозированного аэрозольного ингалятора (ДАИ) 2-4 дозы (200-400 мкг) 3 раза в сутки,</a:t>
            </a:r>
          </a:p>
          <a:p>
            <a:r>
              <a:rPr lang="ru-RU" u="sng" dirty="0" err="1">
                <a:solidFill>
                  <a:schemeClr val="accent1">
                    <a:lumMod val="50000"/>
                  </a:schemeClr>
                </a:solidFill>
              </a:rPr>
              <a:t>Ипратропия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u="sng" dirty="0" err="1" smtClean="0">
                <a:solidFill>
                  <a:schemeClr val="accent1">
                    <a:lumMod val="50000"/>
                  </a:schemeClr>
                </a:solidFill>
              </a:rPr>
              <a:t>бромид+Фенотерол</a:t>
            </a:r>
            <a:r>
              <a:rPr lang="ru-RU" dirty="0" smtClean="0"/>
              <a:t> </a:t>
            </a:r>
            <a:r>
              <a:rPr lang="ru-RU" dirty="0"/>
              <a:t>20/50 мкг/доза в форме ДАИ 1-2 дозы 3 раза в день,</a:t>
            </a:r>
          </a:p>
          <a:p>
            <a:r>
              <a:rPr lang="ru-RU" u="sng" dirty="0" err="1">
                <a:solidFill>
                  <a:schemeClr val="accent1">
                    <a:lumMod val="50000"/>
                  </a:schemeClr>
                </a:solidFill>
              </a:rPr>
              <a:t>Ипратропия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бромид </a:t>
            </a:r>
            <a:r>
              <a:rPr lang="ru-RU" dirty="0" smtClean="0"/>
              <a:t>20 </a:t>
            </a:r>
            <a:r>
              <a:rPr lang="ru-RU" dirty="0"/>
              <a:t>мкг/доза в форме ДАИ 2 дозы (40 мкг) 4 раза в сутки.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ru-RU" dirty="0"/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157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65256181"/>
              </p:ext>
            </p:extLst>
          </p:nvPr>
        </p:nvGraphicFramePr>
        <p:xfrm>
          <a:off x="270293" y="1578550"/>
          <a:ext cx="11749178" cy="2760537"/>
        </p:xfrm>
        <a:graphic>
          <a:graphicData uri="http://schemas.openxmlformats.org/drawingml/2006/table">
            <a:tbl>
              <a:tblPr/>
              <a:tblGrid>
                <a:gridCol w="5874589"/>
                <a:gridCol w="5874589"/>
              </a:tblGrid>
              <a:tr h="108653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Кашель с гнойной мокротой у больного &gt; 80 лет + ≥ 1 из следующих «условий»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1.                 Госпитализация в течение предыдущих 12 мес.</a:t>
                      </a:r>
                    </a:p>
                    <a:p>
                      <a:r>
                        <a:rPr lang="ru-RU" dirty="0">
                          <a:effectLst/>
                        </a:rPr>
                        <a:t>2.                 Прием системных ГКС или другой иммунодепрессивной терапии</a:t>
                      </a:r>
                    </a:p>
                    <a:p>
                      <a:r>
                        <a:rPr lang="ru-RU" dirty="0">
                          <a:effectLst/>
                        </a:rPr>
                        <a:t>3.                 ВИЧ/СПИД</a:t>
                      </a:r>
                    </a:p>
                    <a:p>
                      <a:r>
                        <a:rPr lang="ru-RU" dirty="0">
                          <a:effectLst/>
                        </a:rPr>
                        <a:t>4.                 Сахарный диабет I и II типа</a:t>
                      </a:r>
                    </a:p>
                    <a:p>
                      <a:r>
                        <a:rPr lang="ru-RU" dirty="0">
                          <a:effectLst/>
                        </a:rPr>
                        <a:t>5.                 Застойная сердечная недостаточность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400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При наличии кашля с гнойной мокротой у больного &gt; 65 лет + ≥ 2 из следующих «условий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4891" y="3821494"/>
            <a:ext cx="11895825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В этих случаях целесообразно назначение: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амоксициллин+клавулановая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 кислота** 875-125 мг/12 часов в течение 7-10-дней в начале приема пищи или #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цефдиторен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 (200 мг 2 раза в день в течение 5-7 дней), или #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цефподоксим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 (200 мг 2 раза в день в течение 5-7 дней).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Обращается внимание, что назначение антибактериальных препаратов системного действия при остром бронхите показано только в единичных случаях и в строгом соответствии с указанными критериями к их назначению.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n-lt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9459" y="646114"/>
            <a:ext cx="118066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202124"/>
                </a:solidFill>
              </a:rPr>
              <a:t>Показания к антибактериальной терапии препаратами системного действия у больных старшего возраста с острым бронхитом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92115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436" t="10152" r="2643"/>
          <a:stretch/>
        </p:blipFill>
        <p:spPr bwMode="auto">
          <a:xfrm>
            <a:off x="5119738" y="1255594"/>
            <a:ext cx="7072262" cy="512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8320" y="1514902"/>
            <a:ext cx="5495501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Хронический бронхит </a:t>
            </a:r>
            <a:r>
              <a:rPr lang="ru-RU" dirty="0" smtClean="0">
                <a:effectLst/>
                <a:ea typeface="Calibri" panose="020F0502020204030204" pitchFamily="34" charset="0"/>
              </a:rPr>
              <a:t>- это длительно протекающее воспалительное заболевание бронхов, прогрессирующее со временем и вызывающее структурные изменения и нарушение функций бронхиального дерева.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033515" y="-100727"/>
            <a:ext cx="7847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Хронический бронхит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320" y="3763776"/>
            <a:ext cx="537266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Диагноз хронический бронхит ставят, когда у человека длительный кашель в течение нескольких месяцев более 2 лет подряд.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977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94972" y="-113519"/>
            <a:ext cx="2360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Этиология</a:t>
            </a:r>
            <a:endParaRPr lang="ru-RU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-181154" y="1448976"/>
            <a:ext cx="12284014" cy="5038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Полютанты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(примесь во вдыхаемом воздухе веществ различной природы и химического строения):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табачный дым (активное или пассивное курение). 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полютанты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промышленно-производственного характера (продукты неполного сгорания ка­менного угля, нефти, природного газа ). 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сырой и холодный климат - обострения обычно осенью, зимой, ранней весной.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Инфекционные причины, которым принадлежит вторичная</a:t>
            </a:r>
            <a: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роль в развитии хронического бронхита: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вирусы 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риновирусы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вирусы гриппа,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парагриппа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), мико­плазма. 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бактерий (пневмококки, гемофильная палочка,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условнопатогенная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флора).</a:t>
            </a:r>
          </a:p>
          <a:p>
            <a:pPr indent="306000">
              <a:lnSpc>
                <a:spcPct val="15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Неизлеченный острый, затяжной и рецидивирующий бронхит,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патология носоглотки, изменение дыхания через нос с нарушением очищения, увлажнение и согревание вдыхаемого воздуха.</a:t>
            </a:r>
          </a:p>
          <a:p>
            <a:pPr indent="3060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 2" panose="05020102010507070707" pitchFamily="18" charset="2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983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414" y="611831"/>
            <a:ext cx="117753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План лекции:</a:t>
            </a:r>
            <a:endParaRPr lang="ru-RU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/>
              <a:t>Острый и хронический бронхиты - определение, этиология, патогенез, классификация, клиническая картина заболеваний, дифференциальная диагностика, осложнения, исходы</a:t>
            </a:r>
            <a:r>
              <a:rPr lang="ru-RU" sz="2400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 </a:t>
            </a:r>
            <a:r>
              <a:rPr lang="ru-RU" sz="2400" dirty="0"/>
              <a:t>Методы лабораторного, инструментального исследования</a:t>
            </a:r>
            <a:r>
              <a:rPr lang="ru-RU" sz="2400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 </a:t>
            </a:r>
            <a:r>
              <a:rPr lang="ru-RU" sz="2400" dirty="0"/>
              <a:t>Принципы немедикаментозного и медикаментозного </a:t>
            </a:r>
            <a:r>
              <a:rPr lang="ru-RU" sz="2400" dirty="0" smtClean="0"/>
              <a:t>лечения.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Оценка </a:t>
            </a:r>
            <a:r>
              <a:rPr lang="ru-RU" sz="2400" dirty="0"/>
              <a:t>эффективности и безопасности проводимого лечения. </a:t>
            </a:r>
            <a:endParaRPr lang="ru-RU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Тактика </a:t>
            </a:r>
            <a:r>
              <a:rPr lang="ru-RU" sz="2400" dirty="0"/>
              <a:t>ведения пациентов, показания </a:t>
            </a:r>
            <a:r>
              <a:rPr lang="ru-RU" sz="2400" dirty="0" smtClean="0"/>
              <a:t>к </a:t>
            </a:r>
            <a:r>
              <a:rPr lang="ru-RU" sz="2400" dirty="0"/>
              <a:t>оказанию специализированной медицинской помощи в стационарных условиях. </a:t>
            </a:r>
          </a:p>
        </p:txBody>
      </p:sp>
    </p:spTree>
    <p:extLst>
      <p:ext uri="{BB962C8B-B14F-4D97-AF65-F5344CB8AC3E}">
        <p14:creationId xmlns:p14="http://schemas.microsoft.com/office/powerpoint/2010/main" xmlns="" val="345443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2544" y="-94891"/>
            <a:ext cx="4891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Патогенез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9"/>
          <p:cNvSpPr txBox="1">
            <a:spLocks noChangeArrowheads="1"/>
          </p:cNvSpPr>
          <p:nvPr/>
        </p:nvSpPr>
        <p:spPr>
          <a:xfrm>
            <a:off x="-276044" y="489884"/>
            <a:ext cx="12468044" cy="357133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Гиперплазия эпителия и слизистых желез.</a:t>
            </a:r>
          </a:p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В результате гиперфункции секреторных желез увеличивается количество слизи 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гиперкриния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), возрастает ее вязкость, изменяется состав 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дискриния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</a:p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Происходит замедление очищения бронхов. </a:t>
            </a:r>
          </a:p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Скопление секрета в просвете бронхиального дерева 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мукостаз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</a:p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При наличии обострения воспалительного процесса отмечается гиперемия слизистых оболочек с наличием гнойного или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слизисто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-гнойного содержимого в просветах бронхов. </a:t>
            </a:r>
          </a:p>
          <a:p>
            <a:pPr indent="306000">
              <a:lnSpc>
                <a:spcPts val="24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На поздних стадиях заболевания может развиваться атрофия слизистой оболочки. </a:t>
            </a:r>
          </a:p>
        </p:txBody>
      </p:sp>
      <p:pic>
        <p:nvPicPr>
          <p:cNvPr id="4" name="Picture 10" descr="foto2"/>
          <p:cNvPicPr>
            <a:picLocks noChangeAspect="1" noChangeArrowheads="1"/>
          </p:cNvPicPr>
          <p:nvPr/>
        </p:nvPicPr>
        <p:blipFill rotWithShape="1">
          <a:blip r:embed="rId2"/>
          <a:srcRect l="1933" t="9751" r="855" b="3800"/>
          <a:stretch/>
        </p:blipFill>
        <p:spPr bwMode="auto">
          <a:xfrm>
            <a:off x="2838089" y="3881886"/>
            <a:ext cx="6047117" cy="29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19456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580" y="2271890"/>
            <a:ext cx="4679444" cy="14829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характера воспаления различают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катаральный хронический бронхит 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гнойный хронический бронхит. 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3069" y="600634"/>
            <a:ext cx="4487832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бронхитов</a:t>
            </a:r>
            <a:endParaRPr lang="ru-RU" sz="2400" kern="100" dirty="0">
              <a:solidFill>
                <a:schemeClr val="accent4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42076" y="2271890"/>
            <a:ext cx="4799464" cy="14829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изменению функции внешнего дыхания выделяют 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u="none" strike="noStrike" kern="1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обструктивный</a:t>
            </a:r>
            <a:r>
              <a:rPr lang="ru-RU" u="none" strike="noStrike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бронхит</a:t>
            </a: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необструктивную</a:t>
            </a: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форму заболевания. 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77633" y="4893213"/>
            <a:ext cx="4935940" cy="10840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фазам процесса в течении хронического бронхита чередуются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обострения и ремиссии.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575713" y="1133537"/>
            <a:ext cx="764275" cy="708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096836" y="1133536"/>
            <a:ext cx="709683" cy="777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945603" y="1487992"/>
            <a:ext cx="0" cy="2947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3740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504" y="586853"/>
            <a:ext cx="87891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Клиническая картина хронического бронхита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71628"/>
            <a:ext cx="12064621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Хронический бронхит возникает, как правило, у взрослых, после неоднократно перенесенных острых бронхитов, или при длительном раздражении бронхов (сигаретный дым, пыль, выхлопные газы). Симптомы хронического бронхита определяются активностью заболевания (обострение, ремиссия), характером (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обструктивный</a:t>
            </a:r>
            <a:r>
              <a:rPr lang="ru-RU" dirty="0" smtClean="0">
                <a:effectLst/>
                <a:ea typeface="Calibri" panose="020F0502020204030204" pitchFamily="34" charset="0"/>
              </a:rPr>
              <a:t>, 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необструктивный</a:t>
            </a:r>
            <a:r>
              <a:rPr lang="ru-RU" dirty="0" smtClean="0">
                <a:effectLst/>
                <a:ea typeface="Calibri" panose="020F0502020204030204" pitchFamily="34" charset="0"/>
              </a:rPr>
              <a:t>), наличием осложнений.</a:t>
            </a:r>
            <a:endParaRPr lang="ru-RU" dirty="0" smtClean="0">
              <a:effectLst/>
              <a:ea typeface="Times New Roman" panose="02020603050405020304" pitchFamily="18" charset="0"/>
            </a:endParaRPr>
          </a:p>
          <a:p>
            <a:pPr indent="457200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Кашель обычно влажный, появляется в утренние часы, сопровождается выделением незначительного количества мокроты. Усиление кашля наблюдается в холодную, сырую погоду, а затихание - в сухое теплое время года. </a:t>
            </a:r>
          </a:p>
          <a:p>
            <a:pPr indent="457200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Общее самочувствие пациентов при этом почти не изменяется, кашель для курильщиков становится привычным явлением. Хронический бронхит со временем прогрессирует, кашель усиливается, приобретает характер приступов, становится надсадным, непродуктивным. </a:t>
            </a:r>
          </a:p>
          <a:p>
            <a:pPr indent="457200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Появляется жалобы на гнойную мокроту, недомогание, слабость, утомляемость, потливость по ночам. Присоединяется одышка при нагрузках, даже незначительных. </a:t>
            </a:r>
          </a:p>
          <a:p>
            <a:pPr indent="457200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У пациентов с предрасположенностью к аллергии возникают явления бронхоспазма, свидетельствующие о развитии 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обструктивного</a:t>
            </a:r>
            <a:r>
              <a:rPr lang="ru-RU" dirty="0" smtClean="0">
                <a:effectLst/>
                <a:ea typeface="Calibri" panose="020F0502020204030204" pitchFamily="34" charset="0"/>
              </a:rPr>
              <a:t> синдрома, астматических проявлений.</a:t>
            </a:r>
            <a:endParaRPr lang="ru-RU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177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504" y="586853"/>
            <a:ext cx="87891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Клиническая картина хронического бронхита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3536" y="1541593"/>
            <a:ext cx="11900698" cy="4619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r>
              <a:rPr lang="ru-RU" dirty="0"/>
              <a:t>П</a:t>
            </a:r>
            <a:r>
              <a:rPr lang="ru-RU" dirty="0" smtClean="0"/>
              <a:t>ри </a:t>
            </a:r>
            <a:r>
              <a:rPr lang="ru-RU" dirty="0"/>
              <a:t>пальпации</a:t>
            </a:r>
            <a:r>
              <a:rPr lang="ru-RU" i="1" dirty="0"/>
              <a:t> </a:t>
            </a:r>
            <a:r>
              <a:rPr lang="ru-RU" dirty="0"/>
              <a:t>голосовое дрожание не изменено либо равномерно снижено. </a:t>
            </a:r>
            <a:endParaRPr lang="ru-RU" dirty="0" smtClean="0"/>
          </a:p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endParaRPr lang="ru-RU" dirty="0"/>
          </a:p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r>
              <a:rPr lang="ru-RU" dirty="0"/>
              <a:t>П</a:t>
            </a:r>
            <a:r>
              <a:rPr lang="ru-RU" dirty="0" smtClean="0"/>
              <a:t>ри </a:t>
            </a:r>
            <a:r>
              <a:rPr lang="ru-RU" dirty="0"/>
              <a:t>перкуссии</a:t>
            </a:r>
            <a:r>
              <a:rPr lang="ru-RU" i="1" dirty="0"/>
              <a:t> </a:t>
            </a:r>
            <a:r>
              <a:rPr lang="ru-RU" dirty="0" err="1"/>
              <a:t>перкуторный</a:t>
            </a:r>
            <a:r>
              <a:rPr lang="ru-RU" dirty="0"/>
              <a:t> звук в неосложненных случаях не изменен, при бронхиальной обструкции он имеет тимпанический оттенок. Об эмфиземе свидетельствуют коробочный </a:t>
            </a:r>
            <a:r>
              <a:rPr lang="ru-RU" dirty="0" err="1"/>
              <a:t>перкуторный</a:t>
            </a:r>
            <a:r>
              <a:rPr lang="ru-RU" dirty="0"/>
              <a:t> звук, низкое стояние диафрагмы, ограничение дыхательной экскурсии легких. </a:t>
            </a:r>
            <a:endParaRPr lang="ru-RU" dirty="0" smtClean="0"/>
          </a:p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endParaRPr lang="ru-RU" dirty="0" smtClean="0"/>
          </a:p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r>
              <a:rPr lang="ru-RU" dirty="0" smtClean="0"/>
              <a:t>При </a:t>
            </a:r>
            <a:r>
              <a:rPr lang="ru-RU" dirty="0"/>
              <a:t>аускультации</a:t>
            </a:r>
            <a:r>
              <a:rPr lang="ru-RU" i="1" dirty="0"/>
              <a:t> </a:t>
            </a:r>
            <a:r>
              <a:rPr lang="ru-RU" dirty="0"/>
              <a:t>дыхание может быть как усилено, так и ослаблено. Равномерное ослабление дыхания свидетельствует об эмфиземе легких. Для хронического бронхита характерны жесткое дыхание и сухие рассеянные хрипы.  При появлении в бронхах влажного секрета выслушиваются влажные хрипы, калибр которых зависит от уровня поражения бронхиального дерева (крупно-, средне- и мелкокалиберные). </a:t>
            </a:r>
          </a:p>
          <a:p>
            <a:pPr indent="457200">
              <a:lnSpc>
                <a:spcPct val="150000"/>
              </a:lnSpc>
              <a:buFont typeface="Wingdings" pitchFamily="2" charset="2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5607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43554" y="586147"/>
            <a:ext cx="11959306" cy="617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</a:rPr>
              <a:t>1. Хронический простой бронхит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характеризуется сухим кашлем или с выделением мокроты до 20 мл в сутки. Одышка возникает лишь при значительной физической нагрузке. </a:t>
            </a:r>
          </a:p>
          <a:p>
            <a:pPr>
              <a:buFont typeface="Wingdings" pitchFamily="2" charset="2"/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</a:rPr>
              <a:t>2. Хронический гнойный бронхит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кашель в период обострения постоянный, с выделением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слизисто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-гнойной мокроты до 100 мл в сутки. Одышка появляется при выполнении обычной физической работы</a:t>
            </a:r>
            <a:r>
              <a:rPr lang="ru-RU" sz="2400" dirty="0" smtClean="0"/>
              <a:t>. </a:t>
            </a:r>
          </a:p>
          <a:p>
            <a:pPr>
              <a:buFont typeface="Wingdings" pitchFamily="2" charset="2"/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</a:rPr>
              <a:t>3. Хронический </a:t>
            </a:r>
            <a:r>
              <a:rPr lang="ru-RU" sz="2400" b="1" u="sng" dirty="0" err="1" smtClean="0">
                <a:solidFill>
                  <a:schemeClr val="accent2">
                    <a:lumMod val="75000"/>
                  </a:schemeClr>
                </a:solidFill>
              </a:rPr>
              <a:t>обструктивный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</a:rPr>
              <a:t>  бронхит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характеризуется одышкой экспираторного характера, усиливающейся при обострении заболевания, физической нагрузке. Над легкими определяется коробочный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перкуторный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звук, сухие хрипы. Эмфизема легких становится постоянной. Выявляются признаки сердечной недостаточности (отеки, увеличение печени). </a:t>
            </a:r>
          </a:p>
          <a:p>
            <a:pPr>
              <a:buFont typeface="Wingdings" pitchFamily="2" charset="2"/>
              <a:buNone/>
            </a:pPr>
            <a:endParaRPr lang="ru-RU" sz="24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350678" y="-78086"/>
            <a:ext cx="113898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Клинические варианты течения хронического бронхита:</a:t>
            </a:r>
          </a:p>
        </p:txBody>
      </p:sp>
    </p:spTree>
    <p:extLst>
      <p:ext uri="{BB962C8B-B14F-4D97-AF65-F5344CB8AC3E}">
        <p14:creationId xmlns:p14="http://schemas.microsoft.com/office/powerpoint/2010/main" xmlns="" val="42301164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1439" y="666056"/>
            <a:ext cx="62968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Дифференциальная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диагностика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96521" y="1250831"/>
            <a:ext cx="11839216" cy="55127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Дифференциальная диагностика хронического бронхита проводится с заболеваниями, сопровождающимися синдромом хронического кашля (кашель, продолжающийся более 8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нед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.). </a:t>
            </a:r>
          </a:p>
          <a:p>
            <a:pPr marL="0" indent="45720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Тщательный сбор анамнеза, оценка клинических симптомов и данных физического обследования позволяет исключить серьезные,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жизнеугрожающие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заболевания.   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Учитывая родственность факторов риска, близость патоморфологических изменений на уровне крупных дыхательных путей, и, как следствие этого, схожесть клинических проявлений (хронический продуктивный кашель), чаще всего перед практикующим врачом возникает необходимость в разграничении ХБ и ХОБЛ. 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3894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945" y="-101695"/>
            <a:ext cx="62968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Дифференциальная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диагностика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8685819"/>
              </p:ext>
            </p:extLst>
          </p:nvPr>
        </p:nvGraphicFramePr>
        <p:xfrm>
          <a:off x="77638" y="655607"/>
          <a:ext cx="12033849" cy="611935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50976">
                  <a:extLst>
                    <a:ext uri="{9D8B030D-6E8A-4147-A177-3AD203B41FA5}">
                      <a16:colId xmlns:a16="http://schemas.microsoft.com/office/drawing/2014/main" xmlns="" val="2317813088"/>
                    </a:ext>
                  </a:extLst>
                </a:gridCol>
                <a:gridCol w="8282873">
                  <a:extLst>
                    <a:ext uri="{9D8B030D-6E8A-4147-A177-3AD203B41FA5}">
                      <a16:colId xmlns:a16="http://schemas.microsoft.com/office/drawing/2014/main" xmlns="" val="719788475"/>
                    </a:ext>
                  </a:extLst>
                </a:gridCol>
              </a:tblGrid>
              <a:tr h="1185888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Бронхиальная астма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«Свистящее» дыхание, приступообразная одышка, удушье, вызываемые в </a:t>
                      </a:r>
                      <a:r>
                        <a:rPr lang="ru-RU" sz="2000" b="0" dirty="0" err="1" smtClean="0"/>
                        <a:t>т.ч</a:t>
                      </a:r>
                      <a:r>
                        <a:rPr lang="ru-RU" sz="2000" b="0" dirty="0" smtClean="0"/>
                        <a:t>. физической нагрузкой, вдыханием холодного воздуха</a:t>
                      </a:r>
                      <a:endParaRPr lang="ru-RU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5609294"/>
                  </a:ext>
                </a:extLst>
              </a:tr>
              <a:tr h="5451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Туберкулез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Лихорадка, потеря веса, ночная потливость, кровохарканье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9267180"/>
                  </a:ext>
                </a:extLst>
              </a:tr>
              <a:tr h="71208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Рак легкого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Преклонный возраст, история </a:t>
                      </a:r>
                      <a:r>
                        <a:rPr lang="ru-RU" sz="2000" dirty="0" err="1" smtClean="0"/>
                        <a:t>табакокурения</a:t>
                      </a:r>
                      <a:r>
                        <a:rPr lang="ru-RU" sz="2000" dirty="0" smtClean="0"/>
                        <a:t>, потеря веса, кровохарканье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3070459"/>
                  </a:ext>
                </a:extLst>
              </a:tr>
              <a:tr h="83012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Метастатическая болезнь легких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Ранее диагностированное солидное злокачественное новообразование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0333173"/>
                  </a:ext>
                </a:extLst>
              </a:tr>
              <a:tr h="83012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Хроническая сердечная недостаточность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История сердечно-сосудистого заболевания, одышка, </a:t>
                      </a:r>
                      <a:r>
                        <a:rPr lang="ru-RU" sz="2000" dirty="0" err="1" smtClean="0"/>
                        <a:t>ортопноэ</a:t>
                      </a:r>
                      <a:r>
                        <a:rPr lang="ru-RU" sz="2000" dirty="0" smtClean="0"/>
                        <a:t>, периферические отеки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8721343"/>
                  </a:ext>
                </a:extLst>
              </a:tr>
              <a:tr h="11858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Хроническая </a:t>
                      </a:r>
                      <a:r>
                        <a:rPr lang="ru-RU" sz="2000" dirty="0" err="1" smtClean="0"/>
                        <a:t>обструктивная</a:t>
                      </a:r>
                      <a:r>
                        <a:rPr lang="ru-RU" sz="2000" dirty="0" smtClean="0"/>
                        <a:t> болезнь легких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История </a:t>
                      </a:r>
                      <a:r>
                        <a:rPr lang="ru-RU" sz="2000" dirty="0" err="1" smtClean="0"/>
                        <a:t>табакокурения</a:t>
                      </a:r>
                      <a:r>
                        <a:rPr lang="ru-RU" sz="2000" dirty="0" smtClean="0"/>
                        <a:t> (ИК ≥ 10 «пачка/лет»), хроническая продукция мокроты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1349116"/>
                  </a:ext>
                </a:extLst>
              </a:tr>
              <a:tr h="83012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Интерстициальное заболевание легких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Одышка, возможная экспозиция факторов внешней среды, звучная инспираторная крепитация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5621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1393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217" y="573206"/>
            <a:ext cx="11600597" cy="7191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4572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200000"/>
              </a:lnSpc>
              <a:spcAft>
                <a:spcPts val="800"/>
              </a:spcAft>
            </a:pPr>
            <a:r>
              <a:rPr lang="ru-RU" sz="2800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Хронический бронхит</a:t>
            </a:r>
            <a:endParaRPr lang="ru-RU" sz="2400" kern="100" dirty="0" smtClean="0">
              <a:solidFill>
                <a:schemeClr val="accent4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бщий анализ крови (</a:t>
            </a:r>
            <a:r>
              <a:rPr lang="ru-RU" sz="2000" kern="1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нейтрофильный</a:t>
            </a: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лейкоцитоз, увеличение СОЭ)</a:t>
            </a:r>
          </a:p>
          <a:p>
            <a:pPr marL="342900" indent="457200">
              <a:lnSpc>
                <a:spcPct val="200000"/>
              </a:lnSpc>
              <a:buFont typeface="+mj-lt"/>
              <a:buAutoNum type="arabicPeriod"/>
            </a:pPr>
            <a:r>
              <a:rPr lang="ru-RU" sz="20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Биохимический анализ крови (</a:t>
            </a:r>
            <a:r>
              <a:rPr lang="ru-RU" dirty="0">
                <a:latin typeface="Arial" charset="0"/>
              </a:rPr>
              <a:t>повышение уровня С-реактивного белка, </a:t>
            </a:r>
            <a:r>
              <a:rPr lang="ru-RU" dirty="0" err="1">
                <a:latin typeface="Arial" charset="0"/>
              </a:rPr>
              <a:t>сиаловой</a:t>
            </a:r>
            <a:r>
              <a:rPr lang="ru-RU" dirty="0">
                <a:latin typeface="Arial" charset="0"/>
              </a:rPr>
              <a:t> кислоты в 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сыворотке крови — основные показатели активности воспаления при бронхите.)</a:t>
            </a:r>
          </a:p>
          <a:p>
            <a:pPr marL="342900" indent="457200">
              <a:lnSpc>
                <a:spcPct val="200000"/>
              </a:lnSpc>
              <a:buFont typeface="+mj-lt"/>
              <a:buAutoNum type="arabicPeriod"/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Общий анализ мокроты (большое количество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нейтрофильных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лейкоцитов, нередко находят клетки бронхиального эпителия, макрофаги, бактериальные клетки)</a:t>
            </a:r>
          </a:p>
          <a:p>
            <a:pPr marL="342900" indent="457200">
              <a:lnSpc>
                <a:spcPct val="200000"/>
              </a:lnSpc>
              <a:buFont typeface="+mj-lt"/>
              <a:buAutoNum type="arabicPeriod"/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Бактериологическое исследование мокроты - выявляет различные виды инфекционных возбудителей и их чувствительность к антибактериальным средствам.</a:t>
            </a:r>
          </a:p>
          <a:p>
            <a:pPr marL="342900" indent="457200">
              <a:lnSpc>
                <a:spcPct val="200000"/>
              </a:lnSpc>
              <a:buFont typeface="+mj-lt"/>
              <a:buAutoNum type="arabicPeriod"/>
            </a:pP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7200">
              <a:lnSpc>
                <a:spcPct val="200000"/>
              </a:lnSpc>
              <a:spcAft>
                <a:spcPts val="800"/>
              </a:spcAf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90716" y="573206"/>
            <a:ext cx="7219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Диагностика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713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0716" y="573206"/>
            <a:ext cx="7219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Диагностика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787" y="1766444"/>
            <a:ext cx="113494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5. Бронхоскопия: выявляется катаральный, гнойный, гипертрофический, атрофический бронхиты.</a:t>
            </a:r>
          </a:p>
          <a:p>
            <a:pPr indent="457200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6. Рентгенография легких -  признаки хронического бронхита выявляются лишь у длительно болеющих. Характерны усиление и деформация легочного рисунка по петлисто-ячеистому типу, повышение прозрачности легочных полей, расширение теней корней легких. А также КТ и МРТ.</a:t>
            </a:r>
          </a:p>
          <a:p>
            <a:pPr indent="457200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7. Исследование функции внешнего дыхания. Спирография и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пикфлоуметрия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выявляют нарушения бронхиальной проходимости при хроническом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обструктивном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бронхите. </a:t>
            </a:r>
          </a:p>
          <a:p>
            <a:pPr indent="457200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8. Обязательно проведение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пульсоксиметрии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 ЭКГ.</a:t>
            </a:r>
          </a:p>
          <a:p>
            <a:pPr indent="457200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31288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7373" y="-60386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42875" y="698291"/>
            <a:ext cx="12049125" cy="5441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ctr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Немедикаментозная терапия 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Отказ от курения: 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Всем пациентам с ХБ рекомендуется отказ от курения для профилактики обострений и лучшего контроля за симптомами заболевания</a:t>
            </a:r>
            <a:r>
              <a:rPr lang="ru-RU" sz="2400" dirty="0" smtClean="0">
                <a:cs typeface="Arial" panose="020B0604020202020204" pitchFamily="34" charset="0"/>
              </a:rPr>
              <a:t>.</a:t>
            </a:r>
          </a:p>
          <a:p>
            <a:pPr marL="0" indent="457200" algn="ctr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Медикаментозные средства 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Муколитические</a:t>
            </a: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препараты 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• Рекомендуется пациентам с ХБ и продуктивным кашлем симптоматическая терапия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муколитическими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препаратами (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амброксол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, бромгексин,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карбоцистеин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ацетилцистеин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), принимаемыми в общепринятых дозах, с целью регресса заболевания а также уменьшению частоты повторных обострений.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210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3027" y="1568858"/>
            <a:ext cx="5868979" cy="3886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Бронхит</a:t>
            </a:r>
            <a:r>
              <a:rPr lang="ru-RU" b="1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— это воспаление слизистой оболочки бронхов.</a:t>
            </a: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21" t="9828" r="5928" b="11540"/>
          <a:stretch/>
        </p:blipFill>
        <p:spPr bwMode="auto">
          <a:xfrm>
            <a:off x="236560" y="2538482"/>
            <a:ext cx="11734416" cy="3957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41640" y="559558"/>
            <a:ext cx="4208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Бронхит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37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60807" y="1000215"/>
            <a:ext cx="11950680" cy="5192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Противокашлевые препараты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• Рекомендуется прием противокашлевых препаратов центрального действия (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декстрометорфан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) для снижения выраженности и частоты кашлевых пароксизмов у пациентов с ХБ.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Бронходилататоры</a:t>
            </a:r>
            <a:endParaRPr lang="ru-RU" sz="2400" u="sng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• Пациентам со стабильным течением ХБ рекомендован прием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бронходилататоров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(бета2-агонисты (</a:t>
            </a:r>
            <a:r>
              <a:rPr lang="ru-RU" sz="2400" u="sng" dirty="0" err="1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индакатерол</a:t>
            </a:r>
            <a:r>
              <a:rPr lang="ru-RU" sz="2400" u="sng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ru-RU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Рекомендуемая доза составляет 150 мкг 1 раз/</a:t>
            </a:r>
            <a:r>
              <a:rPr lang="ru-RU" sz="21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сут</a:t>
            </a:r>
            <a:r>
              <a:rPr lang="ru-RU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Ингаляция в дозе 300 мкг 1 раз/</a:t>
            </a:r>
            <a:r>
              <a:rPr lang="ru-RU" sz="21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сут</a:t>
            </a:r>
            <a:r>
              <a:rPr lang="ru-RU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может обеспечить дополнительный клинический </a:t>
            </a:r>
            <a:r>
              <a:rPr lang="ru-RU" sz="21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эффект, </a:t>
            </a:r>
            <a:r>
              <a:rPr lang="ru-RU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например, у больных с тяжелой формой </a:t>
            </a:r>
            <a:r>
              <a:rPr lang="ru-RU" sz="21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ХОБЛ. Максимальная </a:t>
            </a:r>
            <a:r>
              <a:rPr lang="ru-RU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доза: 300 мкг 1 раз/</a:t>
            </a:r>
            <a:r>
              <a:rPr lang="ru-RU" sz="21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сут</a:t>
            </a:r>
            <a:r>
              <a:rPr lang="ru-RU" sz="21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ru-RU" sz="2100" i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)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холиноблокаторы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 (</a:t>
            </a:r>
            <a:r>
              <a:rPr lang="ru-RU" sz="2400" i="1" u="sng" dirty="0" err="1">
                <a:solidFill>
                  <a:schemeClr val="accent1">
                    <a:lumMod val="50000"/>
                  </a:schemeClr>
                </a:solidFill>
              </a:rPr>
              <a:t>ипратропиум</a:t>
            </a:r>
            <a:r>
              <a:rPr lang="ru-RU" sz="2400" i="1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u="sng" dirty="0" smtClean="0">
                <a:solidFill>
                  <a:schemeClr val="accent1">
                    <a:lumMod val="50000"/>
                  </a:schemeClr>
                </a:solidFill>
              </a:rPr>
              <a:t>бромид</a:t>
            </a:r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)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, для облегчения кашля.</a:t>
            </a: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Глюкокортикостероиды</a:t>
            </a:r>
            <a:endParaRPr lang="ru-RU" sz="2400" u="sng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0" indent="457200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• Не рекомендуется назначение пациентам со стабильным течением ХБ кортикостероидов системного действия для рутинной практики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77373" y="-60386"/>
            <a:ext cx="752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Принципы медикаментозного лечения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993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214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Тактика ведения пациентов, показания к оказанию специализированной 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медицинской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помощи в стационарных условиях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0770" y="852845"/>
            <a:ext cx="1207123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rgbClr val="181D21"/>
                </a:solidFill>
              </a:rPr>
              <a:t>Неосложнённые формы острого бронхита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rgbClr val="181D21"/>
                </a:solidFill>
              </a:rPr>
              <a:t>Лечение неосложнённых форм острого бронхита проводится амбулаторно. Пациентам необходимо знать "красные флаги", т. е. симптомы, при появлении которых нужно срочно обратиться к врачу.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rgbClr val="181D21"/>
                </a:solidFill>
              </a:rPr>
              <a:t>Госпитализация при бронхите потребуется в следующих случаях: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Высокая температура, боли в груди или головные боли нарастают после 2-3 дней лечения.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Возникают проблемы с дыханием, такие как хрипы или одышка.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Кашель с отделением крови. Кровь может быть ярко-красной, но мокрота может быть тёмного или ржавого цвета.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Выраженная слабость, вялость.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Кашель длится дольше 3-4 недель.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Малый возраст ребёнка и социальные показания (семья по каким-либо причинам не может ухаживать за ребёнком дома).</a:t>
            </a:r>
          </a:p>
          <a:p>
            <a:pPr indent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81D21"/>
                </a:solidFill>
              </a:rPr>
              <a:t>Наличие сопутствующих серьёзных заболеваний (врождённые пороки развития лёгких, сердца, сахарный диабет, бронхиальная астма</a:t>
            </a:r>
            <a:r>
              <a:rPr lang="ru-RU" dirty="0" smtClean="0">
                <a:solidFill>
                  <a:srgbClr val="181D21"/>
                </a:solidFill>
              </a:rPr>
              <a:t>).</a:t>
            </a:r>
            <a:endParaRPr lang="ru-RU" dirty="0">
              <a:solidFill>
                <a:srgbClr val="18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32351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2158" y="-86264"/>
            <a:ext cx="5874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Осложнения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403" y="914399"/>
            <a:ext cx="109210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Переход в хроническую форму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Бронхопневмония 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Пневмонии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Дыхательная недостаточность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Бронхиальная астма 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err="1" smtClean="0"/>
              <a:t>Бронхообструкция</a:t>
            </a:r>
            <a:r>
              <a:rPr lang="ru-RU" sz="2000" dirty="0" smtClean="0"/>
              <a:t> 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Эмфизема легких </a:t>
            </a:r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err="1" smtClean="0"/>
              <a:t>Бронхоэктазы</a:t>
            </a:r>
            <a:endParaRPr lang="ru-RU" sz="2000" dirty="0" smtClean="0"/>
          </a:p>
          <a:p>
            <a:pPr marL="285750" indent="-285750">
              <a:lnSpc>
                <a:spcPct val="20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Сердечно-легочная недостаточность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9478575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1170" y="-60385"/>
            <a:ext cx="4658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Исход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3169" y="1369064"/>
            <a:ext cx="117606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dirty="0">
                <a:solidFill>
                  <a:srgbClr val="000000"/>
                </a:solidFill>
              </a:rPr>
              <a:t>Острый бронхит в неосложненной форме длится около двух недель и заканчивается полным выздоровлением. </a:t>
            </a:r>
            <a:endParaRPr lang="ru-RU" sz="2400" dirty="0" smtClean="0">
              <a:solidFill>
                <a:srgbClr val="000000"/>
              </a:solidFill>
            </a:endParaRPr>
          </a:p>
          <a:p>
            <a:pPr indent="457200">
              <a:lnSpc>
                <a:spcPct val="150000"/>
              </a:lnSpc>
            </a:pPr>
            <a:endParaRPr lang="ru-RU" sz="800" dirty="0" smtClean="0">
              <a:solidFill>
                <a:srgbClr val="000000"/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В </a:t>
            </a:r>
            <a:r>
              <a:rPr lang="ru-RU" sz="2400" dirty="0">
                <a:solidFill>
                  <a:srgbClr val="000000"/>
                </a:solidFill>
              </a:rPr>
              <a:t>случае сопутствующих хронических заболеваний сердечно-сосудистой системы наблюдается затяжное течение заболевания (месяц и более). </a:t>
            </a:r>
            <a:endParaRPr lang="ru-RU" sz="2400" dirty="0" smtClean="0">
              <a:solidFill>
                <a:srgbClr val="000000"/>
              </a:solidFill>
            </a:endParaRPr>
          </a:p>
          <a:p>
            <a:pPr indent="457200">
              <a:lnSpc>
                <a:spcPct val="150000"/>
              </a:lnSpc>
            </a:pPr>
            <a:endParaRPr lang="ru-RU" sz="800" dirty="0" smtClean="0">
              <a:solidFill>
                <a:srgbClr val="000000"/>
              </a:solidFill>
            </a:endParaRPr>
          </a:p>
          <a:p>
            <a:pPr indent="457200">
              <a:lnSpc>
                <a:spcPct val="15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Хроническая </a:t>
            </a:r>
            <a:r>
              <a:rPr lang="ru-RU" sz="2400" dirty="0">
                <a:solidFill>
                  <a:srgbClr val="000000"/>
                </a:solidFill>
              </a:rPr>
              <a:t>форма бронхита имеет длительное течение, смену периодов обострений и ремиссий.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67126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015" r="5980"/>
          <a:stretch/>
        </p:blipFill>
        <p:spPr bwMode="auto">
          <a:xfrm>
            <a:off x="286602" y="716087"/>
            <a:ext cx="5813947" cy="563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97288" y="6346633"/>
            <a:ext cx="3643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Рис: Острый бронхит</a:t>
            </a:r>
            <a:endParaRPr lang="ru-RU" i="1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263" t="16318" r="24637" b="3310"/>
          <a:stretch/>
        </p:blipFill>
        <p:spPr bwMode="auto">
          <a:xfrm>
            <a:off x="6550925" y="716087"/>
            <a:ext cx="4954138" cy="561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41995" y="6346633"/>
            <a:ext cx="517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Рис: Пневмония нижней доли правого легкого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87236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189" y="914401"/>
            <a:ext cx="11706045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На практику:</a:t>
            </a:r>
          </a:p>
          <a:p>
            <a:pPr indent="457200">
              <a:lnSpc>
                <a:spcPct val="150000"/>
              </a:lnSpc>
            </a:pPr>
            <a:r>
              <a:rPr lang="ru-RU" dirty="0"/>
              <a:t>Составление схем индивидуальных планов обследования пациентов с заболеваниями органов дыхания: острый и хронический бронхиты, ХОБЛ, бронхиальная астма, эмфизема легких</a:t>
            </a:r>
            <a:r>
              <a:rPr lang="ru-RU" dirty="0" smtClean="0"/>
              <a:t>.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/>
              <a:t> Решение </a:t>
            </a:r>
            <a:r>
              <a:rPr lang="ru-RU" dirty="0"/>
              <a:t>клинических </a:t>
            </a:r>
            <a:r>
              <a:rPr lang="ru-RU" dirty="0" smtClean="0"/>
              <a:t>задач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dirty="0"/>
              <a:t> </a:t>
            </a:r>
            <a:r>
              <a:rPr lang="ru-RU" dirty="0" smtClean="0"/>
              <a:t>интерпретация </a:t>
            </a:r>
            <a:r>
              <a:rPr lang="ru-RU" dirty="0"/>
              <a:t>результатов лабораторных и инструментальных методов исследования. </a:t>
            </a:r>
            <a:endParaRPr lang="ru-RU" dirty="0" smtClean="0"/>
          </a:p>
          <a:p>
            <a:pPr indent="457200">
              <a:lnSpc>
                <a:spcPct val="150000"/>
              </a:lnSpc>
            </a:pPr>
            <a:r>
              <a:rPr lang="ru-RU" dirty="0" smtClean="0"/>
              <a:t>Алгоритмы </a:t>
            </a:r>
            <a:r>
              <a:rPr lang="ru-RU" dirty="0"/>
              <a:t>применения </a:t>
            </a:r>
            <a:r>
              <a:rPr lang="ru-RU" dirty="0" err="1"/>
              <a:t>пикфлоуметра</a:t>
            </a:r>
            <a:r>
              <a:rPr lang="ru-RU" dirty="0"/>
              <a:t>, ингалятора, </a:t>
            </a:r>
            <a:r>
              <a:rPr lang="ru-RU" dirty="0" err="1"/>
              <a:t>спейсера</a:t>
            </a:r>
            <a:r>
              <a:rPr lang="ru-RU" dirty="0"/>
              <a:t>, </a:t>
            </a:r>
            <a:r>
              <a:rPr lang="ru-RU" dirty="0" err="1"/>
              <a:t>небулайзера</a:t>
            </a:r>
            <a:r>
              <a:rPr lang="ru-RU" dirty="0"/>
              <a:t>, </a:t>
            </a:r>
            <a:r>
              <a:rPr lang="ru-RU" dirty="0" err="1"/>
              <a:t>пульсоксиметра</a:t>
            </a:r>
            <a:r>
              <a:rPr lang="ru-RU" dirty="0"/>
              <a:t>. </a:t>
            </a:r>
            <a:endParaRPr lang="ru-RU" dirty="0" smtClean="0"/>
          </a:p>
          <a:p>
            <a:pPr indent="457200">
              <a:lnSpc>
                <a:spcPct val="150000"/>
              </a:lnSpc>
            </a:pPr>
            <a:r>
              <a:rPr lang="ru-RU" dirty="0" smtClean="0"/>
              <a:t>Алгоритмы </a:t>
            </a:r>
            <a:r>
              <a:rPr lang="ru-RU" dirty="0"/>
              <a:t>исследования функции внешнего дыхания, интерпретация результатов. </a:t>
            </a:r>
            <a:endParaRPr lang="ru-RU" dirty="0" smtClean="0"/>
          </a:p>
          <a:p>
            <a:pPr indent="457200">
              <a:lnSpc>
                <a:spcPct val="150000"/>
              </a:lnSpc>
            </a:pPr>
            <a:r>
              <a:rPr lang="ru-RU" dirty="0" smtClean="0"/>
              <a:t>Выписка </a:t>
            </a:r>
            <a:r>
              <a:rPr lang="ru-RU" dirty="0"/>
              <a:t>рецептов; выполнение лечебных манипуляций (парентеральное и ингаляторное введение лекарственных препаратов);определение тактики ведения пациентов, показания к оказанию специализированной медицинской помощи в стационарных условиях; определение плана ухода за пациентами</a:t>
            </a:r>
            <a:r>
              <a:rPr lang="ru-RU" dirty="0" smtClean="0"/>
              <a:t>; оценка </a:t>
            </a:r>
            <a:r>
              <a:rPr lang="ru-RU" dirty="0"/>
              <a:t>эффективности лечения по результатам наблюдения за пациентами</a:t>
            </a:r>
            <a:r>
              <a:rPr lang="ru-RU" dirty="0" smtClean="0"/>
              <a:t>; прогноз </a:t>
            </a:r>
            <a:r>
              <a:rPr lang="ru-RU" dirty="0"/>
              <a:t>развития заболевания.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682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899" y="1582341"/>
            <a:ext cx="114914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</a:rPr>
              <a:t>Острое течение бронхита характерно для многих острых респираторных инфекций (</a:t>
            </a:r>
            <a:r>
              <a:rPr lang="ru-RU" u="none" strike="noStrike" dirty="0" smtClean="0">
                <a:effectLst/>
                <a:ea typeface="Calibri" panose="020F0502020204030204" pitchFamily="34" charset="0"/>
              </a:rPr>
              <a:t>ОРВИ</a:t>
            </a:r>
            <a:r>
              <a:rPr lang="ru-RU" dirty="0" smtClean="0">
                <a:effectLst/>
                <a:ea typeface="Calibri" panose="020F0502020204030204" pitchFamily="34" charset="0"/>
              </a:rPr>
              <a:t>, ОРЗ).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</a:rPr>
              <a:t> Чаще всего причиной острого бронхита являются вирусы 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парагриппа</a:t>
            </a:r>
            <a:r>
              <a:rPr lang="ru-RU" dirty="0" smtClean="0">
                <a:effectLst/>
                <a:ea typeface="Calibri" panose="020F0502020204030204" pitchFamily="34" charset="0"/>
              </a:rPr>
              <a:t>, аденовирусы, реже - вирус гриппа, кори, 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энтеровирусы</a:t>
            </a:r>
            <a:r>
              <a:rPr lang="ru-RU" dirty="0" smtClean="0">
                <a:effectLst/>
                <a:ea typeface="Calibri" panose="020F0502020204030204" pitchFamily="34" charset="0"/>
              </a:rPr>
              <a:t>, </a:t>
            </a:r>
            <a:r>
              <a:rPr lang="ru-RU" dirty="0" err="1" smtClean="0">
                <a:effectLst/>
                <a:ea typeface="Calibri" panose="020F0502020204030204" pitchFamily="34" charset="0"/>
              </a:rPr>
              <a:t>риновирусы</a:t>
            </a:r>
            <a:r>
              <a:rPr lang="ru-RU" dirty="0" smtClean="0">
                <a:effectLst/>
                <a:ea typeface="Calibri" panose="020F0502020204030204" pitchFamily="34" charset="0"/>
              </a:rPr>
              <a:t>, микоплазмы, хламидии и смешанные вирусно-бактериальные инфекции. </a:t>
            </a:r>
          </a:p>
          <a:p>
            <a:pPr indent="457200">
              <a:lnSpc>
                <a:spcPct val="150000"/>
              </a:lnSpc>
            </a:pPr>
            <a:endParaRPr lang="ru-RU" dirty="0" smtClean="0">
              <a:effectLst/>
              <a:ea typeface="Calibri" panose="020F0502020204030204" pitchFamily="34" charset="0"/>
            </a:endParaRP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</a:rPr>
              <a:t>Острый бронхит редко имеет бактериальную природу (пневмококки, стафилококки, стрептококки, гемофильная палочка, возбудитель </a:t>
            </a:r>
            <a:r>
              <a:rPr lang="ru-RU" u="none" strike="noStrike" dirty="0" smtClean="0">
                <a:effectLst/>
                <a:ea typeface="Calibri" panose="020F0502020204030204" pitchFamily="34" charset="0"/>
              </a:rPr>
              <a:t>коклюша</a:t>
            </a:r>
            <a:r>
              <a:rPr lang="ru-RU" dirty="0" smtClean="0">
                <a:effectLst/>
                <a:ea typeface="Calibri" panose="020F0502020204030204" pitchFamily="34" charset="0"/>
              </a:rPr>
              <a:t>). 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</a:rPr>
              <a:t>Воспалительный процесс сначала затрагивает носоглотку, миндалины, трахею, постепенно распространяясь на нижние дыхательные пути – бронхи, аллергические факторы (домашняя пыль, пыльца растений)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15742" y="714617"/>
            <a:ext cx="2360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Этиология</a:t>
            </a:r>
            <a:endParaRPr lang="ru-RU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96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2544" y="-94891"/>
            <a:ext cx="4891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Патогенез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086" y="973203"/>
            <a:ext cx="11202838" cy="13388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dirty="0"/>
              <a:t>Воздействие инфекционных или токсических агентов вызывает отек слизистой оболочки трахеобронхиального дерева, повышение продукции </a:t>
            </a:r>
            <a:r>
              <a:rPr lang="ru-RU" dirty="0" smtClean="0"/>
              <a:t>слизи. </a:t>
            </a:r>
            <a:r>
              <a:rPr lang="ru-RU" dirty="0"/>
              <a:t>В свою очередь воспалительный отек слизистой оболочки бронхов приводит к нарушению их проходимости.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1712" y="2472575"/>
            <a:ext cx="7554763" cy="4209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579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3069" y="600634"/>
            <a:ext cx="4487832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бронхитов</a:t>
            </a:r>
            <a:endParaRPr lang="ru-RU" sz="2400" kern="100" dirty="0">
              <a:solidFill>
                <a:schemeClr val="accent4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7188" y="1753630"/>
            <a:ext cx="3284561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тяжести течения: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легкой степени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средней степени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тяжелой степени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14903" y="4401552"/>
            <a:ext cx="9789993" cy="20174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kern="100" dirty="0" smtClean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Острые бронхиты в зависимости от этиологического фактора бывают:</a:t>
            </a:r>
            <a:endParaRPr lang="ru-RU" kern="100" dirty="0" smtClean="0">
              <a:solidFill>
                <a:schemeClr val="accent4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инфекционного происхождения (вирусного, бактериального, вирусно-бактериального)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неинфекционного происхождения (химические и физические вредные факторы, аллергены)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смешанного происхождения (сочетание инфекции и действия физико-химических факторов)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неуточненной этиологии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87988" y="1750141"/>
            <a:ext cx="3612108" cy="15440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клиническому течению: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none" strike="noStrike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острый бронхит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none" strike="noStrike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хронический бронхит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394613" y="1133537"/>
            <a:ext cx="723331" cy="453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246961" y="1133537"/>
            <a:ext cx="723332" cy="357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854890" y="1312316"/>
            <a:ext cx="0" cy="2731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5154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3069" y="600634"/>
            <a:ext cx="4487832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бронхитов</a:t>
            </a:r>
            <a:endParaRPr lang="ru-RU" sz="2400" kern="100" dirty="0">
              <a:solidFill>
                <a:schemeClr val="accent4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981" y="2029769"/>
            <a:ext cx="4840406" cy="21782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области воспалительного поражения различают: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none" strike="noStrike" kern="1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трахеобронхиты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бронхиты с поражением бронхов среднего и мелкого калибра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1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бронхиолиты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8041" y="5401393"/>
            <a:ext cx="4682860" cy="787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механизму возникновения выделяют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первичные и вторичные острые бронхиты.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63273" y="1778996"/>
            <a:ext cx="5169085" cy="26798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характеру воспалительного экссудата различают бронхиты:</a:t>
            </a:r>
            <a:endParaRPr lang="ru-RU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Катаральные,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Гнойные,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атарально-гнойные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u="none" strike="noStrike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трофические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ru-RU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Хронический бронхит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773069" y="1133537"/>
            <a:ext cx="566919" cy="545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178722" y="1156280"/>
            <a:ext cx="450377" cy="426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704764" y="1406106"/>
            <a:ext cx="0" cy="3520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833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" y="598856"/>
            <a:ext cx="11946341" cy="575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400" b="1" kern="100" dirty="0" smtClean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Основные факторами, способствующие развитию острого бронхита: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ru-RU" sz="1000" b="1" kern="100" dirty="0" smtClean="0">
              <a:solidFill>
                <a:schemeClr val="accent4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физические факторы (сырой, холодный воздух, воздействие радиации, пыль, дым);</a:t>
            </a: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химические факторы (присутствие </a:t>
            </a:r>
            <a:r>
              <a:rPr lang="ru-RU" sz="2000" kern="1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поллютантов</a:t>
            </a: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атмосферном воздухе – оксида углерода, сероводорода, аммиака, паров хлора, кислот и щелочей, табачного дыма и др.);</a:t>
            </a: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вредные привычки (курение, злоупотребление алкоголем);</a:t>
            </a: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застойные процессы в малом круге кровообращения (сердечно-сосудистые патологии, нарушение механизма </a:t>
            </a:r>
            <a:r>
              <a:rPr lang="ru-RU" sz="2000" kern="1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мукоцилиарного</a:t>
            </a: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клиренса);</a:t>
            </a: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присутствие очагов хронической инфекции в полости рта и носа – синуситы, тонзиллиты, </a:t>
            </a:r>
            <a:r>
              <a:rPr lang="ru-RU" sz="2000" kern="1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аденоидиты</a:t>
            </a: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kern="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наследственный фактор (аллергическая предрасположенность, врожденные нарушения бронхолегочной системы).</a:t>
            </a:r>
            <a:endParaRPr lang="ru-RU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451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8357" y="614149"/>
            <a:ext cx="7588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Клиническая картина острого бронхита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1540" y="1362697"/>
            <a:ext cx="11941790" cy="5035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Основной клинический симптом острого бронхита – низкий </a:t>
            </a:r>
            <a:r>
              <a:rPr lang="ru-RU" u="none" strike="noStrike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грудной кашель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– появляется обычно на фоне уже имеющихся проявлений острой респираторной инфекции или одновременно с ними.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У пациента отмечаются повышение температуры (до умеренно высокой), слабость, недомогание, заложенность носа, насморк. 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начале заболевания </a:t>
            </a:r>
            <a:r>
              <a:rPr lang="ru-RU" u="none" strike="noStrike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кашель сухой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со скудной, трудно отделяемой мокротой, усиливающийся по ночам. Частые приступы кашля вызывают болезненные ощущения в мышцах брюшного пресса и грудной клетки. Через 2-3 дня начинает обильно отходить мокрота (</a:t>
            </a:r>
            <a:r>
              <a:rPr lang="ru-RU" u="none" strike="noStrike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слизистая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u="none" strike="noStrike" kern="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слизисто</a:t>
            </a:r>
            <a:r>
              <a:rPr lang="ru-RU" u="none" strike="noStrike" kern="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-гнойная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и кашель становится </a:t>
            </a:r>
            <a:r>
              <a:rPr lang="ru-RU" u="none" strike="noStrike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влажным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и мягким. 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легких выслушиваются сухие и влажные хрипы. В неосложненных случаях острого бронхита одышки не наблюдается, а ее появление свидетельствует о поражении мелких бронхов и развитии </a:t>
            </a:r>
            <a:r>
              <a:rPr lang="ru-RU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обструктивного</a:t>
            </a: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синдрома. </a:t>
            </a:r>
          </a:p>
          <a:p>
            <a:pPr indent="457200">
              <a:lnSpc>
                <a:spcPct val="150000"/>
              </a:lnSpc>
            </a:pPr>
            <a:r>
              <a:rPr lang="ru-RU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Состояние больного нормализуется в течение нескольких дней, кашель может еще продолжаться несколько недель. Длительная высокая температура говорит о присоединении бактериальной инфекции и развитии осложнений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714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317</TotalTime>
  <Words>2397</Words>
  <Application>Microsoft Office PowerPoint</Application>
  <PresentationFormat>Произвольный</PresentationFormat>
  <Paragraphs>242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Дивиденд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Komp6</dc:creator>
  <cp:lastModifiedBy>Пользователь Windows</cp:lastModifiedBy>
  <cp:revision>29</cp:revision>
  <dcterms:created xsi:type="dcterms:W3CDTF">2025-05-10T04:37:43Z</dcterms:created>
  <dcterms:modified xsi:type="dcterms:W3CDTF">2025-12-06T12:16:45Z</dcterms:modified>
</cp:coreProperties>
</file>