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79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68" r:id="rId14"/>
    <p:sldId id="269" r:id="rId15"/>
    <p:sldId id="270" r:id="rId16"/>
    <p:sldId id="276" r:id="rId17"/>
    <p:sldId id="272" r:id="rId18"/>
    <p:sldId id="273" r:id="rId19"/>
    <p:sldId id="274" r:id="rId20"/>
    <p:sldId id="275" r:id="rId21"/>
    <p:sldId id="277" r:id="rId22"/>
    <p:sldId id="280" r:id="rId23"/>
    <p:sldId id="281" r:id="rId24"/>
    <p:sldId id="27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1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6027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8866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9710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541535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5469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2282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7028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0529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70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2453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415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489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7483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3566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5244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947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4421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DD74F2F-4C5F-45DA-964B-0340897E0DF1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5246C-B37F-4F52-BA2D-40A887F1F6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43116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lektsia.com/2x28da.html" TargetMode="External"/><Relationship Id="rId2" Type="http://schemas.openxmlformats.org/officeDocument/2006/relationships/hyperlink" Target="https://sinref.ru/000_uchebniki/04600_raznie_2/387_fizicheskaya-reabilitaciya-2005/040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hildage.ru/zdorove/zdorove-rebenka/kosolapie-u-detey-lechenie-uprazhneniya.html" TargetMode="External"/><Relationship Id="rId4" Type="http://schemas.openxmlformats.org/officeDocument/2006/relationships/hyperlink" Target="https://pandia.ru/text/80/312/1360.php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873189"/>
            <a:ext cx="9927372" cy="1455938"/>
          </a:xfrm>
        </p:spPr>
        <p:txBody>
          <a:bodyPr>
            <a:no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Мультимедийное сопровождение лекционного занятия на тему: «Реабилитация детей с врождёнными аномалиями развития»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31981" y="292963"/>
            <a:ext cx="8521727" cy="1296140"/>
          </a:xfrm>
        </p:spPr>
        <p:txBody>
          <a:bodyPr>
            <a:noAutofit/>
          </a:bodyPr>
          <a:lstStyle/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541538" y="3613213"/>
            <a:ext cx="11026066" cy="1304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ПМ 05 Медико-социальная деятельность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МДК. 05.01 Реабилитация в педиатрии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Специальность 31.02.01 Лечебное дело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4 курс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3686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реабилитации при врожденной кривошее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При комплексном консервативном лечении детей проводят занятия ЛФК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Лечение положением с помощью воротника Шанца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Проведение массажа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Тепловых процедур на область поврежденной мышцы для подготовки к массажу и ЛФК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Диспансерное наблюдения совместно с ортопедом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При тяжелых повреждениях мышцы используют хирургическое лечение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3275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512CAD10-6A30-4EF4-AA55-02D2B871C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99" y="238396"/>
            <a:ext cx="9404723" cy="932199"/>
          </a:xfrm>
        </p:spPr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реабилитации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677" y="1384917"/>
            <a:ext cx="6805942" cy="486348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поставленных задач используются: лечение положением, массаж, физические упражнения, упражнения в воде.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положением применяют 2—3 раза по 1,5—2 ч. в день, поскольку новорожденные дети и дети грудного возраста большую часть времени лежат или спят, это средство легко и эффективно в применении.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      Затылок ребенка, лежащего на спине без подушки, укладывают в ватно-марлевое  кольцо и придают голове правильное положение,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надплечье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удерживают с помощью мешочка с песком.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  Ребенку в том же положении кладут под голову сложенную вчетверо толстую пеленку. При этом расположение кровати должно быть таковым, чтобы пораженная сторона была обращена к свету, игрушкам, звукам.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  Независимо от положения ребенка используется картонно-ватно-марлевый воротник Шанца.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0040" y="1170595"/>
            <a:ext cx="3273425" cy="218281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0040" y="3263371"/>
            <a:ext cx="3673121" cy="275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7879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9787" y="387274"/>
            <a:ext cx="8588298" cy="757945"/>
          </a:xfrm>
        </p:spPr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приемы массажа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5704" y="1662112"/>
            <a:ext cx="3562350" cy="3533775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839787" y="1592132"/>
            <a:ext cx="6131167" cy="4615030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делают ребенку, лежащему на спине, стоя у его изголовья. 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Массируют и пораженную и здоровую мышцы. При массаже больной стороны голова слегка повернута в сторону поражения для достижения наибольшего расслабления мышцы.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Приемы выполняют подушечками пальцев в направлении от уха к ключице. 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пораженной стороне используют приемы поглаживания, растирания и непрерывной вибрации.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здоровой стороне используют те же приемы, но добавляют разминание и прерывистую вибрацию.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5143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Врождённая косолапость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430767"/>
            <a:ext cx="10515600" cy="2248348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Косолапость — это стойкая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приводяще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-разгибательная контрактура стопы, вызванная врожденным нарушением развития голеностопного сустава и мышечно-связочного аппарата, его формирующего. 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всего подвержены патологическому процессу мышцы и связки. Отмечается недоразвитие и укорочение внутренней и задней группы связок и сухожилий сгибателей стопы. Больше-берцовая мышца укорочена, ее брюшко утолщено. Мышцы и сухожилия стопы расположены аномально, наблюдаются добавочные мышцы. Таранная кость выдвинута кнаружи и вперед.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1077" y="3679115"/>
            <a:ext cx="6489846" cy="2900150"/>
          </a:xfrm>
        </p:spPr>
      </p:pic>
    </p:spTree>
    <p:extLst>
      <p:ext uri="{BB962C8B-B14F-4D97-AF65-F5344CB8AC3E}">
        <p14:creationId xmlns:p14="http://schemas.microsoft.com/office/powerpoint/2010/main" xmlns="" val="966407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Клиническая картина косолапости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592132"/>
            <a:ext cx="4184035" cy="4449229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опущение наружного и поднятием внутреннего края стопы (супинацией голеностопного сустава)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положением подошвенного сгибания стопы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эквинус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конская стопа)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приведением переднего отдела стопы (аддукция)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образованием «натоптышей» на наружном крае стопы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асимметрией объема средней трети голени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снижением тонуса мышц (на больной ноге)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44459" y="1474143"/>
            <a:ext cx="5776916" cy="456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3166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реабилитации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0138" y="1734697"/>
            <a:ext cx="8596668" cy="4395442"/>
          </a:xfrm>
        </p:spPr>
        <p:txBody>
          <a:bodyPr>
            <a:normAutofit fontScale="77500" lnSpcReduction="20000"/>
          </a:bodyPr>
          <a:lstStyle/>
          <a:p>
            <a:r>
              <a:rPr 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ребенка должно начинаться сразу же после выписки из родильного дома и может быть консервативным и оперативным. </a:t>
            </a:r>
          </a:p>
          <a:p>
            <a:r>
              <a:rPr 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легкой косолапости используются корригирующие бинтовые повязки, в других случаях — гипсовые повязки с последующей заменой гипсовыми лонгетами. </a:t>
            </a:r>
          </a:p>
          <a:p>
            <a:r>
              <a:rPr 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значительных дефектах голеностопного сустава используют оперативное лечение.</a:t>
            </a:r>
          </a:p>
          <a:p>
            <a:r>
              <a:rPr 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положением обеспечивают возможность удержания патологически измененной стопы в корригированном положении, позволяя костям правильно фиксированной стопы расти и развиваться нормально. </a:t>
            </a:r>
          </a:p>
          <a:p>
            <a:r>
              <a:rPr 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физиотерапевтических процедур — влажные укутывания голени и стопы больной конечности (39—41 °С) в течение 25—30 мин (ежедневно или через день, курс 20—25 процедур). Электростимуляция пронаторов стопы в течение 10— 15 мин с прерыванием на 2 мин через каждые 3 мин воздействия (ежедневно, курс 15—25 процедур). Повторные курсы физиотерапии при развивающейся мышечной атрофии целесообразно проводить с перерывом в 2—3 месяца.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45116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1622" y="341390"/>
            <a:ext cx="9404723" cy="140053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ЛФК при косолапости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691" y="1660124"/>
            <a:ext cx="5747309" cy="4561644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AAAC914-260C-43DB-8730-EC3894B4715B}"/>
              </a:ext>
            </a:extLst>
          </p:cNvPr>
          <p:cNvSpPr txBox="1"/>
          <p:nvPr/>
        </p:nvSpPr>
        <p:spPr>
          <a:xfrm>
            <a:off x="266330" y="2068497"/>
            <a:ext cx="642743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Произвольная разминка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В положение сидя/стоя вращать стопами в разные     стороны, перекатывать мячи разного диаметра, захватывать пальцами и перемещать мелкие предметы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Ходьба по специальным коврикам с неровной поверхностью</a:t>
            </a:r>
          </a:p>
        </p:txBody>
      </p:sp>
    </p:spTree>
    <p:extLst>
      <p:ext uri="{BB962C8B-B14F-4D97-AF65-F5344CB8AC3E}">
        <p14:creationId xmlns:p14="http://schemas.microsoft.com/office/powerpoint/2010/main" xmlns="" val="4272961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Пупочная грыжа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2331" y="1441524"/>
            <a:ext cx="4184035" cy="452453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врожденный дефект, причинами которого могут быть ослабленный мышечный тонус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передней брюшной стенки, неполное  замыкание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пупочного кольца, внутриутробные аномалии развития брюшной стенки при длительном плаче ребенка, вследствие чего из пупочного кольца (над пупком) выходят подвижные внутренние органы (сальник, петли тонкой кишки).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0146" y="1441524"/>
            <a:ext cx="7191796" cy="4047953"/>
          </a:xfrm>
        </p:spPr>
      </p:pic>
    </p:spTree>
    <p:extLst>
      <p:ext uri="{BB962C8B-B14F-4D97-AF65-F5344CB8AC3E}">
        <p14:creationId xmlns:p14="http://schemas.microsoft.com/office/powerpoint/2010/main" xmlns="" val="3447795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Клиническая картина пупочной грыжи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55" b="4616"/>
          <a:stretch/>
        </p:blipFill>
        <p:spPr>
          <a:xfrm>
            <a:off x="310457" y="2101823"/>
            <a:ext cx="5224446" cy="315150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72831" y="1731146"/>
            <a:ext cx="5751165" cy="485473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выпячивание кожи из пупочного кольца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легком надавливании на данный участок ощущается «бульканье»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пупочная грыжа может быть округлой или продолговатой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раннем возрасте грыжа легко вправляется и при постоянных занятиях ЛФК и массажем проходит бесследно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предрасположены ослабленные дети со слабовыраженным подкожным жировым слоем,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гипотоничной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мышечной системой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B0B2425-B13E-4B65-A30A-1382FB28BAA4}"/>
              </a:ext>
            </a:extLst>
          </p:cNvPr>
          <p:cNvSpPr/>
          <p:nvPr/>
        </p:nvSpPr>
        <p:spPr>
          <a:xfrm>
            <a:off x="1722268" y="2308194"/>
            <a:ext cx="2361460" cy="284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Осложнения грыжи</a:t>
            </a:r>
          </a:p>
        </p:txBody>
      </p:sp>
    </p:spTree>
    <p:extLst>
      <p:ext uri="{BB962C8B-B14F-4D97-AF65-F5344CB8AC3E}">
        <p14:creationId xmlns:p14="http://schemas.microsoft.com/office/powerpoint/2010/main" xmlns="" val="2386838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ЛФК при пупочной грыже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18763" y="1509205"/>
            <a:ext cx="5377237" cy="463869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ЛФК при врожденной пупочной грыже: 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общеукрепляющее воздействие на организм ребенка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укрепление мышечного корсета, особенно мышц брюшного пресса 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нормализация нервно-рефлекторной возбудимости для предупреждения повышения внутрибрюшного давления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поддержание психомоторного развития на соответствующем возрастном уровне.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67635" y="1509205"/>
            <a:ext cx="5659994" cy="4244995"/>
          </a:xfrm>
        </p:spPr>
      </p:pic>
    </p:spTree>
    <p:extLst>
      <p:ext uri="{BB962C8B-B14F-4D97-AF65-F5344CB8AC3E}">
        <p14:creationId xmlns:p14="http://schemas.microsoft.com/office/powerpoint/2010/main" xmlns="" val="243477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занятия: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1482725" y="1498600"/>
            <a:ext cx="10709275" cy="4402138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Формулировка темы и ее мотивация.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Виды врожденных аномалий у детей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Врождённый вывих бедра, клиника и методы реабилитации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Врождённая мышечная кривошея, клиника и методы реабилитации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 Врождённая косолапость, клиника и методы реабилитации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Пупочная грыжа,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 и методы реабилитации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Закрепление изученного материала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8. Подведение итогов занятия</a:t>
            </a:r>
          </a:p>
        </p:txBody>
      </p:sp>
    </p:spTree>
    <p:extLst>
      <p:ext uri="{BB962C8B-B14F-4D97-AF65-F5344CB8AC3E}">
        <p14:creationId xmlns:p14="http://schemas.microsoft.com/office/powerpoint/2010/main" xmlns="" val="3197680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6301" y="344245"/>
            <a:ext cx="8291470" cy="57015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положением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454" b="16454"/>
          <a:stretch>
            <a:fillRect/>
          </a:stretch>
        </p:blipFill>
        <p:spPr>
          <a:xfrm>
            <a:off x="1820196" y="2919738"/>
            <a:ext cx="8034017" cy="3594017"/>
          </a:xfrm>
        </p:spPr>
      </p:pic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408791" y="1043492"/>
            <a:ext cx="11354122" cy="2019304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лежа на животе используется как во время сна, так и в период бодрствования, уменьшает боли в животе (так как способствует отхождению газов), увеличивает возможность активных движений конечностями и туловищем, препятствует выпячиванию грыжи. Общий массаж начинают со 2—3-й недели жизни ребенка. Приемы выполняются легко и безболезненно, не вызывая плача у ребенка. Перед использованием специальных приемов грыжу обязательно вправляют легким надавливанием пальцев одной руки, утапливая ее, пока другая выполняет приемы.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588987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4544"/>
          </a:xfrm>
        </p:spPr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знаний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03312" y="1429306"/>
            <a:ext cx="8946541" cy="48190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Задание№1</a:t>
            </a:r>
          </a:p>
          <a:p>
            <a:pPr marL="0" indent="0"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Сформулируйте ответы на вопросы:</a:t>
            </a:r>
          </a:p>
          <a:p>
            <a:pPr>
              <a:buAutoNum type="arabicPeriod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основные причины врожденный аномалий развития.</a:t>
            </a:r>
          </a:p>
          <a:p>
            <a:pPr>
              <a:buAutoNum type="arabicPeriod"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наиболее часто встречающиеся пороки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AutoNum type="arabicPeriod"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методы реабилитации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используемые при консервативном лечении аномалий развития.</a:t>
            </a:r>
          </a:p>
          <a:p>
            <a:pPr>
              <a:buAutoNum type="arabicPeriod"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методов реабилитации и пути их достижения.</a:t>
            </a:r>
          </a:p>
          <a:p>
            <a:pPr marL="0" indent="0">
              <a:buNone/>
            </a:pP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6923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E392F-04E0-4361-BF01-7833D1CDB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№2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3B7E25-B879-4DAA-83FE-26A2E306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Инструкция: отметьте правильный ответ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 Реабилитация врожденных аномалий проводиться: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А) После подтверждения диагноза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Б) Сразу после рождения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В) В течении всей жизни ребенка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Г) В раннем возрасте</a:t>
            </a:r>
          </a:p>
        </p:txBody>
      </p:sp>
    </p:spTree>
    <p:extLst>
      <p:ext uri="{BB962C8B-B14F-4D97-AF65-F5344CB8AC3E}">
        <p14:creationId xmlns:p14="http://schemas.microsoft.com/office/powerpoint/2010/main" xmlns="" val="3822435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82DB50-656C-4A21-916F-ADEF76506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№3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4C6B36-4B28-4FF7-9F45-ED6E59855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Инструкция: дополните.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1.Врожденный вывих бедра- это аномалия развития _____________ при которой нарушается функция______________, приводящая к_________________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Лечение положением при врожденной кривошее направлено на _______________, что позволяет проводить _________________________________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При врожденной косолапости в план реабилитации входят 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xmlns="" val="3738939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источников и литературы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Руководство по физиотерапии и </a:t>
            </a: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физиопрофилактике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детских заболеваний. - М.: Медицина, 2016. - 384 c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https://sinref.ru/000_uchebniki/04600_raznie_2/387_fizicheskaya-reabilitaciya-2005/040.htm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реабилитация детей с врождёнными пороками развития</a:t>
            </a:r>
          </a:p>
          <a:p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https://lektsia.com/2x28da.html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реабилитация детей с врожденными аномалиями развития</a:t>
            </a:r>
          </a:p>
          <a:p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https://pandia.ru/text/80/312/1360.php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реабилитация детей перенесших внутриутробные инфекции с формированием пороков развития</a:t>
            </a:r>
          </a:p>
          <a:p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https://childage.ru/zdorove/zdorove-rebenka/kosolapie-u-detey-lechenie-uprazhneniya.html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Косолапость у детей: лечение, упражнения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633019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58183F-1580-4EEC-87FB-4246BA711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502" y="281900"/>
            <a:ext cx="9404723" cy="1400530"/>
          </a:xfrm>
        </p:spPr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врожденных аномалий у детей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58F90C3-C8AF-405A-A923-A929AE857EA7}"/>
              </a:ext>
            </a:extLst>
          </p:cNvPr>
          <p:cNvSpPr/>
          <p:nvPr/>
        </p:nvSpPr>
        <p:spPr>
          <a:xfrm>
            <a:off x="731936" y="1416100"/>
            <a:ext cx="2127719" cy="1180731"/>
          </a:xfrm>
          <a:prstGeom prst="roundRect">
            <a:avLst>
              <a:gd name="adj" fmla="val 262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Врожденный вывих бедра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38322FCE-0111-46B0-86A8-45B56C0AEDB7}"/>
              </a:ext>
            </a:extLst>
          </p:cNvPr>
          <p:cNvSpPr/>
          <p:nvPr/>
        </p:nvSpPr>
        <p:spPr>
          <a:xfrm>
            <a:off x="2619958" y="2912536"/>
            <a:ext cx="2630750" cy="1180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Врожденная мышечная кривошея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758D7F05-D8D9-49C0-9071-39D013361CAA}"/>
              </a:ext>
            </a:extLst>
          </p:cNvPr>
          <p:cNvSpPr/>
          <p:nvPr/>
        </p:nvSpPr>
        <p:spPr>
          <a:xfrm>
            <a:off x="5846380" y="2912536"/>
            <a:ext cx="2503503" cy="11718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Врожденная косолапость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C745EDA8-7D41-4238-93EF-15E0649EA5BC}"/>
              </a:ext>
            </a:extLst>
          </p:cNvPr>
          <p:cNvSpPr/>
          <p:nvPr/>
        </p:nvSpPr>
        <p:spPr>
          <a:xfrm>
            <a:off x="8247357" y="1438407"/>
            <a:ext cx="2127719" cy="11807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Пупочная грыжа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A8E0B5A6-63F9-481F-B842-4CDFA40D36D0}"/>
              </a:ext>
            </a:extLst>
          </p:cNvPr>
          <p:cNvCxnSpPr>
            <a:stCxn id="4" idx="0"/>
          </p:cNvCxnSpPr>
          <p:nvPr/>
        </p:nvCxnSpPr>
        <p:spPr>
          <a:xfrm flipV="1">
            <a:off x="1795796" y="754602"/>
            <a:ext cx="3663971" cy="6614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E450FF02-5ADC-4A22-A818-3BE68D8D0BD6}"/>
              </a:ext>
            </a:extLst>
          </p:cNvPr>
          <p:cNvCxnSpPr>
            <a:stCxn id="6" idx="0"/>
          </p:cNvCxnSpPr>
          <p:nvPr/>
        </p:nvCxnSpPr>
        <p:spPr>
          <a:xfrm flipV="1">
            <a:off x="3935333" y="754602"/>
            <a:ext cx="1524434" cy="2157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C3B90D81-B185-432A-B344-E0634EFBABC9}"/>
              </a:ext>
            </a:extLst>
          </p:cNvPr>
          <p:cNvCxnSpPr>
            <a:endCxn id="7" idx="0"/>
          </p:cNvCxnSpPr>
          <p:nvPr/>
        </p:nvCxnSpPr>
        <p:spPr>
          <a:xfrm>
            <a:off x="5459767" y="754602"/>
            <a:ext cx="1638365" cy="2157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F860D050-33EB-4668-AE45-4EA90CB31F90}"/>
              </a:ext>
            </a:extLst>
          </p:cNvPr>
          <p:cNvCxnSpPr>
            <a:stCxn id="9" idx="0"/>
          </p:cNvCxnSpPr>
          <p:nvPr/>
        </p:nvCxnSpPr>
        <p:spPr>
          <a:xfrm flipH="1" flipV="1">
            <a:off x="5459767" y="754602"/>
            <a:ext cx="3851450" cy="6838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14552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Врождённый вывих бедра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376039"/>
            <a:ext cx="10418685" cy="253974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1.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частая деформация опорно-двигательного аппа­рата пороков развития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Встречается у 2—3 детей из каждой 1000 новорожденных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чаще у девочек)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Поражая преимуществен­но левый тазобедренный сустав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Отмечается недоразвитие всех составляющих элементов тазобедренного сустава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0326" y="3451712"/>
            <a:ext cx="9165020" cy="2953570"/>
          </a:xfrm>
        </p:spPr>
      </p:pic>
    </p:spTree>
    <p:extLst>
      <p:ext uri="{BB962C8B-B14F-4D97-AF65-F5344CB8AC3E}">
        <p14:creationId xmlns:p14="http://schemas.microsoft.com/office/powerpoint/2010/main" xmlns="" val="3078239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4221" y="337351"/>
            <a:ext cx="7236613" cy="1515897"/>
          </a:xfrm>
        </p:spPr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Клиническая картина при врожденном вывихе бедра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003" y="1713390"/>
            <a:ext cx="7634900" cy="446357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проявляется с первых дней жизни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ограничения пассивного отведения согнутых в тазобедренном и коленном суставе ног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симптома соскальзывания или «щелчка»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асимметрии ягодичных складок и складок на внутренней поверхности бедра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наружной ротации бедра со стороны вывиха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лордозе поясничного отдела, атрофии ягодичных мышц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поздние сроки постановки диагноза отмечается укорочение конечности, позднее начало ходьбы и «утиная» походка (плавно переваливающаяся).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1201" y="1632313"/>
            <a:ext cx="3255004" cy="4351338"/>
          </a:xfrm>
        </p:spPr>
      </p:pic>
    </p:spTree>
    <p:extLst>
      <p:ext uri="{BB962C8B-B14F-4D97-AF65-F5344CB8AC3E}">
        <p14:creationId xmlns:p14="http://schemas.microsoft.com/office/powerpoint/2010/main" xmlns="" val="3074985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2000" y="500062"/>
            <a:ext cx="10515600" cy="1325563"/>
          </a:xfrm>
        </p:spPr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реабилитации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465" y="1825626"/>
            <a:ext cx="6081133" cy="3647614"/>
          </a:xfr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37799" y="1710216"/>
            <a:ext cx="5181600" cy="4215737"/>
          </a:xfrm>
        </p:spPr>
        <p:txBody>
          <a:bodyPr>
            <a:normAutofit fontScale="92500"/>
          </a:bodyPr>
          <a:lstStyle/>
          <a:p>
            <a:pPr lvl="0"/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начало с широкого пеленания в течение первых 3 месяцев</a:t>
            </a:r>
          </a:p>
          <a:p>
            <a:pPr lvl="0"/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Лечении положением с помощью шин ЦИТО, Волкова, </a:t>
            </a:r>
            <a:r>
              <a:rPr lang="ru-RU" sz="2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Виленского</a:t>
            </a:r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др., гипсовой повязкой в течение 3—4 месяцев с общей длительностью воздействия от 1 до 3 лет. Цель данного метода лечения — щадящее постепенное восстановление формы сустава и длительная фиксация в положении максимальной коррекции</a:t>
            </a:r>
          </a:p>
          <a:p>
            <a:pPr lvl="0"/>
            <a:r>
              <a:rPr lang="ru-R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ЛФК, массаж</a:t>
            </a:r>
          </a:p>
          <a:p>
            <a:pPr lvl="0"/>
            <a:endPara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2154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6111" y="275208"/>
            <a:ext cx="9404723" cy="157804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ЛФК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врождённом вывихе бедра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1253" y="1304525"/>
            <a:ext cx="4161212" cy="454739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7720" y="1275261"/>
            <a:ext cx="4969456" cy="4547393"/>
          </a:xfrm>
          <a:solidFill>
            <a:schemeClr val="accent1"/>
          </a:solidFill>
        </p:spPr>
      </p:pic>
      <p:sp>
        <p:nvSpPr>
          <p:cNvPr id="9" name="TextBox 8"/>
          <p:cNvSpPr txBox="1"/>
          <p:nvPr/>
        </p:nvSpPr>
        <p:spPr>
          <a:xfrm>
            <a:off x="7037034" y="5851918"/>
            <a:ext cx="43042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 для тазобедренного сустава и укрепления ягодичных мышц после операции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6543" y="5822654"/>
            <a:ext cx="4969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упражнения при врожденном вывихе бедра для детей раннего возраста </a:t>
            </a:r>
          </a:p>
        </p:txBody>
      </p:sp>
    </p:spTree>
    <p:extLst>
      <p:ext uri="{BB962C8B-B14F-4D97-AF65-F5344CB8AC3E}">
        <p14:creationId xmlns:p14="http://schemas.microsoft.com/office/powerpoint/2010/main" xmlns="" val="1290151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Врожденная мышечная кривошея (ВМК)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646111" y="1817030"/>
            <a:ext cx="4302076" cy="3980088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Врожденная мышечная кривошея — это неправильное положение головы, вызванное укорочением и функциональной неполноценностью одной из грудино-ключично-сосцевидных мышц в результате ее врожденного недоразвития или действия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интранатальных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повреждающих факторов, сопровождающееся вторичными изменениями шейного отдела позвоночника и костей черепа.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4482" y="1526959"/>
            <a:ext cx="5978224" cy="4270159"/>
          </a:xfrm>
        </p:spPr>
      </p:pic>
    </p:spTree>
    <p:extLst>
      <p:ext uri="{BB962C8B-B14F-4D97-AF65-F5344CB8AC3E}">
        <p14:creationId xmlns:p14="http://schemas.microsoft.com/office/powerpoint/2010/main" xmlns="" val="3956852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65868"/>
          </a:xfrm>
        </p:spPr>
        <p:txBody>
          <a:bodyPr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 врожденной мышечной кривошеи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235" y="1825625"/>
            <a:ext cx="4105035" cy="435133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82005" y="1825625"/>
            <a:ext cx="6071795" cy="435133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голова наклонена в сторону пораженной мышцы и повернута в противоположную сторону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надплечье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лопатка при выраженной кривошее на стороне поражения выше, затылок со здоровой стороны нередко скошен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вторичные изменения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ввиде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асимметрия лица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 ростом детей отмечаются сглаженность шейного лордоза, формирование патологического кифоза, отставание в росте тел позвонков за счет травмы ростковых зон, явления остеохондроза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 декомпенсированных стадиях ВМК развивается сколиотическая болезнь.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532633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319</TotalTime>
  <Words>1421</Words>
  <Application>Microsoft Office PowerPoint</Application>
  <PresentationFormat>Произвольный</PresentationFormat>
  <Paragraphs>127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Ион</vt:lpstr>
      <vt:lpstr>Мультимедийное сопровождение лекционного занятия на тему: «Реабилитация детей с врождёнными аномалиями развития»</vt:lpstr>
      <vt:lpstr>План занятия:</vt:lpstr>
      <vt:lpstr>Виды врожденных аномалий у детей</vt:lpstr>
      <vt:lpstr>Врождённый вывих бедра</vt:lpstr>
      <vt:lpstr>Клиническая картина при врожденном вывихе бедра</vt:lpstr>
      <vt:lpstr>План реабилитации</vt:lpstr>
      <vt:lpstr>ЛФК при врождённом вывихе бедра</vt:lpstr>
      <vt:lpstr>Врожденная мышечная кривошея (ВМК)</vt:lpstr>
      <vt:lpstr>Клиника врожденной мышечной кривошеи</vt:lpstr>
      <vt:lpstr>План реабилитации при врожденной кривошее</vt:lpstr>
      <vt:lpstr>Методы реабилитации</vt:lpstr>
      <vt:lpstr>Основные приемы массажа</vt:lpstr>
      <vt:lpstr>Врождённая косолапость</vt:lpstr>
      <vt:lpstr>Клиническая картина косолапости</vt:lpstr>
      <vt:lpstr>План реабилитации</vt:lpstr>
      <vt:lpstr>ЛФК при косолапости</vt:lpstr>
      <vt:lpstr>Пупочная грыжа</vt:lpstr>
      <vt:lpstr>Клиническая картина пупочной грыжи</vt:lpstr>
      <vt:lpstr>ЛФК при пупочной грыже</vt:lpstr>
      <vt:lpstr>Лечение положением</vt:lpstr>
      <vt:lpstr>Контроль знаний</vt:lpstr>
      <vt:lpstr>Задание №2</vt:lpstr>
      <vt:lpstr>Задание №3</vt:lpstr>
      <vt:lpstr>Список источников и литературы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Реабилитация детей с врождёнными аномалиями развития</dc:title>
  <dc:creator>UseR</dc:creator>
  <cp:lastModifiedBy>Ольга</cp:lastModifiedBy>
  <cp:revision>37</cp:revision>
  <dcterms:created xsi:type="dcterms:W3CDTF">2020-10-22T19:24:24Z</dcterms:created>
  <dcterms:modified xsi:type="dcterms:W3CDTF">2024-01-13T12:49:41Z</dcterms:modified>
</cp:coreProperties>
</file>