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7" r:id="rId2"/>
    <p:sldId id="256" r:id="rId3"/>
    <p:sldId id="257" r:id="rId4"/>
    <p:sldId id="294" r:id="rId5"/>
    <p:sldId id="295" r:id="rId6"/>
    <p:sldId id="288" r:id="rId7"/>
    <p:sldId id="289" r:id="rId8"/>
    <p:sldId id="290" r:id="rId9"/>
    <p:sldId id="291" r:id="rId10"/>
    <p:sldId id="292" r:id="rId11"/>
    <p:sldId id="293" r:id="rId12"/>
    <p:sldId id="296" r:id="rId13"/>
    <p:sldId id="297" r:id="rId14"/>
    <p:sldId id="258" r:id="rId15"/>
    <p:sldId id="298" r:id="rId16"/>
    <p:sldId id="259" r:id="rId17"/>
    <p:sldId id="260" r:id="rId18"/>
    <p:sldId id="261" r:id="rId19"/>
    <p:sldId id="262" r:id="rId20"/>
    <p:sldId id="263" r:id="rId21"/>
    <p:sldId id="264" r:id="rId22"/>
    <p:sldId id="265" r:id="rId23"/>
    <p:sldId id="266" r:id="rId24"/>
    <p:sldId id="267" r:id="rId25"/>
    <p:sldId id="303" r:id="rId26"/>
    <p:sldId id="302" r:id="rId27"/>
    <p:sldId id="304" r:id="rId28"/>
    <p:sldId id="305" r:id="rId29"/>
    <p:sldId id="306" r:id="rId30"/>
    <p:sldId id="307" r:id="rId31"/>
    <p:sldId id="299" r:id="rId32"/>
    <p:sldId id="300" r:id="rId33"/>
    <p:sldId id="301" r:id="rId34"/>
    <p:sldId id="268" r:id="rId35"/>
    <p:sldId id="269" r:id="rId36"/>
    <p:sldId id="308" r:id="rId37"/>
    <p:sldId id="309" r:id="rId38"/>
    <p:sldId id="310" r:id="rId39"/>
    <p:sldId id="311" r:id="rId40"/>
    <p:sldId id="271" r:id="rId41"/>
    <p:sldId id="272" r:id="rId42"/>
    <p:sldId id="273" r:id="rId43"/>
    <p:sldId id="274" r:id="rId44"/>
    <p:sldId id="275" r:id="rId45"/>
    <p:sldId id="277" r:id="rId46"/>
    <p:sldId id="27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667" y="-6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697879D-C8F2-40B3-A5E3-55F754283939}" type="datetimeFigureOut">
              <a:rPr lang="ru-RU" smtClean="0"/>
              <a:pPr/>
              <a:t>06.12.2025</a:t>
            </a:fld>
            <a:endParaRPr lang="ru-RU"/>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39700AB-A6D0-4A2E-AAC1-C6834D319209}" type="slidenum">
              <a:rPr lang="ru-RU" smtClean="0"/>
              <a:pPr/>
              <a:t>‹#›</a:t>
            </a:fld>
            <a:endParaRPr lang="ru-RU"/>
          </a:p>
        </p:txBody>
      </p:sp>
    </p:spTree>
    <p:extLst>
      <p:ext uri="{BB962C8B-B14F-4D97-AF65-F5344CB8AC3E}">
        <p14:creationId xmlns="" xmlns:p14="http://schemas.microsoft.com/office/powerpoint/2010/main" val="297544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697879D-C8F2-40B3-A5E3-55F754283939}" type="datetimeFigureOut">
              <a:rPr lang="ru-RU" smtClean="0"/>
              <a:pPr/>
              <a:t>06.12.2025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9700AB-A6D0-4A2E-AAC1-C6834D319209}" type="slidenum">
              <a:rPr lang="ru-RU" smtClean="0"/>
              <a:pPr/>
              <a:t>‹#›</a:t>
            </a:fld>
            <a:endParaRPr lang="ru-RU"/>
          </a:p>
        </p:txBody>
      </p:sp>
    </p:spTree>
    <p:extLst>
      <p:ext uri="{BB962C8B-B14F-4D97-AF65-F5344CB8AC3E}">
        <p14:creationId xmlns="" xmlns:p14="http://schemas.microsoft.com/office/powerpoint/2010/main" val="117719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697879D-C8F2-40B3-A5E3-55F754283939}" type="datetimeFigureOut">
              <a:rPr lang="ru-RU" smtClean="0"/>
              <a:pPr/>
              <a:t>06.12.2025</a:t>
            </a:fld>
            <a:endParaRPr lang="ru-RU"/>
          </a:p>
        </p:txBody>
      </p:sp>
      <p:sp>
        <p:nvSpPr>
          <p:cNvPr id="5" name="Footer Placeholder 4"/>
          <p:cNvSpPr>
            <a:spLocks noGrp="1"/>
          </p:cNvSpPr>
          <p:nvPr>
            <p:ph type="ftr" sz="quarter" idx="11"/>
          </p:nvPr>
        </p:nvSpPr>
        <p:spPr>
          <a:xfrm>
            <a:off x="774923" y="5951811"/>
            <a:ext cx="7896279" cy="365125"/>
          </a:xfrm>
        </p:spPr>
        <p:txBody>
          <a:bodyPr/>
          <a:lstStyle/>
          <a:p>
            <a:endParaRPr lang="ru-RU"/>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39700AB-A6D0-4A2E-AAC1-C6834D319209}" type="slidenum">
              <a:rPr lang="ru-RU" smtClean="0"/>
              <a:pPr/>
              <a:t>‹#›</a:t>
            </a:fld>
            <a:endParaRPr lang="ru-RU"/>
          </a:p>
        </p:txBody>
      </p:sp>
    </p:spTree>
    <p:extLst>
      <p:ext uri="{BB962C8B-B14F-4D97-AF65-F5344CB8AC3E}">
        <p14:creationId xmlns="" xmlns:p14="http://schemas.microsoft.com/office/powerpoint/2010/main" val="219262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697879D-C8F2-40B3-A5E3-55F754283939}" type="datetimeFigureOut">
              <a:rPr lang="ru-RU" smtClean="0"/>
              <a:pPr/>
              <a:t>06.12.2025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558300" y="5956137"/>
            <a:ext cx="1052508" cy="365125"/>
          </a:xfrm>
        </p:spPr>
        <p:txBody>
          <a:bodyPr/>
          <a:lstStyle/>
          <a:p>
            <a:fld id="{C39700AB-A6D0-4A2E-AAC1-C6834D319209}" type="slidenum">
              <a:rPr lang="ru-RU" smtClean="0"/>
              <a:pPr/>
              <a:t>‹#›</a:t>
            </a:fld>
            <a:endParaRPr lang="ru-RU"/>
          </a:p>
        </p:txBody>
      </p:sp>
    </p:spTree>
    <p:extLst>
      <p:ext uri="{BB962C8B-B14F-4D97-AF65-F5344CB8AC3E}">
        <p14:creationId xmlns="" xmlns:p14="http://schemas.microsoft.com/office/powerpoint/2010/main" val="332271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697879D-C8F2-40B3-A5E3-55F754283939}" type="datetimeFigureOut">
              <a:rPr lang="ru-RU" smtClean="0"/>
              <a:pPr/>
              <a:t>06.12.2025</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39700AB-A6D0-4A2E-AAC1-C6834D319209}" type="slidenum">
              <a:rPr lang="ru-RU" smtClean="0"/>
              <a:pPr/>
              <a:t>‹#›</a:t>
            </a:fld>
            <a:endParaRPr lang="ru-RU"/>
          </a:p>
        </p:txBody>
      </p:sp>
    </p:spTree>
    <p:extLst>
      <p:ext uri="{BB962C8B-B14F-4D97-AF65-F5344CB8AC3E}">
        <p14:creationId xmlns="" xmlns:p14="http://schemas.microsoft.com/office/powerpoint/2010/main" val="320300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97879D-C8F2-40B3-A5E3-55F754283939}" type="datetimeFigureOut">
              <a:rPr lang="ru-RU" smtClean="0"/>
              <a:pPr/>
              <a:t>06.12.2025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9700AB-A6D0-4A2E-AAC1-C6834D319209}" type="slidenum">
              <a:rPr lang="ru-RU" smtClean="0"/>
              <a:pPr/>
              <a:t>‹#›</a:t>
            </a:fld>
            <a:endParaRPr lang="ru-RU"/>
          </a:p>
        </p:txBody>
      </p:sp>
    </p:spTree>
    <p:extLst>
      <p:ext uri="{BB962C8B-B14F-4D97-AF65-F5344CB8AC3E}">
        <p14:creationId xmlns="" xmlns:p14="http://schemas.microsoft.com/office/powerpoint/2010/main" val="221378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697879D-C8F2-40B3-A5E3-55F754283939}" type="datetimeFigureOut">
              <a:rPr lang="ru-RU" smtClean="0"/>
              <a:pPr/>
              <a:t>06.12.2025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9700AB-A6D0-4A2E-AAC1-C6834D319209}" type="slidenum">
              <a:rPr lang="ru-RU" smtClean="0"/>
              <a:pPr/>
              <a:t>‹#›</a:t>
            </a:fld>
            <a:endParaRPr lang="ru-RU"/>
          </a:p>
        </p:txBody>
      </p:sp>
    </p:spTree>
    <p:extLst>
      <p:ext uri="{BB962C8B-B14F-4D97-AF65-F5344CB8AC3E}">
        <p14:creationId xmlns="" xmlns:p14="http://schemas.microsoft.com/office/powerpoint/2010/main" val="412025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697879D-C8F2-40B3-A5E3-55F754283939}" type="datetimeFigureOut">
              <a:rPr lang="ru-RU" smtClean="0"/>
              <a:pPr/>
              <a:t>06.12.2025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9700AB-A6D0-4A2E-AAC1-C6834D319209}" type="slidenum">
              <a:rPr lang="ru-RU" smtClean="0"/>
              <a:pPr/>
              <a:t>‹#›</a:t>
            </a:fld>
            <a:endParaRPr lang="ru-RU"/>
          </a:p>
        </p:txBody>
      </p:sp>
    </p:spTree>
    <p:extLst>
      <p:ext uri="{BB962C8B-B14F-4D97-AF65-F5344CB8AC3E}">
        <p14:creationId xmlns="" xmlns:p14="http://schemas.microsoft.com/office/powerpoint/2010/main" val="168239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7879D-C8F2-40B3-A5E3-55F754283939}" type="datetimeFigureOut">
              <a:rPr lang="ru-RU" smtClean="0"/>
              <a:pPr/>
              <a:t>06.12.2025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9700AB-A6D0-4A2E-AAC1-C6834D319209}" type="slidenum">
              <a:rPr lang="ru-RU" smtClean="0"/>
              <a:pPr/>
              <a:t>‹#›</a:t>
            </a:fld>
            <a:endParaRPr lang="ru-RU"/>
          </a:p>
        </p:txBody>
      </p:sp>
    </p:spTree>
    <p:extLst>
      <p:ext uri="{BB962C8B-B14F-4D97-AF65-F5344CB8AC3E}">
        <p14:creationId xmlns="" xmlns:p14="http://schemas.microsoft.com/office/powerpoint/2010/main" val="36565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697879D-C8F2-40B3-A5E3-55F754283939}" type="datetimeFigureOut">
              <a:rPr lang="ru-RU" smtClean="0"/>
              <a:pPr/>
              <a:t>06.12.2025</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39700AB-A6D0-4A2E-AAC1-C6834D319209}" type="slidenum">
              <a:rPr lang="ru-RU" smtClean="0"/>
              <a:pPr/>
              <a:t>‹#›</a:t>
            </a:fld>
            <a:endParaRPr lang="ru-RU"/>
          </a:p>
        </p:txBody>
      </p:sp>
    </p:spTree>
    <p:extLst>
      <p:ext uri="{BB962C8B-B14F-4D97-AF65-F5344CB8AC3E}">
        <p14:creationId xmlns="" xmlns:p14="http://schemas.microsoft.com/office/powerpoint/2010/main" val="84721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697879D-C8F2-40B3-A5E3-55F754283939}" type="datetimeFigureOut">
              <a:rPr lang="ru-RU" smtClean="0"/>
              <a:pPr/>
              <a:t>06.12.2025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9700AB-A6D0-4A2E-AAC1-C6834D319209}" type="slidenum">
              <a:rPr lang="ru-RU" smtClean="0"/>
              <a:pPr/>
              <a:t>‹#›</a:t>
            </a:fld>
            <a:endParaRPr lang="ru-RU"/>
          </a:p>
        </p:txBody>
      </p:sp>
    </p:spTree>
    <p:extLst>
      <p:ext uri="{BB962C8B-B14F-4D97-AF65-F5344CB8AC3E}">
        <p14:creationId xmlns="" xmlns:p14="http://schemas.microsoft.com/office/powerpoint/2010/main" val="91251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697879D-C8F2-40B3-A5E3-55F754283939}" type="datetimeFigureOut">
              <a:rPr lang="ru-RU" smtClean="0"/>
              <a:pPr/>
              <a:t>06.12.2025</a:t>
            </a:fld>
            <a:endParaRPr lang="ru-RU"/>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39700AB-A6D0-4A2E-AAC1-C6834D319209}" type="slidenum">
              <a:rPr lang="ru-RU" smtClean="0"/>
              <a:pPr/>
              <a:t>‹#›</a:t>
            </a:fld>
            <a:endParaRPr lang="ru-RU"/>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390894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4F72C31E-9386-2FA5-DFA2-11C2E85AFFB4}"/>
              </a:ext>
            </a:extLst>
          </p:cNvPr>
          <p:cNvSpPr/>
          <p:nvPr/>
        </p:nvSpPr>
        <p:spPr>
          <a:xfrm>
            <a:off x="610856" y="760947"/>
            <a:ext cx="11066295" cy="584775"/>
          </a:xfrm>
          <a:prstGeom prst="rect">
            <a:avLst/>
          </a:prstGeom>
        </p:spPr>
        <p:txBody>
          <a:bodyPr wrap="square">
            <a:spAutoFit/>
          </a:bodyPr>
          <a:lstStyle/>
          <a:p>
            <a:pPr algn="ctr"/>
            <a:r>
              <a:rPr lang="ru-RU" altLang="ru-RU" sz="1600" dirty="0">
                <a:cs typeface="Tahoma" panose="020B0604030504040204" pitchFamily="34" charset="0"/>
              </a:rPr>
              <a:t>ГОСУДАРСТВЕННОЕ БЮДЖЕТНОЕ ПРОФЕССИОНАЛЬНОЕ ОБРАЗОВАТЕЛЬНОЕ УЧРЕЖДЕНИЕ </a:t>
            </a:r>
            <a:br>
              <a:rPr lang="ru-RU" altLang="ru-RU" sz="1600" dirty="0">
                <a:cs typeface="Tahoma" panose="020B0604030504040204" pitchFamily="34" charset="0"/>
              </a:rPr>
            </a:br>
            <a:r>
              <a:rPr lang="ru-RU" altLang="ru-RU" sz="1600" dirty="0">
                <a:cs typeface="Tahoma" panose="020B0604030504040204" pitchFamily="34" charset="0"/>
              </a:rPr>
              <a:t>КУРГАНСКИЙ БАЗОВЫЙ МЕДИЦИНСКИЙ КОЛЛЕДЖ </a:t>
            </a:r>
            <a:endParaRPr lang="ru-RU" altLang="ru-RU" sz="1600" dirty="0"/>
          </a:p>
        </p:txBody>
      </p:sp>
      <p:pic>
        <p:nvPicPr>
          <p:cNvPr id="5" name="Picture 2" descr="Picture background">
            <a:extLst>
              <a:ext uri="{FF2B5EF4-FFF2-40B4-BE49-F238E27FC236}">
                <a16:creationId xmlns="" xmlns:a16="http://schemas.microsoft.com/office/drawing/2014/main" id="{7ABC962B-26DE-7A90-123A-E1E8CAF0049C}"/>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6330" t="3020" r="9162" b="7259"/>
          <a:stretch/>
        </p:blipFill>
        <p:spPr bwMode="auto">
          <a:xfrm>
            <a:off x="8529851" y="3165618"/>
            <a:ext cx="3330055" cy="353543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EE9AEAA6-15CB-6B33-6F5C-4ADF70251ACF}"/>
              </a:ext>
            </a:extLst>
          </p:cNvPr>
          <p:cNvSpPr txBox="1"/>
          <p:nvPr/>
        </p:nvSpPr>
        <p:spPr>
          <a:xfrm>
            <a:off x="477672" y="2054182"/>
            <a:ext cx="9339390" cy="1077218"/>
          </a:xfrm>
          <a:prstGeom prst="rect">
            <a:avLst/>
          </a:prstGeom>
          <a:noFill/>
        </p:spPr>
        <p:txBody>
          <a:bodyPr wrap="square">
            <a:spAutoFit/>
          </a:bodyPr>
          <a:lstStyle/>
          <a:p>
            <a:pPr algn="ctr"/>
            <a:r>
              <a:rPr lang="ru-RU" sz="3200" b="1" dirty="0">
                <a:solidFill>
                  <a:schemeClr val="accent2">
                    <a:lumMod val="50000"/>
                  </a:schemeClr>
                </a:solidFill>
              </a:rPr>
              <a:t>ДИАГНОСТИКА И ЛЕЧЕНИЕ ЗАБОЛЕВАНИЙ ОРГАНОВ ДЫХАНИЯ: ПНЕВМОНИЯ, ПЛЕВРИТЫ </a:t>
            </a:r>
          </a:p>
        </p:txBody>
      </p:sp>
    </p:spTree>
    <p:extLst>
      <p:ext uri="{BB962C8B-B14F-4D97-AF65-F5344CB8AC3E}">
        <p14:creationId xmlns="" xmlns:p14="http://schemas.microsoft.com/office/powerpoint/2010/main" val="17006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6560" t="20921" r="7246" b="9029"/>
          <a:stretch/>
        </p:blipFill>
        <p:spPr bwMode="auto">
          <a:xfrm>
            <a:off x="241253" y="1178241"/>
            <a:ext cx="11518710" cy="526569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4290364" y="519406"/>
            <a:ext cx="3420488" cy="658835"/>
          </a:xfrm>
          <a:prstGeom prst="rect">
            <a:avLst/>
          </a:prstGeom>
        </p:spPr>
        <p:txBody>
          <a:bodyPr wrap="none">
            <a:spAutoFit/>
          </a:bodyPr>
          <a:lstStyle/>
          <a:p>
            <a:pPr>
              <a:lnSpc>
                <a:spcPct val="107000"/>
              </a:lnSpc>
              <a:spcAft>
                <a:spcPts val="800"/>
              </a:spcAft>
            </a:pPr>
            <a:r>
              <a:rPr lang="ru-RU" sz="3600" b="1" kern="100" dirty="0">
                <a:solidFill>
                  <a:schemeClr val="accent2">
                    <a:lumMod val="50000"/>
                  </a:schemeClr>
                </a:solidFill>
                <a:effectLst/>
                <a:ea typeface="Calibri" panose="020F0502020204030204" pitchFamily="34" charset="0"/>
                <a:cs typeface="Times New Roman" panose="02020603050405020304" pitchFamily="18" charset="0"/>
              </a:rPr>
              <a:t>Классификация</a:t>
            </a:r>
            <a:endParaRPr lang="ru-RU" sz="2800" kern="100" dirty="0">
              <a:solidFill>
                <a:schemeClr val="accent2">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676981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279" y="1115338"/>
            <a:ext cx="12169721" cy="5509200"/>
          </a:xfrm>
          <a:prstGeom prst="rect">
            <a:avLst/>
          </a:prstGeom>
        </p:spPr>
        <p:txBody>
          <a:bodyPr wrap="square">
            <a:spAutoFit/>
          </a:bodyPr>
          <a:lstStyle/>
          <a:p>
            <a:pPr indent="457200">
              <a:lnSpc>
                <a:spcPct val="150000"/>
              </a:lnSpc>
              <a:spcAft>
                <a:spcPts val="800"/>
              </a:spcAft>
            </a:pPr>
            <a:r>
              <a:rPr lang="ru-RU"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9. В зависимости от тяжести течения пневмонии делят на:</a:t>
            </a:r>
          </a:p>
          <a:p>
            <a:pPr indent="457200">
              <a:lnSpc>
                <a:spcPct val="150000"/>
              </a:lnSpc>
              <a:spcAft>
                <a:spcPts val="800"/>
              </a:spcAft>
            </a:pPr>
            <a:endParaRPr lang="ru-RU" sz="8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457200">
              <a:lnSpc>
                <a:spcPct val="150000"/>
              </a:lnSpc>
              <a:spcAft>
                <a:spcPts val="800"/>
              </a:spcAft>
              <a:buSzPts val="1000"/>
              <a:buFont typeface="Symbol" panose="05050102010706020507" pitchFamily="18" charset="2"/>
              <a:buChar char=""/>
              <a:tabLst>
                <a:tab pos="457200" algn="l"/>
              </a:tabLst>
            </a:pPr>
            <a:r>
              <a:rPr lang="ru-RU"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легкой степени</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 характеризуется слабо выраженной интоксикацией (ясное сознание, температура тела до 38°С, АД в норме, </a:t>
            </a: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тахикардия</a:t>
            </a:r>
            <a:r>
              <a:rPr lang="ru-RU" kern="1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не более 90 уд. в мин.), одышка в покое отсутствует, рентгенологически определяется небольшой очаг воспаления.</a:t>
            </a:r>
          </a:p>
          <a:p>
            <a:pPr marL="342900" lvl="0" indent="457200">
              <a:lnSpc>
                <a:spcPct val="150000"/>
              </a:lnSpc>
              <a:spcAft>
                <a:spcPts val="800"/>
              </a:spcAft>
              <a:buSzPts val="1000"/>
              <a:buFont typeface="Symbol" panose="05050102010706020507" pitchFamily="18" charset="2"/>
              <a:buChar char=""/>
              <a:tabLst>
                <a:tab pos="457200" algn="l"/>
              </a:tabLst>
            </a:pPr>
            <a:endParaRPr lang="ru-RU" sz="10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457200">
              <a:lnSpc>
                <a:spcPct val="150000"/>
              </a:lnSpc>
              <a:spcAft>
                <a:spcPts val="800"/>
              </a:spcAft>
              <a:buSzPts val="1000"/>
              <a:buFont typeface="Symbol" panose="05050102010706020507" pitchFamily="18" charset="2"/>
              <a:buChar char=""/>
              <a:tabLst>
                <a:tab pos="457200" algn="l"/>
              </a:tabLst>
            </a:pPr>
            <a:r>
              <a:rPr lang="ru-RU"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средней степени</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 признаки умеренно выраженной интоксикации (ясное сознание, потливость, выраженная слабость, температура тела до 39°С, АД умеренно снижено, тахикардия около 100 уд. в мин.), частота дыхания – до 30 в мин. в покое, рентгенологически определяется выраженная инфильтрация.</a:t>
            </a:r>
          </a:p>
          <a:p>
            <a:pPr marL="342900" lvl="0" indent="457200">
              <a:lnSpc>
                <a:spcPct val="150000"/>
              </a:lnSpc>
              <a:spcAft>
                <a:spcPts val="800"/>
              </a:spcAft>
              <a:buSzPts val="1000"/>
              <a:buFont typeface="Symbol" panose="05050102010706020507" pitchFamily="18" charset="2"/>
              <a:buChar char=""/>
              <a:tabLst>
                <a:tab pos="457200" algn="l"/>
              </a:tabLst>
            </a:pPr>
            <a:endParaRPr lang="ru-RU" sz="10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457200">
              <a:lnSpc>
                <a:spcPct val="150000"/>
              </a:lnSpc>
              <a:spcAft>
                <a:spcPts val="800"/>
              </a:spcAft>
              <a:buSzPts val="1000"/>
              <a:buFont typeface="Symbol" panose="05050102010706020507" pitchFamily="18" charset="2"/>
              <a:buChar char=""/>
              <a:tabLst>
                <a:tab pos="457200" algn="l"/>
              </a:tabLst>
            </a:pPr>
            <a:r>
              <a:rPr lang="ru-RU"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тяжелой степени</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 характеризуется выраженной интоксикацией (лихорадка 39-40°С, помутнение сознания, адинамия, бред, тахикардия свыше 100 уд. в мин., </a:t>
            </a: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коллапс</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одышкой до 40 в мин. в покое, цианозом, развитием осложнений. Рентгенологически определяется обширная инфильтрация.</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4290364" y="519406"/>
            <a:ext cx="3064429" cy="595932"/>
          </a:xfrm>
          <a:prstGeom prst="rect">
            <a:avLst/>
          </a:prstGeom>
        </p:spPr>
        <p:txBody>
          <a:bodyPr wrap="none">
            <a:spAutoFit/>
          </a:bodyPr>
          <a:lstStyle/>
          <a:p>
            <a:pPr>
              <a:lnSpc>
                <a:spcPct val="107000"/>
              </a:lnSpc>
              <a:spcAft>
                <a:spcPts val="800"/>
              </a:spcAft>
            </a:pPr>
            <a:r>
              <a:rPr lang="ru-RU" sz="3200" b="1" kern="100" dirty="0">
                <a:solidFill>
                  <a:schemeClr val="accent2">
                    <a:lumMod val="50000"/>
                  </a:schemeClr>
                </a:solidFill>
                <a:effectLst/>
                <a:ea typeface="Calibri" panose="020F0502020204030204" pitchFamily="34" charset="0"/>
                <a:cs typeface="Times New Roman" panose="02020603050405020304" pitchFamily="18" charset="0"/>
              </a:rPr>
              <a:t>Классификация</a:t>
            </a:r>
            <a:endParaRPr lang="ru-RU" sz="2400" kern="100" dirty="0">
              <a:solidFill>
                <a:schemeClr val="accent2">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03947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4185" y="-97589"/>
            <a:ext cx="6523630" cy="646331"/>
          </a:xfrm>
          <a:prstGeom prst="rect">
            <a:avLst/>
          </a:prstGeom>
          <a:noFill/>
        </p:spPr>
        <p:txBody>
          <a:bodyPr wrap="square" rtlCol="0">
            <a:spAutoFit/>
          </a:bodyPr>
          <a:lstStyle/>
          <a:p>
            <a:pPr algn="ctr"/>
            <a:r>
              <a:rPr lang="ru-RU" sz="3600" b="1" dirty="0">
                <a:solidFill>
                  <a:schemeClr val="accent2">
                    <a:lumMod val="50000"/>
                  </a:schemeClr>
                </a:solidFill>
              </a:rPr>
              <a:t>Бронхопневмония</a:t>
            </a:r>
          </a:p>
        </p:txBody>
      </p:sp>
      <p:sp>
        <p:nvSpPr>
          <p:cNvPr id="3" name="Прямоугольник 2"/>
          <p:cNvSpPr/>
          <p:nvPr/>
        </p:nvSpPr>
        <p:spPr>
          <a:xfrm>
            <a:off x="859808" y="929223"/>
            <a:ext cx="10472384" cy="7363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7000"/>
              </a:lnSpc>
              <a:spcAft>
                <a:spcPts val="800"/>
              </a:spcAft>
            </a:pPr>
            <a:r>
              <a:rPr lang="ru-RU" sz="2000" kern="100" dirty="0">
                <a:ea typeface="Calibri" panose="020F0502020204030204" pitchFamily="34" charset="0"/>
                <a:cs typeface="Segoe UI Semilight" panose="020B0402040204020203" pitchFamily="34" charset="0"/>
              </a:rPr>
              <a:t>Бронхопневмония (очаговая) – это пневмония, при которой воспалительный процесс захватывает дольки легкого в пределах 1 или нескольких сегментов.</a:t>
            </a:r>
            <a:endParaRPr lang="ru-RU" kern="100" dirty="0">
              <a:effectLst/>
              <a:ea typeface="Calibri" panose="020F0502020204030204" pitchFamily="34" charset="0"/>
              <a:cs typeface="Segoe UI Semilight" panose="020B0402040204020203" pitchFamily="34" charset="0"/>
            </a:endParaRPr>
          </a:p>
        </p:txBody>
      </p:sp>
      <p:pic>
        <p:nvPicPr>
          <p:cNvPr id="1026" name="Picture 2"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91" t="11450" r="1294" b="13194"/>
          <a:stretch/>
        </p:blipFill>
        <p:spPr bwMode="auto">
          <a:xfrm>
            <a:off x="1988025" y="1787306"/>
            <a:ext cx="8695168" cy="507069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8617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85992" y="-122088"/>
            <a:ext cx="2360518" cy="658835"/>
          </a:xfrm>
          <a:prstGeom prst="rect">
            <a:avLst/>
          </a:prstGeom>
        </p:spPr>
        <p:txBody>
          <a:bodyPr wrap="none">
            <a:spAutoFit/>
          </a:bodyPr>
          <a:lstStyle/>
          <a:p>
            <a:pPr algn="ctr">
              <a:lnSpc>
                <a:spcPct val="107000"/>
              </a:lnSpc>
              <a:spcAft>
                <a:spcPts val="800"/>
              </a:spcAft>
            </a:pPr>
            <a:r>
              <a:rPr lang="ru-RU" sz="3600" b="1" kern="100" dirty="0">
                <a:solidFill>
                  <a:schemeClr val="accent2">
                    <a:lumMod val="50000"/>
                  </a:schemeClr>
                </a:solidFill>
                <a:ea typeface="Calibri" panose="020F0502020204030204" pitchFamily="34" charset="0"/>
                <a:cs typeface="Times New Roman" panose="02020603050405020304" pitchFamily="18" charset="0"/>
              </a:rPr>
              <a:t>Этиология</a:t>
            </a:r>
            <a:endParaRPr lang="ru-RU" sz="3200" b="1" kern="100" dirty="0">
              <a:solidFill>
                <a:schemeClr val="accent2">
                  <a:lumMod val="50000"/>
                </a:schemeClr>
              </a:solidFill>
              <a:effectLst/>
              <a:ea typeface="Calibri" panose="020F0502020204030204" pitchFamily="34" charset="0"/>
              <a:cs typeface="Times New Roman" panose="02020603050405020304" pitchFamily="18" charset="0"/>
            </a:endParaRPr>
          </a:p>
        </p:txBody>
      </p:sp>
      <p:sp>
        <p:nvSpPr>
          <p:cNvPr id="3" name="Прямоугольник 2"/>
          <p:cNvSpPr/>
          <p:nvPr/>
        </p:nvSpPr>
        <p:spPr>
          <a:xfrm>
            <a:off x="474403" y="1232173"/>
            <a:ext cx="5290782" cy="68505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ru-RU" kern="100" dirty="0">
                <a:ea typeface="Calibri" panose="020F0502020204030204" pitchFamily="34" charset="0"/>
                <a:cs typeface="Times New Roman" panose="02020603050405020304" pitchFamily="18" charset="0"/>
              </a:rPr>
              <a:t>Пневмококк, стафилококк, стрептококк, клебсиелла, вирусы, при СПИДе – пневмоцисты.</a:t>
            </a:r>
            <a:endParaRPr lang="ru-RU" sz="1600" kern="100" dirty="0">
              <a:effectLst/>
              <a:ea typeface="Calibri" panose="020F0502020204030204" pitchFamily="34" charset="0"/>
              <a:cs typeface="Times New Roman" panose="02020603050405020304" pitchFamily="18" charset="0"/>
            </a:endParaRPr>
          </a:p>
        </p:txBody>
      </p:sp>
      <p:sp>
        <p:nvSpPr>
          <p:cNvPr id="5" name="Прямоугольник 4"/>
          <p:cNvSpPr/>
          <p:nvPr/>
        </p:nvSpPr>
        <p:spPr>
          <a:xfrm>
            <a:off x="6556010" y="4105380"/>
            <a:ext cx="5053563" cy="523220"/>
          </a:xfrm>
          <a:prstGeom prst="rect">
            <a:avLst/>
          </a:prstGeom>
        </p:spPr>
        <p:txBody>
          <a:bodyPr wrap="none">
            <a:spAutoFit/>
          </a:bodyPr>
          <a:lstStyle/>
          <a:p>
            <a:r>
              <a:rPr lang="ru-RU" sz="2800" b="1" dirty="0">
                <a:solidFill>
                  <a:schemeClr val="accent4">
                    <a:lumMod val="50000"/>
                  </a:schemeClr>
                </a:solidFill>
                <a:ea typeface="Calibri" panose="020F0502020204030204" pitchFamily="34" charset="0"/>
              </a:rPr>
              <a:t>Предрасполагающие факторы</a:t>
            </a:r>
            <a:endParaRPr lang="ru-RU" sz="2800" b="1" dirty="0">
              <a:solidFill>
                <a:schemeClr val="accent4">
                  <a:lumMod val="50000"/>
                </a:schemeClr>
              </a:solidFill>
            </a:endParaRPr>
          </a:p>
        </p:txBody>
      </p:sp>
      <p:sp>
        <p:nvSpPr>
          <p:cNvPr id="6" name="Прямоугольник 5"/>
          <p:cNvSpPr/>
          <p:nvPr/>
        </p:nvSpPr>
        <p:spPr>
          <a:xfrm>
            <a:off x="6166251" y="4786036"/>
            <a:ext cx="583308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a:ea typeface="Calibri" panose="020F0502020204030204" pitchFamily="34" charset="0"/>
              </a:rPr>
              <a:t>Бронхит, ОРВИ, переохлаждение, курение, хронические стрессы, гиповитаминоз, хронические заболевания дыхательных путей, длительный постельный режим (застойная/гипостатическая пневмония), попадание инородных тел в дыхательные пути (аспирационная пневмония</a:t>
            </a:r>
            <a:r>
              <a:rPr lang="ru-RU" i="1" dirty="0">
                <a:ea typeface="Calibri" panose="020F0502020204030204" pitchFamily="34" charset="0"/>
              </a:rPr>
              <a:t>(рис)).</a:t>
            </a:r>
            <a:endParaRPr lang="ru-RU" i="1" dirty="0"/>
          </a:p>
        </p:txBody>
      </p:sp>
      <p:pic>
        <p:nvPicPr>
          <p:cNvPr id="2056" name="Picture 8"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41379"/>
          <a:stretch/>
        </p:blipFill>
        <p:spPr bwMode="auto">
          <a:xfrm>
            <a:off x="605051" y="2193619"/>
            <a:ext cx="5029486" cy="4346743"/>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Picture background"/>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4981" t="23848" r="34711" b="11599"/>
          <a:stretch/>
        </p:blipFill>
        <p:spPr bwMode="auto">
          <a:xfrm>
            <a:off x="6922348" y="730550"/>
            <a:ext cx="4203906" cy="33748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037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CFB0F0A-52BB-BA32-54B8-0068525285C6}"/>
              </a:ext>
            </a:extLst>
          </p:cNvPr>
          <p:cNvSpPr txBox="1"/>
          <p:nvPr/>
        </p:nvSpPr>
        <p:spPr>
          <a:xfrm>
            <a:off x="855406" y="-125672"/>
            <a:ext cx="10481187" cy="646331"/>
          </a:xfrm>
          <a:prstGeom prst="rect">
            <a:avLst/>
          </a:prstGeom>
          <a:noFill/>
        </p:spPr>
        <p:txBody>
          <a:bodyPr wrap="square">
            <a:spAutoFit/>
          </a:bodyPr>
          <a:lstStyle/>
          <a:p>
            <a:pPr algn="ctr"/>
            <a:r>
              <a:rPr lang="ru-RU" sz="3600" b="1" dirty="0">
                <a:solidFill>
                  <a:schemeClr val="accent2">
                    <a:lumMod val="50000"/>
                  </a:schemeClr>
                </a:solidFill>
              </a:rPr>
              <a:t>Клиническая картина очаговой пневмонии </a:t>
            </a:r>
          </a:p>
        </p:txBody>
      </p:sp>
      <p:sp>
        <p:nvSpPr>
          <p:cNvPr id="5" name="TextBox 4">
            <a:extLst>
              <a:ext uri="{FF2B5EF4-FFF2-40B4-BE49-F238E27FC236}">
                <a16:creationId xmlns="" xmlns:a16="http://schemas.microsoft.com/office/drawing/2014/main" id="{9B218E5B-F326-B51D-37B1-7D0655954109}"/>
              </a:ext>
            </a:extLst>
          </p:cNvPr>
          <p:cNvSpPr txBox="1"/>
          <p:nvPr/>
        </p:nvSpPr>
        <p:spPr>
          <a:xfrm>
            <a:off x="98322" y="792454"/>
            <a:ext cx="11995355" cy="2957861"/>
          </a:xfrm>
          <a:prstGeom prst="rect">
            <a:avLst/>
          </a:prstGeom>
          <a:noFill/>
        </p:spPr>
        <p:txBody>
          <a:bodyPr wrap="square">
            <a:spAutoFit/>
          </a:bodyPr>
          <a:lstStyle/>
          <a:p>
            <a:pPr indent="457200">
              <a:lnSpc>
                <a:spcPct val="150000"/>
              </a:lnSpc>
              <a:buFont typeface="Wingdings" pitchFamily="2" charset="2"/>
              <a:buNone/>
            </a:pPr>
            <a:r>
              <a:rPr lang="ru-RU" sz="1800" dirty="0"/>
              <a:t>1. Заболевание начинается  остро — с повышения температуры, озноба, либо постепенно на фоне продромальных явлений - общей слабости, головной боли.</a:t>
            </a:r>
          </a:p>
          <a:p>
            <a:pPr indent="457200">
              <a:lnSpc>
                <a:spcPct val="150000"/>
              </a:lnSpc>
              <a:buFont typeface="Wingdings" pitchFamily="2" charset="2"/>
              <a:buNone/>
            </a:pPr>
            <a:r>
              <a:rPr lang="ru-RU" sz="1800" dirty="0"/>
              <a:t>2. Повышение температуры до 38—39°С, у лиц пожилого возраста и у ослабленных больных она может оставаться нормальной или повышается до субфебрильных цифр. Длительность лихорадки при адекватной антибактериальной терапии не превышает 3—5 дней. </a:t>
            </a:r>
          </a:p>
          <a:p>
            <a:pPr indent="457200">
              <a:lnSpc>
                <a:spcPct val="150000"/>
              </a:lnSpc>
              <a:buFont typeface="Wingdings" pitchFamily="2" charset="2"/>
              <a:buNone/>
            </a:pPr>
            <a:r>
              <a:rPr lang="ru-RU" sz="1800" dirty="0"/>
              <a:t>3. Частыми жалобами являются сухой кашель или кашель с мокротой. Мокрота может быть слизистой, </a:t>
            </a:r>
            <a:r>
              <a:rPr lang="ru-RU" sz="1800" dirty="0" err="1"/>
              <a:t>слизисто</a:t>
            </a:r>
            <a:r>
              <a:rPr lang="ru-RU" sz="1800" dirty="0"/>
              <a:t>-гнойной или гнойной, количество варьирует в широких пределах.</a:t>
            </a:r>
            <a:r>
              <a:rPr lang="ru-RU" sz="1800" dirty="0">
                <a:effectLst/>
              </a:rPr>
              <a:t> </a:t>
            </a:r>
          </a:p>
        </p:txBody>
      </p:sp>
      <p:sp>
        <p:nvSpPr>
          <p:cNvPr id="7" name="TextBox 6">
            <a:extLst>
              <a:ext uri="{FF2B5EF4-FFF2-40B4-BE49-F238E27FC236}">
                <a16:creationId xmlns="" xmlns:a16="http://schemas.microsoft.com/office/drawing/2014/main" id="{8EC41724-3934-A2EE-7307-D759FF805611}"/>
              </a:ext>
            </a:extLst>
          </p:cNvPr>
          <p:cNvSpPr txBox="1"/>
          <p:nvPr/>
        </p:nvSpPr>
        <p:spPr>
          <a:xfrm>
            <a:off x="0" y="3674806"/>
            <a:ext cx="11336594" cy="2534027"/>
          </a:xfrm>
          <a:prstGeom prst="rect">
            <a:avLst/>
          </a:prstGeom>
          <a:noFill/>
        </p:spPr>
        <p:txBody>
          <a:bodyPr wrap="square">
            <a:spAutoFit/>
          </a:bodyPr>
          <a:lstStyle/>
          <a:p>
            <a:pPr indent="457200">
              <a:lnSpc>
                <a:spcPct val="150000"/>
              </a:lnSpc>
              <a:defRPr/>
            </a:pPr>
            <a:r>
              <a:rPr lang="ru-RU" dirty="0"/>
              <a:t>4. Боль в грудной клетке </a:t>
            </a:r>
          </a:p>
          <a:p>
            <a:pPr indent="457200">
              <a:lnSpc>
                <a:spcPct val="150000"/>
              </a:lnSpc>
              <a:defRPr/>
            </a:pPr>
            <a:r>
              <a:rPr lang="ru-RU" dirty="0"/>
              <a:t>5. При перкуссии - притупление перкуторного звука, чередующиеся с участками нормального легочного звука. </a:t>
            </a:r>
          </a:p>
          <a:p>
            <a:pPr indent="457200">
              <a:lnSpc>
                <a:spcPct val="150000"/>
              </a:lnSpc>
              <a:defRPr/>
            </a:pPr>
            <a:r>
              <a:rPr lang="ru-RU" dirty="0"/>
              <a:t>6. При аускультации на фоне жесткого дыхания на ограниченных участках выслушиваются звучные влажные хрипы. При присоединении сухого плеврита может выслушиваться шум трения плевры.</a:t>
            </a:r>
          </a:p>
          <a:p>
            <a:pPr indent="457200">
              <a:lnSpc>
                <a:spcPct val="150000"/>
              </a:lnSpc>
              <a:defRPr/>
            </a:pPr>
            <a:r>
              <a:rPr lang="ru-RU" dirty="0"/>
              <a:t>7.Со стороны сердечно-сосудистой системы -тахикардия. </a:t>
            </a:r>
          </a:p>
        </p:txBody>
      </p:sp>
    </p:spTree>
    <p:extLst>
      <p:ext uri="{BB962C8B-B14F-4D97-AF65-F5344CB8AC3E}">
        <p14:creationId xmlns="" xmlns:p14="http://schemas.microsoft.com/office/powerpoint/2010/main" val="47904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2628" y="-116646"/>
            <a:ext cx="4874091" cy="646331"/>
          </a:xfrm>
          <a:prstGeom prst="rect">
            <a:avLst/>
          </a:prstGeom>
        </p:spPr>
        <p:txBody>
          <a:bodyPr wrap="none">
            <a:spAutoFit/>
          </a:bodyPr>
          <a:lstStyle/>
          <a:p>
            <a:r>
              <a:rPr lang="ru-RU" sz="3600" b="1" dirty="0">
                <a:solidFill>
                  <a:schemeClr val="accent2">
                    <a:lumMod val="50000"/>
                  </a:schemeClr>
                </a:solidFill>
                <a:ea typeface="Calibri" panose="020F0502020204030204" pitchFamily="34" charset="0"/>
              </a:rPr>
              <a:t>Крупозная пневмония </a:t>
            </a:r>
            <a:endParaRPr lang="ru-RU" sz="3600" b="1" dirty="0">
              <a:solidFill>
                <a:schemeClr val="accent2">
                  <a:lumMod val="50000"/>
                </a:schemeClr>
              </a:solidFill>
            </a:endParaRPr>
          </a:p>
        </p:txBody>
      </p:sp>
      <p:sp>
        <p:nvSpPr>
          <p:cNvPr id="3" name="Прямоугольник 2"/>
          <p:cNvSpPr/>
          <p:nvPr/>
        </p:nvSpPr>
        <p:spPr>
          <a:xfrm>
            <a:off x="200107" y="1766255"/>
            <a:ext cx="5236191" cy="10143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ru-RU" sz="2000" b="1" kern="100" dirty="0">
                <a:solidFill>
                  <a:schemeClr val="accent4">
                    <a:lumMod val="50000"/>
                  </a:schemeClr>
                </a:solidFill>
                <a:ea typeface="Calibri" panose="020F0502020204030204" pitchFamily="34" charset="0"/>
                <a:cs typeface="Times New Roman" panose="02020603050405020304" pitchFamily="18" charset="0"/>
              </a:rPr>
              <a:t>Крупозная пневмония </a:t>
            </a:r>
            <a:r>
              <a:rPr lang="ru-RU" kern="100" dirty="0">
                <a:ea typeface="Calibri" panose="020F0502020204030204" pitchFamily="34" charset="0"/>
                <a:cs typeface="Times New Roman" panose="02020603050405020304" pitchFamily="18" charset="0"/>
              </a:rPr>
              <a:t>(долевая пневмония) – это воспаление доли легкого с прилегающей частью плевры.</a:t>
            </a:r>
            <a:endParaRPr lang="ru-RU" kern="100" dirty="0">
              <a:effectLst/>
              <a:ea typeface="Calibri" panose="020F0502020204030204" pitchFamily="34" charset="0"/>
              <a:cs typeface="Times New Roman" panose="02020603050405020304" pitchFamily="18" charset="0"/>
            </a:endParaRPr>
          </a:p>
        </p:txBody>
      </p:sp>
      <p:pic>
        <p:nvPicPr>
          <p:cNvPr id="4" name="Picture 2" descr="Picture backgroun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38768" y="904568"/>
            <a:ext cx="6568558" cy="583506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200107" y="3778310"/>
            <a:ext cx="5258996" cy="88646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7000"/>
              </a:lnSpc>
              <a:spcAft>
                <a:spcPts val="800"/>
              </a:spcAft>
            </a:pPr>
            <a:r>
              <a:rPr lang="ru-RU" sz="2400" b="1" kern="100" dirty="0">
                <a:solidFill>
                  <a:schemeClr val="accent4">
                    <a:lumMod val="50000"/>
                  </a:schemeClr>
                </a:solidFill>
                <a:ea typeface="Calibri" panose="020F0502020204030204" pitchFamily="34" charset="0"/>
                <a:cs typeface="Times New Roman" panose="02020603050405020304" pitchFamily="18" charset="0"/>
              </a:rPr>
              <a:t>Этиология:</a:t>
            </a:r>
            <a:endParaRPr lang="ru-RU" sz="2000" b="1" kern="100" dirty="0">
              <a:solidFill>
                <a:schemeClr val="accent4">
                  <a:lumMod val="50000"/>
                </a:schemeClr>
              </a:solidFill>
              <a:ea typeface="Calibri" panose="020F0502020204030204" pitchFamily="34" charset="0"/>
              <a:cs typeface="Times New Roman" panose="02020603050405020304" pitchFamily="18" charset="0"/>
            </a:endParaRPr>
          </a:p>
          <a:p>
            <a:pPr algn="ctr">
              <a:lnSpc>
                <a:spcPct val="107000"/>
              </a:lnSpc>
              <a:spcAft>
                <a:spcPts val="800"/>
              </a:spcAft>
            </a:pPr>
            <a:r>
              <a:rPr lang="ru-RU" kern="100" dirty="0">
                <a:ea typeface="Calibri" panose="020F0502020204030204" pitchFamily="34" charset="0"/>
                <a:cs typeface="Times New Roman" panose="02020603050405020304" pitchFamily="18" charset="0"/>
              </a:rPr>
              <a:t>Пневмококк (чаще всего), реже – другие бактерии.</a:t>
            </a:r>
            <a:endParaRPr lang="ru-RU" sz="1600" kern="100" dirty="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79052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BA7462F-237A-DC79-6A7C-9435DA6E2209}"/>
              </a:ext>
            </a:extLst>
          </p:cNvPr>
          <p:cNvSpPr txBox="1"/>
          <p:nvPr/>
        </p:nvSpPr>
        <p:spPr>
          <a:xfrm>
            <a:off x="2217174" y="-98323"/>
            <a:ext cx="7757651" cy="584775"/>
          </a:xfrm>
          <a:prstGeom prst="rect">
            <a:avLst/>
          </a:prstGeom>
          <a:noFill/>
        </p:spPr>
        <p:txBody>
          <a:bodyPr wrap="square" rtlCol="0">
            <a:spAutoFit/>
          </a:bodyPr>
          <a:lstStyle/>
          <a:p>
            <a:pPr algn="ctr"/>
            <a:r>
              <a:rPr lang="ru-RU" sz="3200" b="1" dirty="0">
                <a:solidFill>
                  <a:schemeClr val="accent2">
                    <a:lumMod val="50000"/>
                  </a:schemeClr>
                </a:solidFill>
              </a:rPr>
              <a:t>Стадии развития долевой пневмонии</a:t>
            </a:r>
          </a:p>
        </p:txBody>
      </p:sp>
      <p:sp>
        <p:nvSpPr>
          <p:cNvPr id="4" name="TextBox 3">
            <a:extLst>
              <a:ext uri="{FF2B5EF4-FFF2-40B4-BE49-F238E27FC236}">
                <a16:creationId xmlns="" xmlns:a16="http://schemas.microsoft.com/office/drawing/2014/main" id="{EA523426-3E7B-2383-B1E0-7705585E96C9}"/>
              </a:ext>
            </a:extLst>
          </p:cNvPr>
          <p:cNvSpPr txBox="1"/>
          <p:nvPr/>
        </p:nvSpPr>
        <p:spPr>
          <a:xfrm>
            <a:off x="83573" y="560115"/>
            <a:ext cx="12024852" cy="6281848"/>
          </a:xfrm>
          <a:prstGeom prst="rect">
            <a:avLst/>
          </a:prstGeom>
          <a:noFill/>
        </p:spPr>
        <p:txBody>
          <a:bodyPr wrap="square">
            <a:spAutoFit/>
          </a:bodyPr>
          <a:lstStyle/>
          <a:p>
            <a:pPr indent="457200">
              <a:lnSpc>
                <a:spcPct val="150000"/>
              </a:lnSpc>
              <a:buFont typeface="Wingdings" pitchFamily="2" charset="2"/>
              <a:buNone/>
              <a:defRPr/>
            </a:pPr>
            <a:r>
              <a:rPr lang="ru-RU" dirty="0"/>
              <a:t>Долевая (крупозная пневмония) включает 4 стадии развития болезни:</a:t>
            </a:r>
          </a:p>
          <a:p>
            <a:pPr indent="457200">
              <a:lnSpc>
                <a:spcPct val="150000"/>
              </a:lnSpc>
              <a:buFont typeface="Wingdings" pitchFamily="2" charset="2"/>
              <a:buNone/>
              <a:defRPr/>
            </a:pPr>
            <a:r>
              <a:rPr lang="ru-RU" b="1" dirty="0"/>
              <a:t>1.Стадия прилива </a:t>
            </a:r>
            <a:r>
              <a:rPr lang="ru-RU" dirty="0"/>
              <a:t>- характеризуется гиперемией легочной ткани, нарушением проходимости капилляров с нарастанием воспалительного отека. В отечной жидкости определяется большое количество микроорганизмов. Стадия длится от 12 часов до 3 суток.</a:t>
            </a:r>
          </a:p>
          <a:p>
            <a:pPr indent="457200">
              <a:lnSpc>
                <a:spcPct val="150000"/>
              </a:lnSpc>
              <a:defRPr/>
            </a:pPr>
            <a:r>
              <a:rPr lang="ru-RU" b="1" dirty="0"/>
              <a:t>2. Стадия красного </a:t>
            </a:r>
            <a:r>
              <a:rPr lang="ru-RU" b="1" dirty="0" err="1"/>
              <a:t>опеченения</a:t>
            </a:r>
            <a:r>
              <a:rPr lang="ru-RU" b="1" dirty="0"/>
              <a:t> </a:t>
            </a:r>
            <a:r>
              <a:rPr lang="ru-RU" dirty="0"/>
              <a:t>- вследствие диапедеза (проникновение) эритроцитов и выпота белков плазмы (фибриноген) в альвеолы и мелкие бронхи пораженный участок становится безвоздушным, плотным, красного цвета. Продолжительность этой стадии от 1 до 3 суток.</a:t>
            </a:r>
          </a:p>
          <a:p>
            <a:pPr indent="457200">
              <a:lnSpc>
                <a:spcPct val="150000"/>
              </a:lnSpc>
              <a:defRPr/>
            </a:pPr>
            <a:r>
              <a:rPr lang="ru-RU" b="1" dirty="0"/>
              <a:t>3.Стадия серого </a:t>
            </a:r>
            <a:r>
              <a:rPr lang="ru-RU" b="1" dirty="0" err="1"/>
              <a:t>опеченения</a:t>
            </a:r>
            <a:r>
              <a:rPr lang="ru-RU" b="1" dirty="0"/>
              <a:t> </a:t>
            </a:r>
            <a:r>
              <a:rPr lang="ru-RU" dirty="0"/>
              <a:t>- происходит заполнение альвеол большим количеством нейтрофилов (эритроциты встречаются редко, вследствие чего легкое на разрезе имеет </a:t>
            </a:r>
            <a:r>
              <a:rPr lang="ru-RU" dirty="0" err="1"/>
              <a:t>серовато­желтый</a:t>
            </a:r>
            <a:r>
              <a:rPr lang="ru-RU" dirty="0"/>
              <a:t> цвет). Продолжительность стадии от 2 до 6 суток.</a:t>
            </a:r>
          </a:p>
          <a:p>
            <a:pPr indent="457200">
              <a:lnSpc>
                <a:spcPct val="150000"/>
              </a:lnSpc>
              <a:defRPr/>
            </a:pPr>
            <a:r>
              <a:rPr lang="ru-RU" b="1" dirty="0"/>
              <a:t>4.Стадия разрешения </a:t>
            </a:r>
            <a:r>
              <a:rPr lang="ru-RU" dirty="0"/>
              <a:t>- характеризуется постепенным растворением фибрина, происходит слущивание альвеолярного эпителия, заполнение альвеол макрофагами, которые </a:t>
            </a:r>
            <a:r>
              <a:rPr lang="ru-RU" dirty="0" err="1"/>
              <a:t>фагоцитируют</a:t>
            </a:r>
            <a:r>
              <a:rPr lang="ru-RU" dirty="0"/>
              <a:t> нейтрофилы, содержащие пневмококки. Фибрин и лейкоциты в альвеолах рассасываются и частично отхаркиваются с мокротой. Разрешение наступает к 7— 11-му дню болезни.</a:t>
            </a:r>
          </a:p>
          <a:p>
            <a:pPr indent="457200">
              <a:lnSpc>
                <a:spcPct val="150000"/>
              </a:lnSpc>
              <a:buFont typeface="Wingdings" pitchFamily="2" charset="2"/>
              <a:buNone/>
              <a:defRPr/>
            </a:pPr>
            <a:endParaRPr lang="ru-RU" dirty="0"/>
          </a:p>
        </p:txBody>
      </p:sp>
    </p:spTree>
    <p:extLst>
      <p:ext uri="{BB962C8B-B14F-4D97-AF65-F5344CB8AC3E}">
        <p14:creationId xmlns="" xmlns:p14="http://schemas.microsoft.com/office/powerpoint/2010/main" val="115196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C8300A0-A0AA-60BF-B4FC-F4DECE05383F}"/>
              </a:ext>
            </a:extLst>
          </p:cNvPr>
          <p:cNvSpPr txBox="1"/>
          <p:nvPr/>
        </p:nvSpPr>
        <p:spPr>
          <a:xfrm>
            <a:off x="1700981" y="-98322"/>
            <a:ext cx="9094839" cy="584775"/>
          </a:xfrm>
          <a:prstGeom prst="rect">
            <a:avLst/>
          </a:prstGeom>
          <a:noFill/>
        </p:spPr>
        <p:txBody>
          <a:bodyPr wrap="square" rtlCol="0">
            <a:spAutoFit/>
          </a:bodyPr>
          <a:lstStyle/>
          <a:p>
            <a:pPr algn="ctr"/>
            <a:r>
              <a:rPr lang="ru-RU" sz="3200" b="1" dirty="0">
                <a:solidFill>
                  <a:schemeClr val="accent2">
                    <a:lumMod val="50000"/>
                  </a:schemeClr>
                </a:solidFill>
              </a:rPr>
              <a:t>Клиническая картина крупозной пневмонии</a:t>
            </a:r>
          </a:p>
        </p:txBody>
      </p:sp>
      <p:sp>
        <p:nvSpPr>
          <p:cNvPr id="4" name="TextBox 3">
            <a:extLst>
              <a:ext uri="{FF2B5EF4-FFF2-40B4-BE49-F238E27FC236}">
                <a16:creationId xmlns="" xmlns:a16="http://schemas.microsoft.com/office/drawing/2014/main" id="{8FFDF81C-FBF3-0F79-1874-96C3A64B2188}"/>
              </a:ext>
            </a:extLst>
          </p:cNvPr>
          <p:cNvSpPr txBox="1"/>
          <p:nvPr/>
        </p:nvSpPr>
        <p:spPr>
          <a:xfrm>
            <a:off x="176980" y="869902"/>
            <a:ext cx="11552904" cy="5118196"/>
          </a:xfrm>
          <a:prstGeom prst="rect">
            <a:avLst/>
          </a:prstGeom>
          <a:noFill/>
        </p:spPr>
        <p:txBody>
          <a:bodyPr wrap="square">
            <a:spAutoFit/>
          </a:bodyPr>
          <a:lstStyle/>
          <a:p>
            <a:pPr indent="457200">
              <a:lnSpc>
                <a:spcPct val="150000"/>
              </a:lnSpc>
              <a:buFont typeface="Wingdings" pitchFamily="2" charset="2"/>
              <a:buNone/>
              <a:defRPr/>
            </a:pPr>
            <a:r>
              <a:rPr lang="ru-RU" sz="2200" dirty="0"/>
              <a:t>1. Заболевание начинается остро с </a:t>
            </a:r>
            <a:r>
              <a:rPr lang="ru-RU" sz="2200" dirty="0">
                <a:solidFill>
                  <a:schemeClr val="accent2">
                    <a:lumMod val="75000"/>
                  </a:schemeClr>
                </a:solidFill>
              </a:rPr>
              <a:t>синдрома интоксикации.</a:t>
            </a:r>
          </a:p>
          <a:p>
            <a:pPr indent="457200">
              <a:lnSpc>
                <a:spcPct val="150000"/>
              </a:lnSpc>
              <a:buFont typeface="Wingdings" pitchFamily="2" charset="2"/>
              <a:buNone/>
              <a:defRPr/>
            </a:pPr>
            <a:r>
              <a:rPr lang="ru-RU" sz="2200" dirty="0"/>
              <a:t>2. Одним из важных ранних симптомов долевой пневмонии является кашель с мокротой, в которой видны прожилки крови </a:t>
            </a:r>
            <a:r>
              <a:rPr lang="ru-RU" sz="2200" dirty="0">
                <a:solidFill>
                  <a:schemeClr val="accent2">
                    <a:lumMod val="75000"/>
                  </a:schemeClr>
                </a:solidFill>
              </a:rPr>
              <a:t>(«ржавая мокрота»).</a:t>
            </a:r>
          </a:p>
          <a:p>
            <a:pPr indent="457200">
              <a:lnSpc>
                <a:spcPct val="150000"/>
              </a:lnSpc>
              <a:buFont typeface="Wingdings" pitchFamily="2" charset="2"/>
              <a:buNone/>
              <a:defRPr/>
            </a:pPr>
            <a:r>
              <a:rPr lang="ru-RU" sz="2200" dirty="0"/>
              <a:t>3. </a:t>
            </a:r>
            <a:r>
              <a:rPr lang="ru-RU" sz="2200" dirty="0">
                <a:solidFill>
                  <a:schemeClr val="accent2">
                    <a:lumMod val="75000"/>
                  </a:schemeClr>
                </a:solidFill>
              </a:rPr>
              <a:t>Боль в грудной клетке </a:t>
            </a:r>
            <a:r>
              <a:rPr lang="ru-RU" sz="2200" dirty="0"/>
              <a:t>на стороне воспаления,  усиливающаяся при дыхании и кашле. При локализации пневмонии в нижней доле и вовлечение в процесс диафрагмальной плевры - боли могут </a:t>
            </a:r>
            <a:r>
              <a:rPr lang="ru-RU" sz="2200" dirty="0" err="1"/>
              <a:t>иррадиировать</a:t>
            </a:r>
            <a:r>
              <a:rPr lang="ru-RU" sz="2200" dirty="0"/>
              <a:t> в брюшную полость.</a:t>
            </a:r>
          </a:p>
          <a:p>
            <a:pPr indent="457200">
              <a:lnSpc>
                <a:spcPct val="150000"/>
              </a:lnSpc>
              <a:buFontTx/>
              <a:buNone/>
              <a:defRPr/>
            </a:pPr>
            <a:r>
              <a:rPr lang="ru-RU" sz="2200" dirty="0"/>
              <a:t>4. </a:t>
            </a:r>
            <a:r>
              <a:rPr lang="ru-RU" sz="2200" dirty="0">
                <a:solidFill>
                  <a:schemeClr val="accent2">
                    <a:lumMod val="75000"/>
                  </a:schemeClr>
                </a:solidFill>
              </a:rPr>
              <a:t>Повышение температуры тела до 39-40 °С</a:t>
            </a:r>
            <a:r>
              <a:rPr lang="ru-RU" sz="2200" dirty="0"/>
              <a:t>, держится несколько дней,  затем резко снижается в течение нескольких часов (</a:t>
            </a:r>
            <a:r>
              <a:rPr lang="ru-RU" sz="2200" dirty="0">
                <a:solidFill>
                  <a:schemeClr val="accent2">
                    <a:lumMod val="75000"/>
                  </a:schemeClr>
                </a:solidFill>
              </a:rPr>
              <a:t>кризис</a:t>
            </a:r>
            <a:r>
              <a:rPr lang="ru-RU" sz="2200" dirty="0"/>
              <a:t>). После кризиса (наступает на 7—8-й день) состояние улучшается, может наступить резкая сердечная слабость (снижение артериального давления, учащение и ослабление пульса).</a:t>
            </a:r>
          </a:p>
        </p:txBody>
      </p:sp>
    </p:spTree>
    <p:extLst>
      <p:ext uri="{BB962C8B-B14F-4D97-AF65-F5344CB8AC3E}">
        <p14:creationId xmlns="" xmlns:p14="http://schemas.microsoft.com/office/powerpoint/2010/main" val="233473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7448517-BE96-EA55-6A04-5CE253043805}"/>
              </a:ext>
            </a:extLst>
          </p:cNvPr>
          <p:cNvSpPr txBox="1"/>
          <p:nvPr/>
        </p:nvSpPr>
        <p:spPr>
          <a:xfrm>
            <a:off x="113071" y="874334"/>
            <a:ext cx="11965858" cy="5118196"/>
          </a:xfrm>
          <a:prstGeom prst="rect">
            <a:avLst/>
          </a:prstGeom>
          <a:noFill/>
        </p:spPr>
        <p:txBody>
          <a:bodyPr wrap="square">
            <a:spAutoFit/>
          </a:bodyPr>
          <a:lstStyle/>
          <a:p>
            <a:pPr indent="457200" algn="just">
              <a:lnSpc>
                <a:spcPct val="150000"/>
              </a:lnSpc>
              <a:buFont typeface="Wingdings" pitchFamily="2" charset="2"/>
              <a:buNone/>
              <a:defRPr/>
            </a:pPr>
            <a:r>
              <a:rPr lang="ru-RU" sz="2200" dirty="0"/>
              <a:t>5.При осмотре – пациент возбужден, сознание </a:t>
            </a:r>
            <a:r>
              <a:rPr lang="ru-RU" sz="2200" dirty="0" err="1"/>
              <a:t>м.б.</a:t>
            </a:r>
            <a:r>
              <a:rPr lang="ru-RU" sz="2200" dirty="0"/>
              <a:t> спутанное, </a:t>
            </a:r>
            <a:r>
              <a:rPr lang="ru-RU" sz="2200" dirty="0">
                <a:solidFill>
                  <a:schemeClr val="accent2">
                    <a:lumMod val="75000"/>
                  </a:schemeClr>
                </a:solidFill>
              </a:rPr>
              <a:t>одышка в покое</a:t>
            </a:r>
            <a:r>
              <a:rPr lang="ru-RU" sz="2200" dirty="0"/>
              <a:t>, умеренный или резко выраженный цианоз лица, герпетические высыпания в области носогубного треугольника. При осмотре грудной клетки — отставание дыхательной подвижности пораженной стороны</a:t>
            </a:r>
          </a:p>
          <a:p>
            <a:pPr indent="457200" algn="just">
              <a:lnSpc>
                <a:spcPct val="150000"/>
              </a:lnSpc>
              <a:buFont typeface="Wingdings" pitchFamily="2" charset="2"/>
              <a:buNone/>
              <a:defRPr/>
            </a:pPr>
            <a:r>
              <a:rPr lang="ru-RU" sz="2200" dirty="0"/>
              <a:t>6.При пальпации – </a:t>
            </a:r>
            <a:r>
              <a:rPr lang="ru-RU" sz="2200" dirty="0">
                <a:solidFill>
                  <a:schemeClr val="accent2">
                    <a:lumMod val="75000"/>
                  </a:schemeClr>
                </a:solidFill>
              </a:rPr>
              <a:t>усиление голосового дрожания </a:t>
            </a:r>
            <a:r>
              <a:rPr lang="ru-RU" sz="2200" dirty="0"/>
              <a:t>на стороне поражения. </a:t>
            </a:r>
          </a:p>
          <a:p>
            <a:pPr indent="457200">
              <a:lnSpc>
                <a:spcPct val="150000"/>
              </a:lnSpc>
              <a:buFont typeface="Wingdings" pitchFamily="2" charset="2"/>
              <a:buNone/>
              <a:defRPr/>
            </a:pPr>
            <a:r>
              <a:rPr lang="ru-RU" sz="2200" dirty="0"/>
              <a:t>7. Перкуторные изменения особенно характерны в стадии серого и красного </a:t>
            </a:r>
            <a:r>
              <a:rPr lang="ru-RU" sz="2200" dirty="0" err="1"/>
              <a:t>опеченения</a:t>
            </a:r>
            <a:r>
              <a:rPr lang="ru-RU" sz="2200" dirty="0"/>
              <a:t> — над воспаленной долей легкого определяется </a:t>
            </a:r>
            <a:r>
              <a:rPr lang="ru-RU" sz="2200" dirty="0">
                <a:solidFill>
                  <a:schemeClr val="accent2">
                    <a:lumMod val="75000"/>
                  </a:schemeClr>
                </a:solidFill>
              </a:rPr>
              <a:t>тупой перкуторный звук</a:t>
            </a:r>
            <a:r>
              <a:rPr lang="ru-RU" sz="2200" dirty="0"/>
              <a:t>. </a:t>
            </a:r>
          </a:p>
          <a:p>
            <a:pPr indent="457200">
              <a:lnSpc>
                <a:spcPct val="150000"/>
              </a:lnSpc>
              <a:buFont typeface="Wingdings" pitchFamily="2" charset="2"/>
              <a:buNone/>
              <a:defRPr/>
            </a:pPr>
            <a:r>
              <a:rPr lang="ru-RU" sz="2200" dirty="0"/>
              <a:t>8. При аускультации выслушиваются усиление </a:t>
            </a:r>
            <a:r>
              <a:rPr lang="ru-RU" sz="2200" dirty="0" err="1"/>
              <a:t>бронхофонии</a:t>
            </a:r>
            <a:r>
              <a:rPr lang="ru-RU" sz="2200" dirty="0"/>
              <a:t>, бронхиальное дыхание и </a:t>
            </a:r>
            <a:r>
              <a:rPr lang="ru-RU" sz="2200" dirty="0">
                <a:solidFill>
                  <a:schemeClr val="accent2">
                    <a:lumMod val="75000"/>
                  </a:schemeClr>
                </a:solidFill>
              </a:rPr>
              <a:t>крепитация</a:t>
            </a:r>
            <a:r>
              <a:rPr lang="ru-RU" sz="2200" dirty="0"/>
              <a:t>, может выслушиваться шум трения плевры, в стадии разрешения — разнокалиберные влажные хрипы.</a:t>
            </a:r>
            <a:r>
              <a:rPr lang="ru-RU" sz="2200" dirty="0">
                <a:effectLst/>
              </a:rPr>
              <a:t> </a:t>
            </a:r>
          </a:p>
        </p:txBody>
      </p:sp>
      <p:sp>
        <p:nvSpPr>
          <p:cNvPr id="4" name="TextBox 3">
            <a:extLst>
              <a:ext uri="{FF2B5EF4-FFF2-40B4-BE49-F238E27FC236}">
                <a16:creationId xmlns="" xmlns:a16="http://schemas.microsoft.com/office/drawing/2014/main" id="{4648FEE4-876B-374A-0847-9CC2810D263E}"/>
              </a:ext>
            </a:extLst>
          </p:cNvPr>
          <p:cNvSpPr txBox="1"/>
          <p:nvPr/>
        </p:nvSpPr>
        <p:spPr>
          <a:xfrm>
            <a:off x="1700981" y="-98322"/>
            <a:ext cx="9094839" cy="584775"/>
          </a:xfrm>
          <a:prstGeom prst="rect">
            <a:avLst/>
          </a:prstGeom>
          <a:noFill/>
        </p:spPr>
        <p:txBody>
          <a:bodyPr wrap="square" rtlCol="0">
            <a:spAutoFit/>
          </a:bodyPr>
          <a:lstStyle/>
          <a:p>
            <a:pPr algn="ctr"/>
            <a:r>
              <a:rPr lang="ru-RU" sz="3200" b="1" dirty="0">
                <a:solidFill>
                  <a:schemeClr val="accent2">
                    <a:lumMod val="50000"/>
                  </a:schemeClr>
                </a:solidFill>
              </a:rPr>
              <a:t>Клиническая картина крупозной пневмонии</a:t>
            </a:r>
          </a:p>
        </p:txBody>
      </p:sp>
    </p:spTree>
    <p:extLst>
      <p:ext uri="{BB962C8B-B14F-4D97-AF65-F5344CB8AC3E}">
        <p14:creationId xmlns="" xmlns:p14="http://schemas.microsoft.com/office/powerpoint/2010/main" val="1188246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B62B73B-4212-D83D-55F2-0BDEA3DCEEF6}"/>
              </a:ext>
            </a:extLst>
          </p:cNvPr>
          <p:cNvSpPr txBox="1"/>
          <p:nvPr/>
        </p:nvSpPr>
        <p:spPr>
          <a:xfrm>
            <a:off x="2295832" y="-115841"/>
            <a:ext cx="7600335" cy="584775"/>
          </a:xfrm>
          <a:prstGeom prst="rect">
            <a:avLst/>
          </a:prstGeom>
          <a:noFill/>
        </p:spPr>
        <p:txBody>
          <a:bodyPr wrap="square">
            <a:spAutoFit/>
          </a:bodyPr>
          <a:lstStyle/>
          <a:p>
            <a:pPr algn="ctr"/>
            <a:r>
              <a:rPr lang="ru-RU" sz="3200" b="1" dirty="0">
                <a:solidFill>
                  <a:schemeClr val="accent2">
                    <a:lumMod val="50000"/>
                  </a:schemeClr>
                </a:solidFill>
              </a:rPr>
              <a:t>Дифференциальная диагностика</a:t>
            </a:r>
          </a:p>
        </p:txBody>
      </p:sp>
      <p:sp>
        <p:nvSpPr>
          <p:cNvPr id="5" name="TextBox 4">
            <a:extLst>
              <a:ext uri="{FF2B5EF4-FFF2-40B4-BE49-F238E27FC236}">
                <a16:creationId xmlns="" xmlns:a16="http://schemas.microsoft.com/office/drawing/2014/main" id="{015E446A-4535-09C0-E545-B1DF25277C66}"/>
              </a:ext>
            </a:extLst>
          </p:cNvPr>
          <p:cNvSpPr txBox="1"/>
          <p:nvPr/>
        </p:nvSpPr>
        <p:spPr>
          <a:xfrm>
            <a:off x="196645" y="932478"/>
            <a:ext cx="11867536" cy="3788858"/>
          </a:xfrm>
          <a:prstGeom prst="rect">
            <a:avLst/>
          </a:prstGeom>
          <a:noFill/>
        </p:spPr>
        <p:txBody>
          <a:bodyPr wrap="square">
            <a:spAutoFit/>
          </a:bodyPr>
          <a:lstStyle/>
          <a:p>
            <a:pPr indent="457200" algn="l">
              <a:lnSpc>
                <a:spcPct val="150000"/>
              </a:lnSpc>
              <a:buNone/>
            </a:pPr>
            <a:r>
              <a:rPr lang="ru-RU" b="0" i="0" dirty="0">
                <a:solidFill>
                  <a:srgbClr val="202124"/>
                </a:solidFill>
                <a:effectLst/>
              </a:rPr>
              <a:t>ВП приходится дифференцировать более чем с 100 заболеваниями различной этиологии инфекционной и неинфекционной природы, включая инфильтративный туберкулез легких, злокачественные новообразования и метастазы в легочную паренхиму, тромбоэмболия легочной артерии (ТЭЛА), обострение ХОБЛ и БА, декомпенсацию ХСН, лекарственные поражения легких, васкулиты.</a:t>
            </a:r>
            <a:br>
              <a:rPr lang="ru-RU" b="0" i="0" dirty="0">
                <a:solidFill>
                  <a:srgbClr val="202124"/>
                </a:solidFill>
                <a:effectLst/>
              </a:rPr>
            </a:br>
            <a:r>
              <a:rPr lang="ru-RU" b="0" i="0" dirty="0">
                <a:solidFill>
                  <a:srgbClr val="202124"/>
                </a:solidFill>
                <a:effectLst/>
              </a:rPr>
              <a:t> </a:t>
            </a:r>
          </a:p>
          <a:p>
            <a:pPr indent="457200" algn="l">
              <a:lnSpc>
                <a:spcPct val="150000"/>
              </a:lnSpc>
            </a:pPr>
            <a:r>
              <a:rPr lang="ru-RU" b="0" i="0" dirty="0">
                <a:solidFill>
                  <a:srgbClr val="202124"/>
                </a:solidFill>
                <a:effectLst/>
              </a:rPr>
              <a:t>Для туберкулеза легких характерна большая длительность симптомов (недели и месяцы), незначительный лейкоцитоз, низкие концентрации биомаркеров воспаления, чаще встречается инфильтрация верхних долей лёгких. В отличие от пневмонии при туберкулезе легких не происходит быстрого регресса клинических симптомов на фоне адекватной АБТ.</a:t>
            </a:r>
          </a:p>
        </p:txBody>
      </p:sp>
    </p:spTree>
    <p:extLst>
      <p:ext uri="{BB962C8B-B14F-4D97-AF65-F5344CB8AC3E}">
        <p14:creationId xmlns="" xmlns:p14="http://schemas.microsoft.com/office/powerpoint/2010/main" val="102196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57E8DEA-3750-EA83-737A-465CDEBABB03}"/>
              </a:ext>
            </a:extLst>
          </p:cNvPr>
          <p:cNvSpPr txBox="1"/>
          <p:nvPr/>
        </p:nvSpPr>
        <p:spPr>
          <a:xfrm>
            <a:off x="78658" y="668824"/>
            <a:ext cx="12113342" cy="5205720"/>
          </a:xfrm>
          <a:prstGeom prst="rect">
            <a:avLst/>
          </a:prstGeom>
          <a:noFill/>
        </p:spPr>
        <p:txBody>
          <a:bodyPr wrap="square" rtlCol="0">
            <a:spAutoFit/>
          </a:bodyPr>
          <a:lstStyle/>
          <a:p>
            <a:pPr algn="ctr">
              <a:lnSpc>
                <a:spcPct val="150000"/>
              </a:lnSpc>
            </a:pPr>
            <a:r>
              <a:rPr lang="ru-RU" sz="3200" b="1" dirty="0">
                <a:solidFill>
                  <a:schemeClr val="accent2">
                    <a:lumMod val="50000"/>
                  </a:schemeClr>
                </a:solidFill>
              </a:rPr>
              <a:t>План:</a:t>
            </a:r>
          </a:p>
          <a:p>
            <a:pPr marL="457200" indent="-457200">
              <a:lnSpc>
                <a:spcPct val="150000"/>
              </a:lnSpc>
              <a:buFont typeface="+mj-lt"/>
              <a:buAutoNum type="arabicPeriod"/>
            </a:pPr>
            <a:r>
              <a:rPr lang="ru-RU" sz="2400" dirty="0"/>
              <a:t>Пневмония, плевриты - определение, этиология, патогенез, классификация, клиническая картина заболеваний, дифференциальная диагностика, осложнения, исходы.</a:t>
            </a:r>
          </a:p>
          <a:p>
            <a:pPr marL="457200" indent="-457200">
              <a:lnSpc>
                <a:spcPct val="150000"/>
              </a:lnSpc>
              <a:buFont typeface="+mj-lt"/>
              <a:buAutoNum type="arabicPeriod"/>
            </a:pPr>
            <a:r>
              <a:rPr lang="ru-RU" sz="2400" dirty="0"/>
              <a:t> Методы лабораторного, инструментального исследования. </a:t>
            </a:r>
          </a:p>
          <a:p>
            <a:pPr marL="457200" indent="-457200">
              <a:lnSpc>
                <a:spcPct val="150000"/>
              </a:lnSpc>
              <a:buFont typeface="+mj-lt"/>
              <a:buAutoNum type="arabicPeriod"/>
            </a:pPr>
            <a:r>
              <a:rPr lang="ru-RU" sz="2400" dirty="0"/>
              <a:t>Принципы немедикаментозного и медикаментозного лечения. </a:t>
            </a:r>
          </a:p>
          <a:p>
            <a:pPr marL="457200" indent="-457200">
              <a:lnSpc>
                <a:spcPct val="150000"/>
              </a:lnSpc>
              <a:buFont typeface="+mj-lt"/>
              <a:buAutoNum type="arabicPeriod"/>
            </a:pPr>
            <a:r>
              <a:rPr lang="ru-RU" sz="2400" dirty="0"/>
              <a:t>Оценка эффективности и безопасности проводимого лечения. </a:t>
            </a:r>
          </a:p>
          <a:p>
            <a:pPr marL="457200" indent="-457200">
              <a:lnSpc>
                <a:spcPct val="150000"/>
              </a:lnSpc>
              <a:buFont typeface="+mj-lt"/>
              <a:buAutoNum type="arabicPeriod"/>
            </a:pPr>
            <a:r>
              <a:rPr lang="ru-RU" sz="2400" dirty="0"/>
              <a:t>Тактика ведения пациентов, показания к оказанию специализированной медицинской помощи в стационарных условиях.</a:t>
            </a:r>
          </a:p>
        </p:txBody>
      </p:sp>
    </p:spTree>
    <p:extLst>
      <p:ext uri="{BB962C8B-B14F-4D97-AF65-F5344CB8AC3E}">
        <p14:creationId xmlns="" xmlns:p14="http://schemas.microsoft.com/office/powerpoint/2010/main" val="3908014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980BDBB-C7A0-90D5-BB07-09A7A6C36A50}"/>
              </a:ext>
            </a:extLst>
          </p:cNvPr>
          <p:cNvSpPr txBox="1"/>
          <p:nvPr/>
        </p:nvSpPr>
        <p:spPr>
          <a:xfrm>
            <a:off x="2295832" y="-115841"/>
            <a:ext cx="7600335" cy="584775"/>
          </a:xfrm>
          <a:prstGeom prst="rect">
            <a:avLst/>
          </a:prstGeom>
          <a:noFill/>
        </p:spPr>
        <p:txBody>
          <a:bodyPr wrap="square">
            <a:spAutoFit/>
          </a:bodyPr>
          <a:lstStyle/>
          <a:p>
            <a:pPr algn="ctr"/>
            <a:r>
              <a:rPr lang="ru-RU" sz="3200" b="1" dirty="0">
                <a:solidFill>
                  <a:schemeClr val="accent2">
                    <a:lumMod val="50000"/>
                  </a:schemeClr>
                </a:solidFill>
              </a:rPr>
              <a:t>Дифференциальная диагностика</a:t>
            </a:r>
          </a:p>
        </p:txBody>
      </p:sp>
      <p:pic>
        <p:nvPicPr>
          <p:cNvPr id="6" name="Рисунок 5">
            <a:extLst>
              <a:ext uri="{FF2B5EF4-FFF2-40B4-BE49-F238E27FC236}">
                <a16:creationId xmlns="" xmlns:a16="http://schemas.microsoft.com/office/drawing/2014/main" id="{C24CDD46-9F78-9A38-9A2B-69EC5A1203AF}"/>
              </a:ext>
            </a:extLst>
          </p:cNvPr>
          <p:cNvPicPr>
            <a:picLocks noChangeAspect="1"/>
          </p:cNvPicPr>
          <p:nvPr/>
        </p:nvPicPr>
        <p:blipFill>
          <a:blip r:embed="rId2"/>
          <a:srcRect l="13145" t="12760" r="37420" b="15556"/>
          <a:stretch>
            <a:fillRect/>
          </a:stretch>
        </p:blipFill>
        <p:spPr>
          <a:xfrm>
            <a:off x="412955" y="570271"/>
            <a:ext cx="7600335" cy="6199296"/>
          </a:xfrm>
          <a:prstGeom prst="rect">
            <a:avLst/>
          </a:prstGeom>
        </p:spPr>
      </p:pic>
    </p:spTree>
    <p:extLst>
      <p:ext uri="{BB962C8B-B14F-4D97-AF65-F5344CB8AC3E}">
        <p14:creationId xmlns="" xmlns:p14="http://schemas.microsoft.com/office/powerpoint/2010/main" val="412654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FF3FE9D-9692-657E-EF58-8773B0219C84}"/>
              </a:ext>
            </a:extLst>
          </p:cNvPr>
          <p:cNvSpPr txBox="1"/>
          <p:nvPr/>
        </p:nvSpPr>
        <p:spPr>
          <a:xfrm>
            <a:off x="2295832" y="-115841"/>
            <a:ext cx="7600335" cy="584775"/>
          </a:xfrm>
          <a:prstGeom prst="rect">
            <a:avLst/>
          </a:prstGeom>
          <a:noFill/>
        </p:spPr>
        <p:txBody>
          <a:bodyPr wrap="square">
            <a:spAutoFit/>
          </a:bodyPr>
          <a:lstStyle/>
          <a:p>
            <a:pPr algn="ctr"/>
            <a:r>
              <a:rPr lang="ru-RU" sz="3200" b="1" dirty="0">
                <a:solidFill>
                  <a:schemeClr val="accent2">
                    <a:lumMod val="50000"/>
                  </a:schemeClr>
                </a:solidFill>
              </a:rPr>
              <a:t>Дифференциальная диагностика</a:t>
            </a:r>
          </a:p>
        </p:txBody>
      </p:sp>
      <p:sp>
        <p:nvSpPr>
          <p:cNvPr id="4" name="TextBox 3">
            <a:extLst>
              <a:ext uri="{FF2B5EF4-FFF2-40B4-BE49-F238E27FC236}">
                <a16:creationId xmlns="" xmlns:a16="http://schemas.microsoft.com/office/drawing/2014/main" id="{A59F576A-745D-E9E1-7470-540802741204}"/>
              </a:ext>
            </a:extLst>
          </p:cNvPr>
          <p:cNvSpPr txBox="1"/>
          <p:nvPr/>
        </p:nvSpPr>
        <p:spPr>
          <a:xfrm>
            <a:off x="314631" y="952991"/>
            <a:ext cx="11749549" cy="5118196"/>
          </a:xfrm>
          <a:prstGeom prst="rect">
            <a:avLst/>
          </a:prstGeom>
          <a:noFill/>
        </p:spPr>
        <p:txBody>
          <a:bodyPr wrap="square">
            <a:spAutoFit/>
          </a:bodyPr>
          <a:lstStyle/>
          <a:p>
            <a:pPr indent="457200">
              <a:lnSpc>
                <a:spcPct val="150000"/>
              </a:lnSpc>
            </a:pPr>
            <a:r>
              <a:rPr lang="ru-RU" sz="2200" b="0" i="0" dirty="0">
                <a:solidFill>
                  <a:srgbClr val="202124"/>
                </a:solidFill>
                <a:effectLst/>
              </a:rPr>
              <a:t>При внезапном развитии или быстром прогрессировании ДН наряду с жалобами на кашель и/или дискомфорт в грудной клетке важно исключить ТЭЛА и инфаркт-пневмонию. При сборе анамнеза следует учитывать наличие факторов риска ТЭЛА (недавнее оперативное вмешательство, тромбоз глубоких вен, злокачественное новообразование, длительный постельный режим, гиподинамия и др.), особенности клинической картины (кровохарканье, выраженная инспираторная одышка до степени удушья), результаты инструментальных (признаки перегрузки правых отделов сердца при эхокардиографии, выбухание лёгочного конуса, зоны олигемии, дисковидные ателектазы, фокусы уплотнения при рентгенографии органов грудной полости) и лабораторных исследований (нормальный уровень D-димера в сыворотке крови с высокой вероятностью исключает ТЭЛА).</a:t>
            </a:r>
            <a:endParaRPr lang="ru-RU" sz="2200" dirty="0"/>
          </a:p>
        </p:txBody>
      </p:sp>
    </p:spTree>
    <p:extLst>
      <p:ext uri="{BB962C8B-B14F-4D97-AF65-F5344CB8AC3E}">
        <p14:creationId xmlns="" xmlns:p14="http://schemas.microsoft.com/office/powerpoint/2010/main" val="232538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0A5B2B6-95FF-1C1D-2FFE-3A9ABD81BA80}"/>
              </a:ext>
            </a:extLst>
          </p:cNvPr>
          <p:cNvSpPr txBox="1"/>
          <p:nvPr/>
        </p:nvSpPr>
        <p:spPr>
          <a:xfrm>
            <a:off x="3205316" y="-88490"/>
            <a:ext cx="5781368" cy="584775"/>
          </a:xfrm>
          <a:prstGeom prst="rect">
            <a:avLst/>
          </a:prstGeom>
          <a:noFill/>
        </p:spPr>
        <p:txBody>
          <a:bodyPr wrap="square" rtlCol="0">
            <a:spAutoFit/>
          </a:bodyPr>
          <a:lstStyle/>
          <a:p>
            <a:pPr algn="ctr"/>
            <a:r>
              <a:rPr lang="ru-RU" sz="3200" b="1" dirty="0">
                <a:solidFill>
                  <a:schemeClr val="accent2">
                    <a:lumMod val="50000"/>
                  </a:schemeClr>
                </a:solidFill>
              </a:rPr>
              <a:t>Осложнения</a:t>
            </a:r>
          </a:p>
        </p:txBody>
      </p:sp>
      <p:sp>
        <p:nvSpPr>
          <p:cNvPr id="6" name="TextBox 5">
            <a:extLst>
              <a:ext uri="{FF2B5EF4-FFF2-40B4-BE49-F238E27FC236}">
                <a16:creationId xmlns="" xmlns:a16="http://schemas.microsoft.com/office/drawing/2014/main" id="{F78C2AA0-F36A-F72D-08EC-E5C678E131F5}"/>
              </a:ext>
            </a:extLst>
          </p:cNvPr>
          <p:cNvSpPr txBox="1"/>
          <p:nvPr/>
        </p:nvSpPr>
        <p:spPr>
          <a:xfrm>
            <a:off x="521110" y="798868"/>
            <a:ext cx="9547122" cy="2134687"/>
          </a:xfrm>
          <a:prstGeom prst="rect">
            <a:avLst/>
          </a:prstGeom>
          <a:noFill/>
        </p:spPr>
        <p:txBody>
          <a:bodyPr wrap="square">
            <a:spAutoFit/>
          </a:bodyPr>
          <a:lstStyle/>
          <a:p>
            <a:pPr marL="285750" indent="-285750">
              <a:lnSpc>
                <a:spcPct val="107000"/>
              </a:lnSpc>
              <a:spcAft>
                <a:spcPts val="800"/>
              </a:spcAft>
              <a:buClr>
                <a:schemeClr val="accent4">
                  <a:lumMod val="50000"/>
                </a:schemeClr>
              </a:buClr>
              <a:buFont typeface="Wingdings" panose="05000000000000000000" pitchFamily="2" charset="2"/>
              <a:buChar char="ü"/>
            </a:pPr>
            <a:r>
              <a:rPr lang="ru-RU" sz="2000" kern="100" dirty="0">
                <a:ea typeface="Calibri" panose="020F0502020204030204" pitchFamily="34" charset="0"/>
                <a:cs typeface="Times New Roman" panose="02020603050405020304" pitchFamily="18" charset="0"/>
              </a:rPr>
              <a:t>Дыхательная и сердечно-сосудистая недостаточность, </a:t>
            </a:r>
          </a:p>
          <a:p>
            <a:pPr marL="285750" indent="-285750">
              <a:lnSpc>
                <a:spcPct val="107000"/>
              </a:lnSpc>
              <a:spcAft>
                <a:spcPts val="800"/>
              </a:spcAft>
              <a:buClr>
                <a:schemeClr val="accent4">
                  <a:lumMod val="50000"/>
                </a:schemeClr>
              </a:buClr>
              <a:buFont typeface="Wingdings" panose="05000000000000000000" pitchFamily="2" charset="2"/>
              <a:buChar char="ü"/>
            </a:pPr>
            <a:r>
              <a:rPr lang="ru-RU" sz="2000" kern="100" dirty="0">
                <a:ea typeface="Calibri" panose="020F0502020204030204" pitchFamily="34" charset="0"/>
                <a:cs typeface="Times New Roman" panose="02020603050405020304" pitchFamily="18" charset="0"/>
              </a:rPr>
              <a:t>Экссудативный плеврит,</a:t>
            </a:r>
          </a:p>
          <a:p>
            <a:pPr marL="285750" indent="-285750">
              <a:lnSpc>
                <a:spcPct val="107000"/>
              </a:lnSpc>
              <a:spcAft>
                <a:spcPts val="800"/>
              </a:spcAft>
              <a:buClr>
                <a:schemeClr val="accent4">
                  <a:lumMod val="50000"/>
                </a:schemeClr>
              </a:buClr>
              <a:buFont typeface="Wingdings" panose="05000000000000000000" pitchFamily="2" charset="2"/>
              <a:buChar char="ü"/>
            </a:pPr>
            <a:r>
              <a:rPr lang="ru-RU" sz="2000" kern="100" dirty="0">
                <a:ea typeface="Calibri" panose="020F0502020204030204" pitchFamily="34" charset="0"/>
                <a:cs typeface="Times New Roman" panose="02020603050405020304" pitchFamily="18" charset="0"/>
              </a:rPr>
              <a:t> Абсцессы в легком, </a:t>
            </a:r>
          </a:p>
          <a:p>
            <a:pPr marL="285750" indent="-285750">
              <a:lnSpc>
                <a:spcPct val="107000"/>
              </a:lnSpc>
              <a:spcAft>
                <a:spcPts val="800"/>
              </a:spcAft>
              <a:buClr>
                <a:schemeClr val="accent4">
                  <a:lumMod val="50000"/>
                </a:schemeClr>
              </a:buClr>
              <a:buFont typeface="Wingdings" panose="05000000000000000000" pitchFamily="2" charset="2"/>
              <a:buChar char="ü"/>
            </a:pPr>
            <a:r>
              <a:rPr lang="ru-RU" sz="2000" kern="100" dirty="0">
                <a:ea typeface="Calibri" panose="020F0502020204030204" pitchFamily="34" charset="0"/>
                <a:cs typeface="Times New Roman" panose="02020603050405020304" pitchFamily="18" charset="0"/>
              </a:rPr>
              <a:t>Пневмоторакс, </a:t>
            </a:r>
          </a:p>
          <a:p>
            <a:pPr marL="285750" indent="-285750">
              <a:lnSpc>
                <a:spcPct val="107000"/>
              </a:lnSpc>
              <a:spcAft>
                <a:spcPts val="800"/>
              </a:spcAft>
              <a:buClr>
                <a:schemeClr val="accent4">
                  <a:lumMod val="50000"/>
                </a:schemeClr>
              </a:buClr>
              <a:buFont typeface="Wingdings" panose="05000000000000000000" pitchFamily="2" charset="2"/>
              <a:buChar char="ü"/>
            </a:pPr>
            <a:r>
              <a:rPr lang="ru-RU" sz="2000" kern="100" dirty="0">
                <a:ea typeface="Calibri" panose="020F0502020204030204" pitchFamily="34" charset="0"/>
                <a:cs typeface="Times New Roman" panose="02020603050405020304" pitchFamily="18" charset="0"/>
              </a:rPr>
              <a:t>Отек мозга</a:t>
            </a:r>
            <a:endParaRPr lang="ru-RU" sz="2000" dirty="0"/>
          </a:p>
        </p:txBody>
      </p:sp>
      <p:sp>
        <p:nvSpPr>
          <p:cNvPr id="7" name="TextBox 6">
            <a:extLst>
              <a:ext uri="{FF2B5EF4-FFF2-40B4-BE49-F238E27FC236}">
                <a16:creationId xmlns="" xmlns:a16="http://schemas.microsoft.com/office/drawing/2014/main" id="{314A9C59-B3D5-7ECE-60BE-60256F4BA466}"/>
              </a:ext>
            </a:extLst>
          </p:cNvPr>
          <p:cNvSpPr txBox="1"/>
          <p:nvPr/>
        </p:nvSpPr>
        <p:spPr>
          <a:xfrm>
            <a:off x="3205316" y="2700452"/>
            <a:ext cx="6233652" cy="584775"/>
          </a:xfrm>
          <a:prstGeom prst="rect">
            <a:avLst/>
          </a:prstGeom>
          <a:noFill/>
        </p:spPr>
        <p:txBody>
          <a:bodyPr wrap="square" rtlCol="0">
            <a:spAutoFit/>
          </a:bodyPr>
          <a:lstStyle/>
          <a:p>
            <a:pPr algn="ctr"/>
            <a:r>
              <a:rPr lang="ru-RU" sz="3200" b="1" dirty="0">
                <a:solidFill>
                  <a:schemeClr val="accent2">
                    <a:lumMod val="50000"/>
                  </a:schemeClr>
                </a:solidFill>
              </a:rPr>
              <a:t>Исход</a:t>
            </a:r>
          </a:p>
        </p:txBody>
      </p:sp>
      <p:sp>
        <p:nvSpPr>
          <p:cNvPr id="9" name="TextBox 8">
            <a:extLst>
              <a:ext uri="{FF2B5EF4-FFF2-40B4-BE49-F238E27FC236}">
                <a16:creationId xmlns="" xmlns:a16="http://schemas.microsoft.com/office/drawing/2014/main" id="{CB5A98E2-932F-991C-868A-743384CF81D1}"/>
              </a:ext>
            </a:extLst>
          </p:cNvPr>
          <p:cNvSpPr txBox="1"/>
          <p:nvPr/>
        </p:nvSpPr>
        <p:spPr>
          <a:xfrm>
            <a:off x="167149" y="3429000"/>
            <a:ext cx="11661058" cy="3188693"/>
          </a:xfrm>
          <a:prstGeom prst="rect">
            <a:avLst/>
          </a:prstGeom>
          <a:noFill/>
        </p:spPr>
        <p:txBody>
          <a:bodyPr wrap="square">
            <a:spAutoFit/>
          </a:bodyPr>
          <a:lstStyle/>
          <a:p>
            <a:pPr indent="457200" algn="l">
              <a:lnSpc>
                <a:spcPct val="150000"/>
              </a:lnSpc>
              <a:spcAft>
                <a:spcPts val="600"/>
              </a:spcAft>
              <a:buNone/>
            </a:pPr>
            <a:r>
              <a:rPr lang="ru-RU" b="1" dirty="0">
                <a:effectLst/>
              </a:rPr>
              <a:t>Исход зависит от возраста пациента, тяжести течения заболевания и наличия сопутствующих болезней</a:t>
            </a:r>
            <a:r>
              <a:rPr lang="ru-RU" b="0" dirty="0">
                <a:effectLst/>
              </a:rPr>
              <a:t>. </a:t>
            </a:r>
          </a:p>
          <a:p>
            <a:pPr indent="457200" algn="l">
              <a:lnSpc>
                <a:spcPct val="150000"/>
              </a:lnSpc>
              <a:spcAft>
                <a:spcPts val="600"/>
              </a:spcAft>
              <a:buNone/>
            </a:pPr>
            <a:r>
              <a:rPr lang="ru-RU" b="1" dirty="0">
                <a:effectLst/>
              </a:rPr>
              <a:t>У людей молодого и среднего возраста</a:t>
            </a:r>
            <a:r>
              <a:rPr lang="ru-RU" b="0" dirty="0">
                <a:effectLst/>
              </a:rPr>
              <a:t> с нетяжёлым течением пневмонии и без сопутствующих заболеваний риск смерти минимален. </a:t>
            </a:r>
          </a:p>
          <a:p>
            <a:pPr indent="457200" algn="l">
              <a:lnSpc>
                <a:spcPct val="150000"/>
              </a:lnSpc>
              <a:spcAft>
                <a:spcPts val="600"/>
              </a:spcAft>
              <a:buNone/>
            </a:pPr>
            <a:r>
              <a:rPr lang="ru-RU" b="1" dirty="0">
                <a:effectLst/>
              </a:rPr>
              <a:t>У пожилых и старческих людей</a:t>
            </a:r>
            <a:r>
              <a:rPr lang="ru-RU" b="0" dirty="0">
                <a:effectLst/>
              </a:rPr>
              <a:t> существует риск летального исхода при наличии значимой сопутствующей патологии (ХОБЛ, злокачественные новообразования, алкоголизм, диабет, хроническая сердечная недостаточность). Также к неблагоприятным факторам относят развитие тяжёлой пневмонии. </a:t>
            </a:r>
          </a:p>
          <a:p>
            <a:pPr indent="457200" algn="l">
              <a:lnSpc>
                <a:spcPct val="150000"/>
              </a:lnSpc>
              <a:spcAft>
                <a:spcPts val="600"/>
              </a:spcAft>
            </a:pPr>
            <a:r>
              <a:rPr lang="ru-RU" b="1" dirty="0">
                <a:effectLst/>
              </a:rPr>
              <a:t>При своевременных и адекватных лечебных мероприятиях</a:t>
            </a:r>
            <a:r>
              <a:rPr lang="ru-RU" b="0" dirty="0">
                <a:effectLst/>
              </a:rPr>
              <a:t> пневмония заканчивается выздоровлением. </a:t>
            </a:r>
          </a:p>
        </p:txBody>
      </p:sp>
    </p:spTree>
    <p:extLst>
      <p:ext uri="{BB962C8B-B14F-4D97-AF65-F5344CB8AC3E}">
        <p14:creationId xmlns="" xmlns:p14="http://schemas.microsoft.com/office/powerpoint/2010/main" val="307354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53996FF-5696-B026-17F6-2490C6273AA7}"/>
              </a:ext>
            </a:extLst>
          </p:cNvPr>
          <p:cNvSpPr txBox="1"/>
          <p:nvPr/>
        </p:nvSpPr>
        <p:spPr>
          <a:xfrm>
            <a:off x="275302" y="0"/>
            <a:ext cx="11641395" cy="523220"/>
          </a:xfrm>
          <a:prstGeom prst="rect">
            <a:avLst/>
          </a:prstGeom>
          <a:noFill/>
        </p:spPr>
        <p:txBody>
          <a:bodyPr wrap="square">
            <a:spAutoFit/>
          </a:bodyPr>
          <a:lstStyle/>
          <a:p>
            <a:pPr algn="ctr"/>
            <a:r>
              <a:rPr lang="ru-RU" sz="2800" b="1" dirty="0">
                <a:solidFill>
                  <a:schemeClr val="accent2">
                    <a:lumMod val="50000"/>
                  </a:schemeClr>
                </a:solidFill>
              </a:rPr>
              <a:t>Методы лабораторного исследования</a:t>
            </a:r>
          </a:p>
        </p:txBody>
      </p:sp>
      <p:sp>
        <p:nvSpPr>
          <p:cNvPr id="5" name="TextBox 4">
            <a:extLst>
              <a:ext uri="{FF2B5EF4-FFF2-40B4-BE49-F238E27FC236}">
                <a16:creationId xmlns="" xmlns:a16="http://schemas.microsoft.com/office/drawing/2014/main" id="{8E378BC5-8008-90B8-38E2-58C15498EE81}"/>
              </a:ext>
            </a:extLst>
          </p:cNvPr>
          <p:cNvSpPr txBox="1"/>
          <p:nvPr/>
        </p:nvSpPr>
        <p:spPr>
          <a:xfrm>
            <a:off x="108155" y="845532"/>
            <a:ext cx="11808542" cy="5575052"/>
          </a:xfrm>
          <a:prstGeom prst="rect">
            <a:avLst/>
          </a:prstGeom>
          <a:noFill/>
        </p:spPr>
        <p:txBody>
          <a:bodyPr wrap="square">
            <a:spAutoFit/>
          </a:bodyPr>
          <a:lstStyle/>
          <a:p>
            <a:pPr indent="457200">
              <a:lnSpc>
                <a:spcPct val="150000"/>
              </a:lnSpc>
              <a:buFont typeface="Wingdings" pitchFamily="2" charset="2"/>
              <a:buNone/>
            </a:pPr>
            <a:r>
              <a:rPr lang="ru-RU" sz="2400" dirty="0">
                <a:solidFill>
                  <a:schemeClr val="accent2">
                    <a:lumMod val="75000"/>
                  </a:schemeClr>
                </a:solidFill>
              </a:rPr>
              <a:t>1. Общий анализ крови:  </a:t>
            </a:r>
            <a:r>
              <a:rPr lang="ru-RU" sz="2400" dirty="0"/>
              <a:t>лейкоцитоз, сдвиг лейкоцитарной формулы влево, </a:t>
            </a:r>
            <a:r>
              <a:rPr lang="ru-RU" sz="2400" dirty="0" err="1"/>
              <a:t>лимфопения</a:t>
            </a:r>
            <a:r>
              <a:rPr lang="ru-RU" sz="2400" dirty="0"/>
              <a:t>, </a:t>
            </a:r>
            <a:r>
              <a:rPr lang="ru-RU" sz="2400" dirty="0" err="1"/>
              <a:t>эозинопения</a:t>
            </a:r>
            <a:r>
              <a:rPr lang="ru-RU" sz="2400" dirty="0"/>
              <a:t>, увеличение СОЭ. </a:t>
            </a:r>
          </a:p>
          <a:p>
            <a:pPr indent="457200">
              <a:lnSpc>
                <a:spcPct val="150000"/>
              </a:lnSpc>
              <a:buFont typeface="Wingdings" pitchFamily="2" charset="2"/>
              <a:buNone/>
            </a:pPr>
            <a:r>
              <a:rPr lang="ru-RU" sz="2400" dirty="0">
                <a:solidFill>
                  <a:schemeClr val="accent2">
                    <a:lumMod val="75000"/>
                  </a:schemeClr>
                </a:solidFill>
              </a:rPr>
              <a:t>2. Биохимический анализ крови </a:t>
            </a:r>
            <a:r>
              <a:rPr lang="ru-RU" sz="2400" dirty="0"/>
              <a:t>- повышается содержание фибриногена, сывороточных глобулинов и снижение альбуминов. Реакция на С-реактивный белок положительная.</a:t>
            </a:r>
            <a:endParaRPr lang="ru-RU" sz="2400" i="1" dirty="0"/>
          </a:p>
          <a:p>
            <a:pPr indent="457200">
              <a:lnSpc>
                <a:spcPct val="150000"/>
              </a:lnSpc>
              <a:buFont typeface="Wingdings" pitchFamily="2" charset="2"/>
              <a:buNone/>
            </a:pPr>
            <a:r>
              <a:rPr lang="ru-RU" sz="2400" dirty="0">
                <a:solidFill>
                  <a:schemeClr val="accent2">
                    <a:lumMod val="75000"/>
                  </a:schemeClr>
                </a:solidFill>
              </a:rPr>
              <a:t>3. Общий анализ мочи</a:t>
            </a:r>
            <a:r>
              <a:rPr lang="ru-RU" sz="2400" i="1" dirty="0">
                <a:solidFill>
                  <a:schemeClr val="accent2">
                    <a:lumMod val="75000"/>
                  </a:schemeClr>
                </a:solidFill>
              </a:rPr>
              <a:t> </a:t>
            </a:r>
            <a:r>
              <a:rPr lang="ru-RU" sz="2400" i="1" dirty="0"/>
              <a:t>- </a:t>
            </a:r>
            <a:r>
              <a:rPr lang="ru-RU" sz="2400" dirty="0"/>
              <a:t>во время лихорадочного периода отмечается умеренная </a:t>
            </a:r>
            <a:r>
              <a:rPr lang="ru-RU" sz="2400" dirty="0" err="1"/>
              <a:t>протенурия</a:t>
            </a:r>
            <a:r>
              <a:rPr lang="ru-RU" sz="2400" dirty="0"/>
              <a:t>, </a:t>
            </a:r>
            <a:r>
              <a:rPr lang="ru-RU" sz="2400" dirty="0" err="1"/>
              <a:t>цилиндрурия</a:t>
            </a:r>
            <a:r>
              <a:rPr lang="ru-RU" sz="2400" dirty="0"/>
              <a:t>, определяются единые эритроциты.</a:t>
            </a:r>
          </a:p>
          <a:p>
            <a:pPr indent="457200">
              <a:lnSpc>
                <a:spcPct val="150000"/>
              </a:lnSpc>
              <a:buFont typeface="Wingdings" pitchFamily="2" charset="2"/>
              <a:buNone/>
            </a:pPr>
            <a:r>
              <a:rPr lang="ru-RU" sz="2400" dirty="0">
                <a:solidFill>
                  <a:schemeClr val="accent2">
                    <a:lumMod val="75000"/>
                  </a:schemeClr>
                </a:solidFill>
              </a:rPr>
              <a:t>4. Общий анализ мокроты </a:t>
            </a:r>
            <a:r>
              <a:rPr lang="ru-RU" sz="2400" dirty="0"/>
              <a:t>– лейкоциты, макрофаги</a:t>
            </a:r>
          </a:p>
          <a:p>
            <a:pPr indent="457200">
              <a:lnSpc>
                <a:spcPct val="150000"/>
              </a:lnSpc>
              <a:buFont typeface="Wingdings" pitchFamily="2" charset="2"/>
              <a:buNone/>
            </a:pPr>
            <a:r>
              <a:rPr lang="ru-RU" sz="2400" dirty="0">
                <a:solidFill>
                  <a:schemeClr val="accent2">
                    <a:lumMod val="75000"/>
                  </a:schemeClr>
                </a:solidFill>
              </a:rPr>
              <a:t>5. Бак. посев мокроты </a:t>
            </a:r>
            <a:r>
              <a:rPr lang="ru-RU" sz="2400" dirty="0"/>
              <a:t>на  выявление возбудителя и чувствительности микроорганизмов к антибиотикам.</a:t>
            </a:r>
          </a:p>
        </p:txBody>
      </p:sp>
    </p:spTree>
    <p:extLst>
      <p:ext uri="{BB962C8B-B14F-4D97-AF65-F5344CB8AC3E}">
        <p14:creationId xmlns="" xmlns:p14="http://schemas.microsoft.com/office/powerpoint/2010/main" val="2371225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5165CD2-356B-E94A-4332-8A4CB2306E11}"/>
              </a:ext>
            </a:extLst>
          </p:cNvPr>
          <p:cNvSpPr txBox="1"/>
          <p:nvPr/>
        </p:nvSpPr>
        <p:spPr>
          <a:xfrm>
            <a:off x="275302" y="0"/>
            <a:ext cx="11641395" cy="523220"/>
          </a:xfrm>
          <a:prstGeom prst="rect">
            <a:avLst/>
          </a:prstGeom>
          <a:noFill/>
        </p:spPr>
        <p:txBody>
          <a:bodyPr wrap="square">
            <a:spAutoFit/>
          </a:bodyPr>
          <a:lstStyle/>
          <a:p>
            <a:pPr algn="ctr"/>
            <a:r>
              <a:rPr lang="ru-RU" sz="2800" b="1" dirty="0">
                <a:solidFill>
                  <a:schemeClr val="accent2">
                    <a:lumMod val="50000"/>
                  </a:schemeClr>
                </a:solidFill>
              </a:rPr>
              <a:t>Методы инструментального исследования</a:t>
            </a:r>
          </a:p>
        </p:txBody>
      </p:sp>
      <p:sp>
        <p:nvSpPr>
          <p:cNvPr id="4" name="TextBox 3">
            <a:extLst>
              <a:ext uri="{FF2B5EF4-FFF2-40B4-BE49-F238E27FC236}">
                <a16:creationId xmlns="" xmlns:a16="http://schemas.microsoft.com/office/drawing/2014/main" id="{3D555519-A3B4-AD59-E7AF-EA5A8D49AF47}"/>
              </a:ext>
            </a:extLst>
          </p:cNvPr>
          <p:cNvSpPr txBox="1"/>
          <p:nvPr/>
        </p:nvSpPr>
        <p:spPr>
          <a:xfrm>
            <a:off x="275301" y="865196"/>
            <a:ext cx="11720053" cy="5021055"/>
          </a:xfrm>
          <a:prstGeom prst="rect">
            <a:avLst/>
          </a:prstGeom>
          <a:noFill/>
        </p:spPr>
        <p:txBody>
          <a:bodyPr wrap="square">
            <a:spAutoFit/>
          </a:bodyPr>
          <a:lstStyle/>
          <a:p>
            <a:pPr indent="457200">
              <a:lnSpc>
                <a:spcPct val="150000"/>
              </a:lnSpc>
              <a:buFont typeface="Wingdings" pitchFamily="2" charset="2"/>
              <a:buNone/>
              <a:defRPr/>
            </a:pPr>
            <a:r>
              <a:rPr lang="ru-RU" sz="2400" dirty="0"/>
              <a:t>1. </a:t>
            </a:r>
            <a:r>
              <a:rPr lang="ru-RU" sz="2400" dirty="0">
                <a:solidFill>
                  <a:schemeClr val="accent2">
                    <a:lumMod val="75000"/>
                  </a:schemeClr>
                </a:solidFill>
              </a:rPr>
              <a:t>Рентгенография легких</a:t>
            </a:r>
            <a:r>
              <a:rPr lang="ru-RU" sz="2400" dirty="0"/>
              <a:t>.</a:t>
            </a:r>
            <a:r>
              <a:rPr lang="ru-RU" sz="2400" dirty="0">
                <a:solidFill>
                  <a:schemeClr val="accent1">
                    <a:lumMod val="75000"/>
                  </a:schemeClr>
                </a:solidFill>
              </a:rPr>
              <a:t> </a:t>
            </a:r>
          </a:p>
          <a:p>
            <a:pPr indent="457200">
              <a:lnSpc>
                <a:spcPct val="150000"/>
              </a:lnSpc>
              <a:buFont typeface="Wingdings" pitchFamily="2" charset="2"/>
              <a:buNone/>
              <a:defRPr/>
            </a:pPr>
            <a:r>
              <a:rPr lang="ru-RU" sz="2400" dirty="0"/>
              <a:t>    - В начальной стадии пневмонии (в первые дни) -усиление легочного рисунка пораженных сегментов, прозрачность легочной ткани в этих участках нормальная или слегка пониженная. </a:t>
            </a:r>
          </a:p>
          <a:p>
            <a:pPr indent="457200">
              <a:lnSpc>
                <a:spcPct val="150000"/>
              </a:lnSpc>
              <a:buFont typeface="Wingdings" pitchFamily="2" charset="2"/>
              <a:buNone/>
              <a:defRPr/>
            </a:pPr>
            <a:r>
              <a:rPr lang="ru-RU" sz="2400" dirty="0"/>
              <a:t>    - В стадии уплотнения — интенсивное затемнение участков легкого, охваченных воспалением.</a:t>
            </a:r>
          </a:p>
          <a:p>
            <a:pPr indent="457200">
              <a:lnSpc>
                <a:spcPct val="150000"/>
              </a:lnSpc>
              <a:buFont typeface="Wingdings" pitchFamily="2" charset="2"/>
              <a:buNone/>
              <a:defRPr/>
            </a:pPr>
            <a:r>
              <a:rPr lang="ru-RU" sz="2400" dirty="0"/>
              <a:t>   - В стадии разрешения уменьшаются размеры и интенсивность воспалительной инфильтрации, постепенно она исчезает, структура легочной ткани восстанавливается</a:t>
            </a:r>
          </a:p>
          <a:p>
            <a:pPr indent="457200">
              <a:lnSpc>
                <a:spcPct val="150000"/>
              </a:lnSpc>
              <a:buFont typeface="Wingdings" pitchFamily="2" charset="2"/>
              <a:buNone/>
              <a:defRPr/>
            </a:pPr>
            <a:r>
              <a:rPr lang="ru-RU" sz="2400" dirty="0"/>
              <a:t>2. В трудных случаях показана </a:t>
            </a:r>
            <a:r>
              <a:rPr lang="ru-RU" sz="2400" dirty="0">
                <a:solidFill>
                  <a:schemeClr val="accent2">
                    <a:lumMod val="75000"/>
                  </a:schemeClr>
                </a:solidFill>
              </a:rPr>
              <a:t>компьютерная томография</a:t>
            </a:r>
            <a:r>
              <a:rPr lang="ru-RU" sz="2400" dirty="0"/>
              <a:t>.</a:t>
            </a:r>
            <a:r>
              <a:rPr lang="ru-RU" sz="2400" dirty="0">
                <a:effectLst/>
              </a:rPr>
              <a:t> </a:t>
            </a:r>
          </a:p>
        </p:txBody>
      </p:sp>
    </p:spTree>
    <p:extLst>
      <p:ext uri="{BB962C8B-B14F-4D97-AF65-F5344CB8AC3E}">
        <p14:creationId xmlns="" xmlns:p14="http://schemas.microsoft.com/office/powerpoint/2010/main" val="1517336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DD0181C-43CF-22B4-D5FD-F107A9FABA49}"/>
              </a:ext>
            </a:extLst>
          </p:cNvPr>
          <p:cNvSpPr txBox="1"/>
          <p:nvPr/>
        </p:nvSpPr>
        <p:spPr>
          <a:xfrm>
            <a:off x="580103" y="-68826"/>
            <a:ext cx="11031794" cy="584775"/>
          </a:xfrm>
          <a:prstGeom prst="rect">
            <a:avLst/>
          </a:prstGeom>
          <a:noFill/>
        </p:spPr>
        <p:txBody>
          <a:bodyPr wrap="square">
            <a:spAutoFit/>
          </a:bodyPr>
          <a:lstStyle/>
          <a:p>
            <a:pPr algn="ctr"/>
            <a:r>
              <a:rPr lang="ru-RU" sz="3200" b="1" dirty="0">
                <a:solidFill>
                  <a:schemeClr val="accent2">
                    <a:lumMod val="50000"/>
                  </a:schemeClr>
                </a:solidFill>
              </a:rPr>
              <a:t>Принципы немедикаментозного лечения</a:t>
            </a:r>
          </a:p>
        </p:txBody>
      </p:sp>
      <p:sp>
        <p:nvSpPr>
          <p:cNvPr id="3" name="TextBox 2">
            <a:extLst>
              <a:ext uri="{FF2B5EF4-FFF2-40B4-BE49-F238E27FC236}">
                <a16:creationId xmlns="" xmlns:a16="http://schemas.microsoft.com/office/drawing/2014/main" id="{5B38905E-9138-11E7-2A23-DEB0158B886A}"/>
              </a:ext>
            </a:extLst>
          </p:cNvPr>
          <p:cNvSpPr txBox="1"/>
          <p:nvPr/>
        </p:nvSpPr>
        <p:spPr>
          <a:xfrm>
            <a:off x="235974" y="924232"/>
            <a:ext cx="11543071" cy="3903504"/>
          </a:xfrm>
          <a:prstGeom prst="rect">
            <a:avLst/>
          </a:prstGeom>
          <a:noFill/>
        </p:spPr>
        <p:txBody>
          <a:bodyPr wrap="square" rtlCol="0">
            <a:spAutoFit/>
          </a:bodyPr>
          <a:lstStyle/>
          <a:p>
            <a:pPr marL="342900" indent="342900">
              <a:lnSpc>
                <a:spcPct val="150000"/>
              </a:lnSpc>
              <a:buFont typeface="+mj-lt"/>
              <a:buAutoNum type="arabicPeriod"/>
            </a:pPr>
            <a:r>
              <a:rPr lang="ru-RU" sz="2800" dirty="0"/>
              <a:t>Отказ от вредных привычек</a:t>
            </a:r>
          </a:p>
          <a:p>
            <a:pPr marL="342900" indent="342900">
              <a:lnSpc>
                <a:spcPct val="150000"/>
              </a:lnSpc>
              <a:buFont typeface="+mj-lt"/>
              <a:buAutoNum type="arabicPeriod"/>
            </a:pPr>
            <a:r>
              <a:rPr lang="ru-RU" sz="2800" dirty="0"/>
              <a:t>Диета № 13</a:t>
            </a:r>
          </a:p>
          <a:p>
            <a:pPr marL="342900" indent="342900">
              <a:lnSpc>
                <a:spcPct val="150000"/>
              </a:lnSpc>
              <a:buFont typeface="+mj-lt"/>
              <a:buAutoNum type="arabicPeriod"/>
            </a:pPr>
            <a:r>
              <a:rPr lang="ru-RU" sz="2800" dirty="0"/>
              <a:t>Постельный режим во время лихорадки</a:t>
            </a:r>
          </a:p>
          <a:p>
            <a:pPr marL="342900" indent="342900">
              <a:lnSpc>
                <a:spcPct val="150000"/>
              </a:lnSpc>
              <a:buFont typeface="+mj-lt"/>
              <a:buAutoNum type="arabicPeriod"/>
            </a:pPr>
            <a:r>
              <a:rPr lang="ru-RU" sz="2800" dirty="0"/>
              <a:t>Обильное теплое, витаминизированное питье</a:t>
            </a:r>
          </a:p>
          <a:p>
            <a:pPr marL="342900" indent="342900">
              <a:lnSpc>
                <a:spcPct val="150000"/>
              </a:lnSpc>
              <a:buFont typeface="+mj-lt"/>
              <a:buAutoNum type="arabicPeriod"/>
            </a:pPr>
            <a:endParaRPr lang="ru-RU" sz="2800" dirty="0"/>
          </a:p>
          <a:p>
            <a:pPr marL="342900" indent="342900">
              <a:lnSpc>
                <a:spcPct val="150000"/>
              </a:lnSpc>
              <a:buFont typeface="+mj-lt"/>
              <a:buAutoNum type="arabicPeriod"/>
            </a:pPr>
            <a:endParaRPr lang="ru-RU" sz="2800" dirty="0"/>
          </a:p>
        </p:txBody>
      </p:sp>
    </p:spTree>
    <p:extLst>
      <p:ext uri="{BB962C8B-B14F-4D97-AF65-F5344CB8AC3E}">
        <p14:creationId xmlns="" xmlns:p14="http://schemas.microsoft.com/office/powerpoint/2010/main" val="370929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9AA313D-749A-7D46-D8FC-B9836380B70A}"/>
              </a:ext>
            </a:extLst>
          </p:cNvPr>
          <p:cNvSpPr txBox="1"/>
          <p:nvPr/>
        </p:nvSpPr>
        <p:spPr>
          <a:xfrm>
            <a:off x="580103" y="0"/>
            <a:ext cx="11031794" cy="523220"/>
          </a:xfrm>
          <a:prstGeom prst="rect">
            <a:avLst/>
          </a:prstGeom>
          <a:noFill/>
        </p:spPr>
        <p:txBody>
          <a:bodyPr wrap="square">
            <a:spAutoFit/>
          </a:bodyPr>
          <a:lstStyle/>
          <a:p>
            <a:pPr algn="ctr"/>
            <a:r>
              <a:rPr lang="ru-RU" sz="2800" b="1" dirty="0">
                <a:solidFill>
                  <a:schemeClr val="accent2">
                    <a:lumMod val="50000"/>
                  </a:schemeClr>
                </a:solidFill>
              </a:rPr>
              <a:t>Принципы медикаментозного лечения</a:t>
            </a:r>
          </a:p>
        </p:txBody>
      </p:sp>
      <p:sp>
        <p:nvSpPr>
          <p:cNvPr id="5" name="TextBox 4">
            <a:extLst>
              <a:ext uri="{FF2B5EF4-FFF2-40B4-BE49-F238E27FC236}">
                <a16:creationId xmlns="" xmlns:a16="http://schemas.microsoft.com/office/drawing/2014/main" id="{6954144C-B4F4-65C9-8F86-416C6CAC0A90}"/>
              </a:ext>
            </a:extLst>
          </p:cNvPr>
          <p:cNvSpPr txBox="1"/>
          <p:nvPr/>
        </p:nvSpPr>
        <p:spPr>
          <a:xfrm>
            <a:off x="127819" y="919767"/>
            <a:ext cx="12064181" cy="923330"/>
          </a:xfrm>
          <a:prstGeom prst="rect">
            <a:avLst/>
          </a:prstGeom>
          <a:noFill/>
        </p:spPr>
        <p:txBody>
          <a:bodyPr wrap="square">
            <a:spAutoFit/>
          </a:bodyPr>
          <a:lstStyle/>
          <a:p>
            <a:pPr algn="l">
              <a:buNone/>
            </a:pPr>
            <a:r>
              <a:rPr lang="ru-RU" b="1" i="0" u="sng" dirty="0">
                <a:solidFill>
                  <a:srgbClr val="202124"/>
                </a:solidFill>
                <a:effectLst/>
                <a:latin typeface="-apple-system"/>
              </a:rPr>
              <a:t>1. Лечение амбулаторных пациентов</a:t>
            </a:r>
            <a:r>
              <a:rPr lang="ru-RU" b="0" i="0" dirty="0">
                <a:solidFill>
                  <a:srgbClr val="202124"/>
                </a:solidFill>
                <a:effectLst/>
                <a:latin typeface="-apple-system"/>
              </a:rPr>
              <a:t/>
            </a:r>
            <a:br>
              <a:rPr lang="ru-RU" b="0" i="0" dirty="0">
                <a:solidFill>
                  <a:srgbClr val="202124"/>
                </a:solidFill>
                <a:effectLst/>
                <a:latin typeface="-apple-system"/>
              </a:rPr>
            </a:br>
            <a:r>
              <a:rPr lang="ru-RU" b="0" i="0" dirty="0">
                <a:solidFill>
                  <a:srgbClr val="202124"/>
                </a:solidFill>
                <a:effectLst/>
                <a:latin typeface="-apple-system"/>
              </a:rPr>
              <a:t> </a:t>
            </a:r>
          </a:p>
          <a:p>
            <a:r>
              <a:rPr lang="ru-RU" b="1" i="0" dirty="0">
                <a:solidFill>
                  <a:srgbClr val="202124"/>
                </a:solidFill>
                <a:effectLst/>
                <a:latin typeface="-apple-system"/>
              </a:rPr>
              <a:t>1. Антибактериальная терапия: </a:t>
            </a:r>
            <a:r>
              <a:rPr lang="ru-RU" dirty="0"/>
              <a:t>амоксициллин(по </a:t>
            </a:r>
            <a:r>
              <a:rPr lang="ru-RU" dirty="0" err="1"/>
              <a:t>съхеме</a:t>
            </a:r>
            <a:r>
              <a:rPr lang="ru-RU" dirty="0"/>
              <a:t>), альтернативы – макролиды (азитромицин, кларитромицин)</a:t>
            </a:r>
            <a:endParaRPr lang="ru-RU" b="0" i="0" dirty="0">
              <a:solidFill>
                <a:srgbClr val="202124"/>
              </a:solidFill>
              <a:effectLst/>
              <a:latin typeface="-apple-system"/>
            </a:endParaRPr>
          </a:p>
        </p:txBody>
      </p:sp>
      <p:sp>
        <p:nvSpPr>
          <p:cNvPr id="7" name="TextBox 6">
            <a:extLst>
              <a:ext uri="{FF2B5EF4-FFF2-40B4-BE49-F238E27FC236}">
                <a16:creationId xmlns="" xmlns:a16="http://schemas.microsoft.com/office/drawing/2014/main" id="{CFC237AE-7D2D-E951-1D0E-DA321309C25A}"/>
              </a:ext>
            </a:extLst>
          </p:cNvPr>
          <p:cNvSpPr txBox="1"/>
          <p:nvPr/>
        </p:nvSpPr>
        <p:spPr>
          <a:xfrm>
            <a:off x="196645" y="1843097"/>
            <a:ext cx="11661058" cy="923330"/>
          </a:xfrm>
          <a:prstGeom prst="rect">
            <a:avLst/>
          </a:prstGeom>
          <a:noFill/>
        </p:spPr>
        <p:txBody>
          <a:bodyPr wrap="square">
            <a:spAutoFit/>
          </a:bodyPr>
          <a:lstStyle/>
          <a:p>
            <a:pPr marL="285750" indent="-285750">
              <a:buFont typeface="Arial" panose="020B0604020202020204" pitchFamily="34" charset="0"/>
              <a:buChar char="•"/>
            </a:pPr>
            <a:r>
              <a:rPr lang="ru-RU" b="0" i="0" dirty="0">
                <a:solidFill>
                  <a:srgbClr val="202124"/>
                </a:solidFill>
                <a:effectLst/>
              </a:rPr>
              <a:t>Пациентам с ВП, значимыми сопутствующими заболеваниями и/или другими факторами риска инфицирования редкими рекомендуются в качестве препаратов выбора: </a:t>
            </a:r>
            <a:r>
              <a:rPr lang="ru-RU" b="0" i="0" dirty="0" err="1">
                <a:solidFill>
                  <a:srgbClr val="202124"/>
                </a:solidFill>
                <a:effectLst/>
              </a:rPr>
              <a:t>амоксициллин+клавулановая</a:t>
            </a:r>
            <a:r>
              <a:rPr lang="ru-RU" b="0" i="0" dirty="0">
                <a:solidFill>
                  <a:srgbClr val="202124"/>
                </a:solidFill>
                <a:effectLst/>
              </a:rPr>
              <a:t> кислота, альтернативы – респираторные фторхинолоны (РХ), </a:t>
            </a:r>
            <a:r>
              <a:rPr lang="ru-RU" b="0" i="0" dirty="0" err="1">
                <a:solidFill>
                  <a:srgbClr val="202124"/>
                </a:solidFill>
                <a:effectLst/>
              </a:rPr>
              <a:t>цефподоксим</a:t>
            </a:r>
            <a:r>
              <a:rPr lang="ru-RU" b="0" i="0" dirty="0">
                <a:solidFill>
                  <a:srgbClr val="202124"/>
                </a:solidFill>
                <a:effectLst/>
              </a:rPr>
              <a:t> или </a:t>
            </a:r>
            <a:r>
              <a:rPr lang="ru-RU" b="0" i="0" dirty="0" err="1">
                <a:solidFill>
                  <a:srgbClr val="202124"/>
                </a:solidFill>
                <a:effectLst/>
              </a:rPr>
              <a:t>цефдиторен</a:t>
            </a:r>
            <a:endParaRPr lang="ru-RU" dirty="0"/>
          </a:p>
        </p:txBody>
      </p:sp>
      <p:sp>
        <p:nvSpPr>
          <p:cNvPr id="9" name="TextBox 8">
            <a:extLst>
              <a:ext uri="{FF2B5EF4-FFF2-40B4-BE49-F238E27FC236}">
                <a16:creationId xmlns="" xmlns:a16="http://schemas.microsoft.com/office/drawing/2014/main" id="{D8D3DF40-56E5-6EE2-0554-38689428DBBC}"/>
              </a:ext>
            </a:extLst>
          </p:cNvPr>
          <p:cNvSpPr txBox="1"/>
          <p:nvPr/>
        </p:nvSpPr>
        <p:spPr>
          <a:xfrm>
            <a:off x="196645" y="2904977"/>
            <a:ext cx="11661058" cy="646331"/>
          </a:xfrm>
          <a:prstGeom prst="rect">
            <a:avLst/>
          </a:prstGeom>
          <a:noFill/>
        </p:spPr>
        <p:txBody>
          <a:bodyPr wrap="square">
            <a:spAutoFit/>
          </a:bodyPr>
          <a:lstStyle/>
          <a:p>
            <a:pPr marL="285750" indent="-285750">
              <a:buFont typeface="Arial" panose="020B0604020202020204" pitchFamily="34" charset="0"/>
              <a:buChar char="•"/>
            </a:pPr>
            <a:r>
              <a:rPr lang="ru-RU" b="0" i="0" dirty="0">
                <a:solidFill>
                  <a:srgbClr val="202124"/>
                </a:solidFill>
                <a:effectLst/>
                <a:latin typeface="-apple-system"/>
              </a:rPr>
              <a:t>Альтер-</a:t>
            </a:r>
            <a:r>
              <a:rPr lang="ru-RU" b="0" i="0" dirty="0" err="1">
                <a:solidFill>
                  <a:srgbClr val="202124"/>
                </a:solidFill>
                <a:effectLst/>
                <a:latin typeface="-apple-system"/>
              </a:rPr>
              <a:t>нативой</a:t>
            </a:r>
            <a:r>
              <a:rPr lang="ru-RU" b="0" i="0" dirty="0">
                <a:solidFill>
                  <a:srgbClr val="202124"/>
                </a:solidFill>
                <a:effectLst/>
                <a:latin typeface="-apple-system"/>
              </a:rPr>
              <a:t> является применение РХ (</a:t>
            </a:r>
            <a:r>
              <a:rPr lang="ru-RU" b="0" i="0" dirty="0" err="1">
                <a:solidFill>
                  <a:srgbClr val="202124"/>
                </a:solidFill>
                <a:effectLst/>
                <a:latin typeface="-apple-system"/>
              </a:rPr>
              <a:t>левофлоксацин</a:t>
            </a:r>
            <a:r>
              <a:rPr lang="ru-RU" b="0" i="0" dirty="0">
                <a:solidFill>
                  <a:srgbClr val="202124"/>
                </a:solidFill>
                <a:effectLst/>
                <a:latin typeface="-apple-system"/>
              </a:rPr>
              <a:t> или </a:t>
            </a:r>
            <a:r>
              <a:rPr lang="ru-RU" b="0" i="0" dirty="0" err="1">
                <a:solidFill>
                  <a:srgbClr val="202124"/>
                </a:solidFill>
                <a:effectLst/>
                <a:latin typeface="-apple-system"/>
              </a:rPr>
              <a:t>моксифлоксацин</a:t>
            </a:r>
            <a:r>
              <a:rPr lang="ru-RU" b="0" i="0" dirty="0">
                <a:solidFill>
                  <a:srgbClr val="202124"/>
                </a:solidFill>
                <a:effectLst/>
                <a:latin typeface="-apple-system"/>
              </a:rPr>
              <a:t>) и цефалоспоринов III поколения с достаточной </a:t>
            </a:r>
            <a:r>
              <a:rPr lang="ru-RU" b="0" i="0" dirty="0" err="1">
                <a:solidFill>
                  <a:srgbClr val="202124"/>
                </a:solidFill>
                <a:effectLst/>
                <a:latin typeface="-apple-system"/>
              </a:rPr>
              <a:t>антипневмококковой</a:t>
            </a:r>
            <a:r>
              <a:rPr lang="ru-RU" b="0" i="0" dirty="0">
                <a:solidFill>
                  <a:srgbClr val="202124"/>
                </a:solidFill>
                <a:effectLst/>
                <a:latin typeface="-apple-system"/>
              </a:rPr>
              <a:t> активностью - </a:t>
            </a:r>
            <a:r>
              <a:rPr lang="ru-RU" b="0" i="0" dirty="0" err="1">
                <a:solidFill>
                  <a:srgbClr val="202124"/>
                </a:solidFill>
                <a:effectLst/>
                <a:latin typeface="-apple-system"/>
              </a:rPr>
              <a:t>цефдиторена</a:t>
            </a:r>
            <a:r>
              <a:rPr lang="ru-RU" b="0" i="0" dirty="0">
                <a:solidFill>
                  <a:srgbClr val="202124"/>
                </a:solidFill>
                <a:effectLst/>
                <a:latin typeface="-apple-system"/>
              </a:rPr>
              <a:t> и </a:t>
            </a:r>
            <a:r>
              <a:rPr lang="ru-RU" b="0" i="0" dirty="0" err="1">
                <a:solidFill>
                  <a:srgbClr val="202124"/>
                </a:solidFill>
                <a:effectLst/>
                <a:latin typeface="-apple-system"/>
              </a:rPr>
              <a:t>цефподоксима</a:t>
            </a:r>
            <a:r>
              <a:rPr lang="ru-RU" b="0" i="0" dirty="0">
                <a:solidFill>
                  <a:srgbClr val="202124"/>
                </a:solidFill>
                <a:effectLst/>
                <a:latin typeface="-apple-system"/>
              </a:rPr>
              <a:t>. </a:t>
            </a:r>
            <a:endParaRPr lang="ru-RU" dirty="0"/>
          </a:p>
        </p:txBody>
      </p:sp>
      <p:sp>
        <p:nvSpPr>
          <p:cNvPr id="11" name="TextBox 10">
            <a:extLst>
              <a:ext uri="{FF2B5EF4-FFF2-40B4-BE49-F238E27FC236}">
                <a16:creationId xmlns="" xmlns:a16="http://schemas.microsoft.com/office/drawing/2014/main" id="{51A668EE-6488-9420-1B02-29AC06D485A0}"/>
              </a:ext>
            </a:extLst>
          </p:cNvPr>
          <p:cNvSpPr txBox="1"/>
          <p:nvPr/>
        </p:nvSpPr>
        <p:spPr>
          <a:xfrm>
            <a:off x="196644" y="3689757"/>
            <a:ext cx="11916697" cy="2946961"/>
          </a:xfrm>
          <a:prstGeom prst="rect">
            <a:avLst/>
          </a:prstGeom>
          <a:noFill/>
        </p:spPr>
        <p:txBody>
          <a:bodyPr wrap="square">
            <a:spAutoFit/>
          </a:bodyPr>
          <a:lstStyle/>
          <a:p>
            <a:pPr indent="457200" algn="l">
              <a:lnSpc>
                <a:spcPts val="3100"/>
              </a:lnSpc>
              <a:buFont typeface="Arial" panose="020B0604020202020204" pitchFamily="34" charset="0"/>
              <a:buChar char="•"/>
            </a:pPr>
            <a:r>
              <a:rPr lang="ru-RU" b="0" i="0" dirty="0">
                <a:solidFill>
                  <a:srgbClr val="202124"/>
                </a:solidFill>
                <a:effectLst/>
                <a:latin typeface="-apple-system"/>
              </a:rPr>
              <a:t>Продолжительность АБТ ВП определяется индивидуально  - при решении вопроса об отмене АБП системного действия при ВП рекомендуется руководствоваться критериями достаточности АБТ (должны присутствовать все нижеперечисленные</a:t>
            </a:r>
            <a:r>
              <a:rPr lang="ru-RU" b="0" i="0" dirty="0">
                <a:solidFill>
                  <a:srgbClr val="202124"/>
                </a:solidFill>
                <a:effectLst/>
              </a:rPr>
              <a:t>):</a:t>
            </a:r>
          </a:p>
          <a:p>
            <a:pPr algn="l">
              <a:buNone/>
            </a:pPr>
            <a:r>
              <a:rPr lang="ru-RU" b="0" i="0" dirty="0">
                <a:solidFill>
                  <a:srgbClr val="202124"/>
                </a:solidFill>
                <a:effectLst/>
                <a:latin typeface="-apple-system"/>
              </a:rPr>
              <a:t>- стойкое снижение температуры тела &lt;37,2ºС  в течение не менее 48 ч;</a:t>
            </a:r>
          </a:p>
          <a:p>
            <a:pPr algn="l">
              <a:buNone/>
            </a:pPr>
            <a:r>
              <a:rPr lang="ru-RU" b="0" i="0" dirty="0">
                <a:solidFill>
                  <a:srgbClr val="202124"/>
                </a:solidFill>
                <a:effectLst/>
                <a:latin typeface="-apple-system"/>
              </a:rPr>
              <a:t>- отсутствие интоксикационного синдрома;</a:t>
            </a:r>
          </a:p>
          <a:p>
            <a:pPr algn="l">
              <a:buNone/>
            </a:pPr>
            <a:r>
              <a:rPr lang="ru-RU" b="0" i="0" dirty="0">
                <a:solidFill>
                  <a:srgbClr val="202124"/>
                </a:solidFill>
                <a:effectLst/>
                <a:latin typeface="-apple-system"/>
              </a:rPr>
              <a:t>- частота дыхания &lt;20/мин (у пациентов без хронической ДН);</a:t>
            </a:r>
          </a:p>
          <a:p>
            <a:pPr algn="l">
              <a:buNone/>
            </a:pPr>
            <a:r>
              <a:rPr lang="ru-RU" b="0" i="0" dirty="0">
                <a:solidFill>
                  <a:srgbClr val="202124"/>
                </a:solidFill>
                <a:effectLst/>
                <a:latin typeface="-apple-system"/>
              </a:rPr>
              <a:t>- отсутствие гнойной мокроты (за исключением пациентов с ее постоянной продукцией);</a:t>
            </a:r>
          </a:p>
          <a:p>
            <a:pPr marL="285750" indent="-285750" algn="l">
              <a:buFontTx/>
              <a:buChar char="-"/>
            </a:pPr>
            <a:r>
              <a:rPr lang="ru-RU" b="0" i="0" dirty="0">
                <a:solidFill>
                  <a:srgbClr val="202124"/>
                </a:solidFill>
                <a:effectLst/>
                <a:latin typeface="-apple-system"/>
              </a:rPr>
              <a:t>количество лейкоцитов в крови &lt;10 х 109/л, нейтрофилов &lt;80%, юных форм &lt;6%.</a:t>
            </a:r>
          </a:p>
          <a:p>
            <a:pPr marL="285750" indent="-285750" algn="l">
              <a:buFont typeface="Arial" panose="020B0604020202020204" pitchFamily="34" charset="0"/>
              <a:buChar char="•"/>
            </a:pPr>
            <a:r>
              <a:rPr lang="ru-RU" dirty="0">
                <a:solidFill>
                  <a:srgbClr val="202124"/>
                </a:solidFill>
                <a:latin typeface="-apple-system"/>
              </a:rPr>
              <a:t>Как правило, курс составляет 5-7 дней.</a:t>
            </a:r>
            <a:endParaRPr lang="ru-RU" b="0" i="0" dirty="0">
              <a:solidFill>
                <a:srgbClr val="202124"/>
              </a:solidFill>
              <a:effectLst/>
              <a:latin typeface="-apple-system"/>
            </a:endParaRPr>
          </a:p>
        </p:txBody>
      </p:sp>
    </p:spTree>
    <p:extLst>
      <p:ext uri="{BB962C8B-B14F-4D97-AF65-F5344CB8AC3E}">
        <p14:creationId xmlns="" xmlns:p14="http://schemas.microsoft.com/office/powerpoint/2010/main" val="4061299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8C1771D-0063-ECFC-1B4D-7BD4215888F8}"/>
              </a:ext>
            </a:extLst>
          </p:cNvPr>
          <p:cNvSpPr txBox="1"/>
          <p:nvPr/>
        </p:nvSpPr>
        <p:spPr>
          <a:xfrm>
            <a:off x="353961" y="778895"/>
            <a:ext cx="11661058" cy="3276282"/>
          </a:xfrm>
          <a:prstGeom prst="rect">
            <a:avLst/>
          </a:prstGeom>
          <a:noFill/>
        </p:spPr>
        <p:txBody>
          <a:bodyPr wrap="square">
            <a:spAutoFit/>
          </a:bodyPr>
          <a:lstStyle/>
          <a:p>
            <a:pPr indent="457200">
              <a:lnSpc>
                <a:spcPct val="150000"/>
              </a:lnSpc>
            </a:pPr>
            <a:r>
              <a:rPr lang="ru-RU" sz="2000" b="1" dirty="0">
                <a:solidFill>
                  <a:srgbClr val="202124"/>
                </a:solidFill>
                <a:effectLst/>
              </a:rPr>
              <a:t>2. </a:t>
            </a:r>
            <a:r>
              <a:rPr lang="ru-RU" sz="2000" b="1" dirty="0" err="1">
                <a:solidFill>
                  <a:srgbClr val="202124"/>
                </a:solidFill>
                <a:effectLst/>
              </a:rPr>
              <a:t>Неантибактериальные</a:t>
            </a:r>
            <a:r>
              <a:rPr lang="ru-RU" sz="2000" b="1" dirty="0">
                <a:solidFill>
                  <a:srgbClr val="202124"/>
                </a:solidFill>
                <a:effectLst/>
              </a:rPr>
              <a:t> ЛС</a:t>
            </a:r>
          </a:p>
          <a:p>
            <a:pPr indent="457200">
              <a:lnSpc>
                <a:spcPct val="150000"/>
              </a:lnSpc>
            </a:pPr>
            <a:r>
              <a:rPr lang="ru-RU" sz="2000" dirty="0"/>
              <a:t>Пациенты с ВП могут получать </a:t>
            </a:r>
            <a:r>
              <a:rPr lang="ru-RU" sz="2000" u="sng" dirty="0"/>
              <a:t>парацетамол</a:t>
            </a:r>
            <a:r>
              <a:rPr lang="ru-RU" sz="2000" dirty="0"/>
              <a:t> и нестероидные противовоспалительные и противоревматические препараты, такие как </a:t>
            </a:r>
            <a:r>
              <a:rPr lang="ru-RU" sz="2000" u="sng" dirty="0"/>
              <a:t>ибупрофен </a:t>
            </a:r>
            <a:r>
              <a:rPr lang="ru-RU" sz="2000" dirty="0"/>
              <a:t>в качестве жаропонижающих ЛС (при лихорадке &gt; 38,50C) или анальгетиков (при наличии выраженного болевого синдрома, обусловленного плевритом), а также ЛС, улучшающие реологию бронхиального секрета (например, </a:t>
            </a:r>
            <a:r>
              <a:rPr lang="ru-RU" sz="2000" u="sng" dirty="0"/>
              <a:t>амброксол, ацетилцистеин</a:t>
            </a:r>
            <a:r>
              <a:rPr lang="ru-RU" sz="2000" dirty="0"/>
              <a:t>).</a:t>
            </a:r>
          </a:p>
          <a:p>
            <a:pPr indent="457200">
              <a:lnSpc>
                <a:spcPct val="150000"/>
              </a:lnSpc>
            </a:pPr>
            <a:r>
              <a:rPr lang="ru-RU" sz="2000" dirty="0"/>
              <a:t> Однако данная терапия при ВП является симптоматической и не влияет на прогноз.</a:t>
            </a:r>
          </a:p>
        </p:txBody>
      </p:sp>
      <p:sp>
        <p:nvSpPr>
          <p:cNvPr id="4" name="TextBox 3">
            <a:extLst>
              <a:ext uri="{FF2B5EF4-FFF2-40B4-BE49-F238E27FC236}">
                <a16:creationId xmlns="" xmlns:a16="http://schemas.microsoft.com/office/drawing/2014/main" id="{3C626127-B055-9E9F-879C-C587412D4A85}"/>
              </a:ext>
            </a:extLst>
          </p:cNvPr>
          <p:cNvSpPr txBox="1"/>
          <p:nvPr/>
        </p:nvSpPr>
        <p:spPr>
          <a:xfrm>
            <a:off x="580103" y="0"/>
            <a:ext cx="11031794" cy="523220"/>
          </a:xfrm>
          <a:prstGeom prst="rect">
            <a:avLst/>
          </a:prstGeom>
          <a:noFill/>
        </p:spPr>
        <p:txBody>
          <a:bodyPr wrap="square">
            <a:spAutoFit/>
          </a:bodyPr>
          <a:lstStyle/>
          <a:p>
            <a:pPr algn="ctr"/>
            <a:r>
              <a:rPr lang="ru-RU" sz="2800" b="1" dirty="0">
                <a:solidFill>
                  <a:schemeClr val="accent2">
                    <a:lumMod val="50000"/>
                  </a:schemeClr>
                </a:solidFill>
              </a:rPr>
              <a:t>Принципы медикаментозного лечения</a:t>
            </a:r>
          </a:p>
        </p:txBody>
      </p:sp>
    </p:spTree>
    <p:extLst>
      <p:ext uri="{BB962C8B-B14F-4D97-AF65-F5344CB8AC3E}">
        <p14:creationId xmlns="" xmlns:p14="http://schemas.microsoft.com/office/powerpoint/2010/main" val="4086055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373BCB0D-B04C-6D39-5814-8F741D85C476}"/>
              </a:ext>
            </a:extLst>
          </p:cNvPr>
          <p:cNvPicPr>
            <a:picLocks noChangeAspect="1"/>
          </p:cNvPicPr>
          <p:nvPr/>
        </p:nvPicPr>
        <p:blipFill>
          <a:blip r:embed="rId2"/>
          <a:srcRect l="12581" t="15484" r="14839" b="38782"/>
          <a:stretch>
            <a:fillRect/>
          </a:stretch>
        </p:blipFill>
        <p:spPr>
          <a:xfrm>
            <a:off x="157316" y="668594"/>
            <a:ext cx="11877368" cy="4209866"/>
          </a:xfrm>
          <a:prstGeom prst="rect">
            <a:avLst/>
          </a:prstGeom>
        </p:spPr>
      </p:pic>
      <p:sp>
        <p:nvSpPr>
          <p:cNvPr id="4" name="TextBox 3">
            <a:extLst>
              <a:ext uri="{FF2B5EF4-FFF2-40B4-BE49-F238E27FC236}">
                <a16:creationId xmlns="" xmlns:a16="http://schemas.microsoft.com/office/drawing/2014/main" id="{CD575851-D048-4D1D-E3F9-67625097B9CB}"/>
              </a:ext>
            </a:extLst>
          </p:cNvPr>
          <p:cNvSpPr txBox="1"/>
          <p:nvPr/>
        </p:nvSpPr>
        <p:spPr>
          <a:xfrm>
            <a:off x="580103" y="0"/>
            <a:ext cx="11031794" cy="523220"/>
          </a:xfrm>
          <a:prstGeom prst="rect">
            <a:avLst/>
          </a:prstGeom>
          <a:noFill/>
        </p:spPr>
        <p:txBody>
          <a:bodyPr wrap="square">
            <a:spAutoFit/>
          </a:bodyPr>
          <a:lstStyle/>
          <a:p>
            <a:pPr algn="ctr"/>
            <a:r>
              <a:rPr lang="ru-RU" sz="2800" b="1" dirty="0">
                <a:solidFill>
                  <a:schemeClr val="accent2">
                    <a:lumMod val="50000"/>
                  </a:schemeClr>
                </a:solidFill>
              </a:rPr>
              <a:t>Принципы медикаментозного лечения</a:t>
            </a:r>
          </a:p>
        </p:txBody>
      </p:sp>
      <p:sp>
        <p:nvSpPr>
          <p:cNvPr id="6" name="TextBox 5">
            <a:extLst>
              <a:ext uri="{FF2B5EF4-FFF2-40B4-BE49-F238E27FC236}">
                <a16:creationId xmlns="" xmlns:a16="http://schemas.microsoft.com/office/drawing/2014/main" id="{FD80D91E-B373-7218-1CDE-74179544B7A1}"/>
              </a:ext>
            </a:extLst>
          </p:cNvPr>
          <p:cNvSpPr txBox="1"/>
          <p:nvPr/>
        </p:nvSpPr>
        <p:spPr>
          <a:xfrm>
            <a:off x="157316" y="5023834"/>
            <a:ext cx="12034684" cy="1600438"/>
          </a:xfrm>
          <a:prstGeom prst="rect">
            <a:avLst/>
          </a:prstGeom>
          <a:noFill/>
        </p:spPr>
        <p:txBody>
          <a:bodyPr wrap="square">
            <a:spAutoFit/>
          </a:bodyPr>
          <a:lstStyle/>
          <a:p>
            <a:pPr algn="l">
              <a:buNone/>
            </a:pPr>
            <a:r>
              <a:rPr lang="ru-RU" sz="1400" b="1" i="1" dirty="0">
                <a:solidFill>
                  <a:srgbClr val="202124"/>
                </a:solidFill>
                <a:effectLst/>
              </a:rPr>
              <a:t>Примечание:</a:t>
            </a:r>
            <a:r>
              <a:rPr lang="ru-RU" sz="1400" b="0" i="1" dirty="0">
                <a:solidFill>
                  <a:srgbClr val="202124"/>
                </a:solidFill>
                <a:effectLst/>
              </a:rPr>
              <a:t> РХ – респираторный фторхинолон</a:t>
            </a:r>
          </a:p>
          <a:p>
            <a:pPr algn="l">
              <a:buNone/>
            </a:pPr>
            <a:r>
              <a:rPr lang="ru-RU" sz="1400" b="0" i="1" baseline="30000" dirty="0">
                <a:solidFill>
                  <a:srgbClr val="202124"/>
                </a:solidFill>
                <a:effectLst/>
              </a:rPr>
              <a:t>1</a:t>
            </a:r>
            <a:r>
              <a:rPr lang="ru-RU" sz="1400" b="0" i="1" dirty="0">
                <a:solidFill>
                  <a:srgbClr val="202124"/>
                </a:solidFill>
                <a:effectLst/>
              </a:rPr>
              <a:t> ХОБЛ, СД, ХСН, ХБП, цирроз печени, алкоголизм, наркомания, истощение </a:t>
            </a:r>
          </a:p>
          <a:p>
            <a:pPr algn="l">
              <a:buNone/>
            </a:pPr>
            <a:r>
              <a:rPr lang="ru-RU" sz="1400" b="0" i="1" baseline="30000" dirty="0">
                <a:solidFill>
                  <a:srgbClr val="202124"/>
                </a:solidFill>
                <a:effectLst/>
              </a:rPr>
              <a:t>2</a:t>
            </a:r>
            <a:r>
              <a:rPr lang="ru-RU" sz="1400" b="0" i="1" dirty="0">
                <a:solidFill>
                  <a:srgbClr val="202124"/>
                </a:solidFill>
                <a:effectLst/>
              </a:rPr>
              <a:t> К факторам риска инфицирования редкими и/или </a:t>
            </a:r>
            <a:r>
              <a:rPr lang="ru-RU" sz="1400" b="0" i="1" dirty="0" err="1">
                <a:solidFill>
                  <a:srgbClr val="202124"/>
                </a:solidFill>
                <a:effectLst/>
              </a:rPr>
              <a:t>полирезистентными</a:t>
            </a:r>
            <a:r>
              <a:rPr lang="ru-RU" sz="1400" b="0" i="1" dirty="0">
                <a:solidFill>
                  <a:srgbClr val="202124"/>
                </a:solidFill>
                <a:effectLst/>
              </a:rPr>
              <a:t> возбудителями относят пребывание в доме престарелых или других учреждениях длительного ухода, наличие госпитализаций по любому поводу в течение ≥ 2 суток в предшествующие 90 дней, в/в терапия, наличие сеансов диализа или лечение ран в домашних условиях в предшествующие 30 дней.</a:t>
            </a:r>
          </a:p>
          <a:p>
            <a:pPr algn="l"/>
            <a:r>
              <a:rPr lang="ru-RU" sz="1400" b="0" i="1" baseline="30000" dirty="0">
                <a:solidFill>
                  <a:srgbClr val="202124"/>
                </a:solidFill>
                <a:effectLst/>
              </a:rPr>
              <a:t>3</a:t>
            </a:r>
            <a:r>
              <a:rPr lang="ru-RU" sz="1400" b="0" i="1" dirty="0">
                <a:solidFill>
                  <a:srgbClr val="202124"/>
                </a:solidFill>
                <a:effectLst/>
              </a:rPr>
              <a:t> В районах с высоким (&gt;25%) уровнем устойчивости S. </a:t>
            </a:r>
            <a:r>
              <a:rPr lang="ru-RU" sz="1400" b="0" i="1" dirty="0" err="1">
                <a:solidFill>
                  <a:srgbClr val="202124"/>
                </a:solidFill>
                <a:effectLst/>
              </a:rPr>
              <a:t>pneumoniae</a:t>
            </a:r>
            <a:r>
              <a:rPr lang="ru-RU" sz="1400" b="0" i="1" dirty="0">
                <a:solidFill>
                  <a:srgbClr val="202124"/>
                </a:solidFill>
                <a:effectLst/>
              </a:rPr>
              <a:t> к макролидам (определяется по эритромицину) следует рассмотреть возможность применения РХ. </a:t>
            </a:r>
          </a:p>
        </p:txBody>
      </p:sp>
      <p:pic>
        <p:nvPicPr>
          <p:cNvPr id="5" name="Рисунок 4">
            <a:extLst>
              <a:ext uri="{FF2B5EF4-FFF2-40B4-BE49-F238E27FC236}">
                <a16:creationId xmlns="" xmlns:a16="http://schemas.microsoft.com/office/drawing/2014/main" id="{373BCB0D-B04C-6D39-5814-8F741D85C476}"/>
              </a:ext>
            </a:extLst>
          </p:cNvPr>
          <p:cNvPicPr>
            <a:picLocks noChangeAspect="1"/>
          </p:cNvPicPr>
          <p:nvPr/>
        </p:nvPicPr>
        <p:blipFill>
          <a:blip r:embed="rId2"/>
          <a:srcRect l="12581" t="15484" r="14839" b="38782"/>
          <a:stretch>
            <a:fillRect/>
          </a:stretch>
        </p:blipFill>
        <p:spPr>
          <a:xfrm>
            <a:off x="0" y="668594"/>
            <a:ext cx="11877368" cy="4209866"/>
          </a:xfrm>
          <a:prstGeom prst="rect">
            <a:avLst/>
          </a:prstGeom>
        </p:spPr>
      </p:pic>
    </p:spTree>
    <p:extLst>
      <p:ext uri="{BB962C8B-B14F-4D97-AF65-F5344CB8AC3E}">
        <p14:creationId xmlns="" xmlns:p14="http://schemas.microsoft.com/office/powerpoint/2010/main" val="4156383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53E5329-144A-A867-375E-28A11C0DC4F5}"/>
              </a:ext>
            </a:extLst>
          </p:cNvPr>
          <p:cNvSpPr txBox="1"/>
          <p:nvPr/>
        </p:nvSpPr>
        <p:spPr>
          <a:xfrm>
            <a:off x="580103" y="0"/>
            <a:ext cx="11031794" cy="523220"/>
          </a:xfrm>
          <a:prstGeom prst="rect">
            <a:avLst/>
          </a:prstGeom>
          <a:noFill/>
        </p:spPr>
        <p:txBody>
          <a:bodyPr wrap="square">
            <a:spAutoFit/>
          </a:bodyPr>
          <a:lstStyle/>
          <a:p>
            <a:pPr algn="ctr"/>
            <a:r>
              <a:rPr lang="ru-RU" sz="2800" b="1" dirty="0">
                <a:solidFill>
                  <a:schemeClr val="accent2">
                    <a:lumMod val="50000"/>
                  </a:schemeClr>
                </a:solidFill>
              </a:rPr>
              <a:t>Принципы медикаментозного лечения</a:t>
            </a:r>
          </a:p>
        </p:txBody>
      </p:sp>
      <p:pic>
        <p:nvPicPr>
          <p:cNvPr id="4" name="Рисунок 3">
            <a:extLst>
              <a:ext uri="{FF2B5EF4-FFF2-40B4-BE49-F238E27FC236}">
                <a16:creationId xmlns="" xmlns:a16="http://schemas.microsoft.com/office/drawing/2014/main" id="{E1E72CA1-AD58-F5E0-2570-8575CC83A96C}"/>
              </a:ext>
            </a:extLst>
          </p:cNvPr>
          <p:cNvPicPr>
            <a:picLocks noChangeAspect="1"/>
          </p:cNvPicPr>
          <p:nvPr/>
        </p:nvPicPr>
        <p:blipFill>
          <a:blip r:embed="rId2"/>
          <a:srcRect l="12903" t="29246" r="14597" b="32904"/>
          <a:stretch>
            <a:fillRect/>
          </a:stretch>
        </p:blipFill>
        <p:spPr>
          <a:xfrm>
            <a:off x="232497" y="705464"/>
            <a:ext cx="11727006" cy="3443749"/>
          </a:xfrm>
          <a:prstGeom prst="rect">
            <a:avLst/>
          </a:prstGeom>
        </p:spPr>
      </p:pic>
      <p:pic>
        <p:nvPicPr>
          <p:cNvPr id="5" name="Рисунок 4">
            <a:extLst>
              <a:ext uri="{FF2B5EF4-FFF2-40B4-BE49-F238E27FC236}">
                <a16:creationId xmlns="" xmlns:a16="http://schemas.microsoft.com/office/drawing/2014/main" id="{E1E72CA1-AD58-F5E0-2570-8575CC83A96C}"/>
              </a:ext>
            </a:extLst>
          </p:cNvPr>
          <p:cNvPicPr>
            <a:picLocks noChangeAspect="1"/>
          </p:cNvPicPr>
          <p:nvPr/>
        </p:nvPicPr>
        <p:blipFill>
          <a:blip r:embed="rId2"/>
          <a:srcRect l="12903" t="29246" r="14597" b="32904"/>
          <a:stretch>
            <a:fillRect/>
          </a:stretch>
        </p:blipFill>
        <p:spPr>
          <a:xfrm>
            <a:off x="232497" y="660493"/>
            <a:ext cx="11727006" cy="3443749"/>
          </a:xfrm>
          <a:prstGeom prst="rect">
            <a:avLst/>
          </a:prstGeom>
        </p:spPr>
      </p:pic>
      <p:pic>
        <p:nvPicPr>
          <p:cNvPr id="6" name="Рисунок 5">
            <a:extLst>
              <a:ext uri="{FF2B5EF4-FFF2-40B4-BE49-F238E27FC236}">
                <a16:creationId xmlns="" xmlns:a16="http://schemas.microsoft.com/office/drawing/2014/main" id="{E1E72CA1-AD58-F5E0-2570-8575CC83A96C}"/>
              </a:ext>
            </a:extLst>
          </p:cNvPr>
          <p:cNvPicPr>
            <a:picLocks noChangeAspect="1"/>
          </p:cNvPicPr>
          <p:nvPr/>
        </p:nvPicPr>
        <p:blipFill>
          <a:blip r:embed="rId2"/>
          <a:srcRect l="12903" t="29246" r="14597" b="32904"/>
          <a:stretch>
            <a:fillRect/>
          </a:stretch>
        </p:blipFill>
        <p:spPr>
          <a:xfrm>
            <a:off x="384897" y="812893"/>
            <a:ext cx="11727006" cy="3443749"/>
          </a:xfrm>
          <a:prstGeom prst="rect">
            <a:avLst/>
          </a:prstGeom>
        </p:spPr>
      </p:pic>
    </p:spTree>
    <p:extLst>
      <p:ext uri="{BB962C8B-B14F-4D97-AF65-F5344CB8AC3E}">
        <p14:creationId xmlns="" xmlns:p14="http://schemas.microsoft.com/office/powerpoint/2010/main" val="190616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7B33A37-1EE9-CB22-E1DB-FEC2E89E21DE}"/>
              </a:ext>
            </a:extLst>
          </p:cNvPr>
          <p:cNvSpPr txBox="1"/>
          <p:nvPr/>
        </p:nvSpPr>
        <p:spPr>
          <a:xfrm>
            <a:off x="3264311" y="-87196"/>
            <a:ext cx="5506064" cy="584775"/>
          </a:xfrm>
          <a:prstGeom prst="rect">
            <a:avLst/>
          </a:prstGeom>
          <a:noFill/>
        </p:spPr>
        <p:txBody>
          <a:bodyPr wrap="square" rtlCol="0">
            <a:spAutoFit/>
          </a:bodyPr>
          <a:lstStyle/>
          <a:p>
            <a:pPr algn="ctr"/>
            <a:r>
              <a:rPr lang="ru-RU" sz="3200" b="1" dirty="0">
                <a:solidFill>
                  <a:schemeClr val="accent2">
                    <a:lumMod val="50000"/>
                  </a:schemeClr>
                </a:solidFill>
              </a:rPr>
              <a:t>Пневмония</a:t>
            </a:r>
          </a:p>
        </p:txBody>
      </p:sp>
      <p:sp>
        <p:nvSpPr>
          <p:cNvPr id="3" name="Прямоугольник 2">
            <a:extLst>
              <a:ext uri="{FF2B5EF4-FFF2-40B4-BE49-F238E27FC236}">
                <a16:creationId xmlns="" xmlns:a16="http://schemas.microsoft.com/office/drawing/2014/main" id="{E8697CA4-B9E6-9066-B1E2-B2A9F690E012}"/>
              </a:ext>
            </a:extLst>
          </p:cNvPr>
          <p:cNvSpPr/>
          <p:nvPr/>
        </p:nvSpPr>
        <p:spPr>
          <a:xfrm>
            <a:off x="182886" y="1452553"/>
            <a:ext cx="5080068" cy="12777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Пневмония</a:t>
            </a: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 – это вирусное или микробное инфекционно-воспалительное заболевание легких, дающее очаговые, сегментарные или тотальные поражения легочной ткани. </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 xmlns:a16="http://schemas.microsoft.com/office/drawing/2014/main" id="{96BB4413-A605-CB8C-B6B8-3A942AA7AC1D}"/>
              </a:ext>
            </a:extLst>
          </p:cNvPr>
          <p:cNvSpPr/>
          <p:nvPr/>
        </p:nvSpPr>
        <p:spPr>
          <a:xfrm>
            <a:off x="182886" y="3741177"/>
            <a:ext cx="5080068" cy="12777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Пневмония может быть самостоятельным заболеванием или вторичным осложнением многих инфекционных и неинфекционных процессов.</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Picture background">
            <a:extLst>
              <a:ext uri="{FF2B5EF4-FFF2-40B4-BE49-F238E27FC236}">
                <a16:creationId xmlns="" xmlns:a16="http://schemas.microsoft.com/office/drawing/2014/main" id="{9F632368-0B2D-2A56-982F-B7F5A03D776D}"/>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722" t="15822" r="5144" b="5813"/>
          <a:stretch/>
        </p:blipFill>
        <p:spPr bwMode="auto">
          <a:xfrm flipH="1">
            <a:off x="5521713" y="1081548"/>
            <a:ext cx="6487401" cy="56403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3100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10FAD10-5B50-A300-8CC3-B02C98F75639}"/>
              </a:ext>
            </a:extLst>
          </p:cNvPr>
          <p:cNvSpPr txBox="1"/>
          <p:nvPr/>
        </p:nvSpPr>
        <p:spPr>
          <a:xfrm>
            <a:off x="191729" y="-156321"/>
            <a:ext cx="11808542" cy="1318181"/>
          </a:xfrm>
          <a:prstGeom prst="rect">
            <a:avLst/>
          </a:prstGeom>
          <a:noFill/>
        </p:spPr>
        <p:txBody>
          <a:bodyPr wrap="square">
            <a:spAutoFit/>
          </a:bodyPr>
          <a:lstStyle/>
          <a:p>
            <a:pPr algn="ctr">
              <a:lnSpc>
                <a:spcPct val="150000"/>
              </a:lnSpc>
            </a:pPr>
            <a:r>
              <a:rPr lang="ru-RU" sz="2800" b="1" dirty="0">
                <a:solidFill>
                  <a:schemeClr val="accent2">
                    <a:lumMod val="50000"/>
                  </a:schemeClr>
                </a:solidFill>
              </a:rPr>
              <a:t>Тактика ведения пациентов, показания к оказанию специализированной медицинской помощи в стационарных условиях.</a:t>
            </a:r>
          </a:p>
        </p:txBody>
      </p:sp>
      <p:sp>
        <p:nvSpPr>
          <p:cNvPr id="5" name="TextBox 4">
            <a:extLst>
              <a:ext uri="{FF2B5EF4-FFF2-40B4-BE49-F238E27FC236}">
                <a16:creationId xmlns="" xmlns:a16="http://schemas.microsoft.com/office/drawing/2014/main" id="{481A240B-421C-D056-7D66-BD2359F4995C}"/>
              </a:ext>
            </a:extLst>
          </p:cNvPr>
          <p:cNvSpPr txBox="1"/>
          <p:nvPr/>
        </p:nvSpPr>
        <p:spPr>
          <a:xfrm>
            <a:off x="191729" y="1296468"/>
            <a:ext cx="11808542" cy="5179238"/>
          </a:xfrm>
          <a:prstGeom prst="rect">
            <a:avLst/>
          </a:prstGeom>
          <a:noFill/>
        </p:spPr>
        <p:txBody>
          <a:bodyPr wrap="square">
            <a:spAutoFit/>
          </a:bodyPr>
          <a:lstStyle/>
          <a:p>
            <a:pPr indent="457200" algn="l">
              <a:lnSpc>
                <a:spcPct val="150000"/>
              </a:lnSpc>
              <a:spcBef>
                <a:spcPts val="600"/>
              </a:spcBef>
              <a:spcAft>
                <a:spcPts val="600"/>
              </a:spcAft>
              <a:buFont typeface="Arial" panose="020B0604020202020204" pitchFamily="34" charset="0"/>
              <a:buChar char="•"/>
            </a:pPr>
            <a:r>
              <a:rPr lang="ru-RU" sz="1900" b="1" i="0" dirty="0">
                <a:effectLst/>
              </a:rPr>
              <a:t>Тяжёлое течение болезни</a:t>
            </a:r>
            <a:r>
              <a:rPr lang="ru-RU" sz="1900" b="0" i="0" dirty="0">
                <a:effectLst/>
              </a:rPr>
              <a:t>. Если симптомы слишком выражены, а общее состояние пациента ухудшается, госпитализация становится обязательной.</a:t>
            </a:r>
          </a:p>
          <a:p>
            <a:pPr indent="457200" algn="l">
              <a:lnSpc>
                <a:spcPct val="150000"/>
              </a:lnSpc>
              <a:spcAft>
                <a:spcPts val="600"/>
              </a:spcAft>
              <a:buFont typeface="Arial" panose="020B0604020202020204" pitchFamily="34" charset="0"/>
              <a:buChar char="•"/>
            </a:pPr>
            <a:r>
              <a:rPr lang="ru-RU" sz="1900" b="1" i="0" dirty="0">
                <a:effectLst/>
              </a:rPr>
              <a:t>Недостаточность дыхания</a:t>
            </a:r>
            <a:r>
              <a:rPr lang="ru-RU" sz="1900" b="0" i="0" dirty="0">
                <a:effectLst/>
              </a:rPr>
              <a:t>. Пациенты с трудностями дыхания нуждаются в профессиональном вмешательстве, которое может быть обеспечено в стационарных условиях.</a:t>
            </a:r>
          </a:p>
          <a:p>
            <a:pPr indent="457200" algn="l">
              <a:lnSpc>
                <a:spcPct val="150000"/>
              </a:lnSpc>
              <a:spcAft>
                <a:spcPts val="600"/>
              </a:spcAft>
              <a:buFont typeface="Arial" panose="020B0604020202020204" pitchFamily="34" charset="0"/>
              <a:buChar char="•"/>
            </a:pPr>
            <a:r>
              <a:rPr lang="ru-RU" sz="1900" b="1" i="0" dirty="0">
                <a:effectLst/>
              </a:rPr>
              <a:t>Отсутствие должного контроля на дому</a:t>
            </a:r>
            <a:r>
              <a:rPr lang="ru-RU" sz="1900" b="0" i="0" dirty="0">
                <a:effectLst/>
              </a:rPr>
              <a:t>. Нет возможности следить за выполнением рекомендаций врача у пожилых или маломобильных людей.</a:t>
            </a:r>
          </a:p>
          <a:p>
            <a:pPr indent="457200" algn="l">
              <a:lnSpc>
                <a:spcPct val="150000"/>
              </a:lnSpc>
              <a:spcAft>
                <a:spcPts val="600"/>
              </a:spcAft>
              <a:buFont typeface="Arial" panose="020B0604020202020204" pitchFamily="34" charset="0"/>
              <a:buChar char="•"/>
            </a:pPr>
            <a:r>
              <a:rPr lang="ru-RU" sz="1900" b="1" i="0" dirty="0">
                <a:effectLst/>
              </a:rPr>
              <a:t>Присутствие сопутствующих заболеваний</a:t>
            </a:r>
            <a:r>
              <a:rPr lang="ru-RU" sz="1900" b="0" i="0" dirty="0">
                <a:effectLst/>
              </a:rPr>
              <a:t>. Люди с хроническими заболеваниями, такими как сахарный диабет, хроническая обструктивная болезнь лёгких (ХОБЛ) или сердечно-сосудистые проблемы, подвергаются большему риску осложнений.</a:t>
            </a:r>
          </a:p>
          <a:p>
            <a:pPr indent="457200" algn="l">
              <a:lnSpc>
                <a:spcPct val="150000"/>
              </a:lnSpc>
              <a:spcAft>
                <a:spcPts val="600"/>
              </a:spcAft>
              <a:buFont typeface="Arial" panose="020B0604020202020204" pitchFamily="34" charset="0"/>
              <a:buChar char="•"/>
            </a:pPr>
            <a:r>
              <a:rPr lang="ru-RU" sz="1900" b="1" i="0" dirty="0">
                <a:effectLst/>
              </a:rPr>
              <a:t>Неэффективность амбулаторного лечения</a:t>
            </a:r>
            <a:r>
              <a:rPr lang="ru-RU" sz="1900" b="0" i="0" dirty="0">
                <a:effectLst/>
              </a:rPr>
              <a:t>. Нет желаемого эффекта от лечения в домашних условиях или ухудшается состояние.</a:t>
            </a:r>
          </a:p>
        </p:txBody>
      </p:sp>
    </p:spTree>
    <p:extLst>
      <p:ext uri="{BB962C8B-B14F-4D97-AF65-F5344CB8AC3E}">
        <p14:creationId xmlns="" xmlns:p14="http://schemas.microsoft.com/office/powerpoint/2010/main" val="3918579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6884" t="48142" r="6400"/>
          <a:stretch/>
        </p:blipFill>
        <p:spPr bwMode="auto">
          <a:xfrm>
            <a:off x="729810" y="1753777"/>
            <a:ext cx="4169736" cy="392371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248167" y="-123998"/>
            <a:ext cx="5254388" cy="646331"/>
          </a:xfrm>
          <a:prstGeom prst="rect">
            <a:avLst/>
          </a:prstGeom>
          <a:noFill/>
        </p:spPr>
        <p:txBody>
          <a:bodyPr wrap="square" rtlCol="0">
            <a:spAutoFit/>
          </a:bodyPr>
          <a:lstStyle/>
          <a:p>
            <a:pPr algn="ctr"/>
            <a:r>
              <a:rPr lang="ru-RU" sz="3600" b="1" dirty="0">
                <a:solidFill>
                  <a:schemeClr val="accent2">
                    <a:lumMod val="50000"/>
                  </a:schemeClr>
                </a:solidFill>
              </a:rPr>
              <a:t>Плевриты</a:t>
            </a:r>
          </a:p>
        </p:txBody>
      </p:sp>
      <p:sp>
        <p:nvSpPr>
          <p:cNvPr id="3" name="Прямоугольник 2"/>
          <p:cNvSpPr/>
          <p:nvPr/>
        </p:nvSpPr>
        <p:spPr>
          <a:xfrm>
            <a:off x="579685" y="1318609"/>
            <a:ext cx="4700069"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ru-RU" kern="100" dirty="0">
                <a:effectLst/>
                <a:ea typeface="Calibri" panose="020F0502020204030204" pitchFamily="34" charset="0"/>
                <a:cs typeface="Times New Roman" panose="02020603050405020304" pitchFamily="18" charset="0"/>
              </a:rPr>
              <a:t> </a:t>
            </a:r>
            <a:r>
              <a:rPr lang="ru-RU" b="1" kern="100" dirty="0">
                <a:effectLst/>
                <a:ea typeface="Calibri" panose="020F0502020204030204" pitchFamily="34" charset="0"/>
                <a:cs typeface="Times New Roman" panose="02020603050405020304" pitchFamily="18" charset="0"/>
              </a:rPr>
              <a:t>Плеврит</a:t>
            </a:r>
            <a:r>
              <a:rPr lang="ru-RU" kern="100" dirty="0">
                <a:effectLst/>
                <a:ea typeface="Calibri" panose="020F0502020204030204" pitchFamily="34" charset="0"/>
                <a:cs typeface="Times New Roman" panose="02020603050405020304" pitchFamily="18" charset="0"/>
              </a:rPr>
              <a:t> - воспаление плевральных листков.</a:t>
            </a:r>
            <a:endParaRPr lang="ru-RU" dirty="0"/>
          </a:p>
        </p:txBody>
      </p:sp>
      <p:sp>
        <p:nvSpPr>
          <p:cNvPr id="4" name="Прямоугольник 3"/>
          <p:cNvSpPr/>
          <p:nvPr/>
        </p:nvSpPr>
        <p:spPr>
          <a:xfrm>
            <a:off x="4858603" y="5513697"/>
            <a:ext cx="7287905" cy="10024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Aft>
                <a:spcPts val="800"/>
              </a:spcAft>
            </a:pPr>
            <a:r>
              <a:rPr lang="ru-RU" kern="100" dirty="0">
                <a:effectLst/>
                <a:ea typeface="Calibri" panose="020F0502020204030204" pitchFamily="34" charset="0"/>
                <a:cs typeface="Times New Roman" panose="02020603050405020304" pitchFamily="18" charset="0"/>
              </a:rPr>
              <a:t>Может быть  </a:t>
            </a:r>
            <a:r>
              <a:rPr lang="ru-RU" kern="100" dirty="0">
                <a:solidFill>
                  <a:schemeClr val="accent3">
                    <a:lumMod val="75000"/>
                  </a:schemeClr>
                </a:solidFill>
                <a:effectLst/>
                <a:ea typeface="Calibri" panose="020F0502020204030204" pitchFamily="34" charset="0"/>
                <a:cs typeface="Times New Roman" panose="02020603050405020304" pitchFamily="18" charset="0"/>
              </a:rPr>
              <a:t>фибринозный  (сухой) плеврит </a:t>
            </a:r>
            <a:r>
              <a:rPr lang="ru-RU" kern="100" dirty="0">
                <a:effectLst/>
                <a:ea typeface="Calibri" panose="020F0502020204030204" pitchFamily="34" charset="0"/>
                <a:cs typeface="Times New Roman" panose="02020603050405020304" pitchFamily="18" charset="0"/>
              </a:rPr>
              <a:t>с образова­нием   на   поверхности  листков плевры  фибрина, и   </a:t>
            </a:r>
            <a:r>
              <a:rPr lang="ru-RU" kern="100" dirty="0">
                <a:solidFill>
                  <a:schemeClr val="accent3">
                    <a:lumMod val="75000"/>
                  </a:schemeClr>
                </a:solidFill>
                <a:effectLst/>
                <a:ea typeface="Calibri" panose="020F0502020204030204" pitchFamily="34" charset="0"/>
                <a:cs typeface="Times New Roman" panose="02020603050405020304" pitchFamily="18" charset="0"/>
              </a:rPr>
              <a:t>экссудативный (выпотной) плеврит</a:t>
            </a:r>
            <a:r>
              <a:rPr lang="ru-RU" kern="100" dirty="0">
                <a:effectLst/>
                <a:ea typeface="Calibri" panose="020F0502020204030204" pitchFamily="34" charset="0"/>
                <a:cs typeface="Times New Roman" panose="02020603050405020304" pitchFamily="18" charset="0"/>
              </a:rPr>
              <a:t> со скоплением в плевральной полости экссудата. </a:t>
            </a:r>
            <a:endParaRPr lang="ru-RU" sz="1600" kern="100" dirty="0">
              <a:effectLst/>
              <a:ea typeface="Calibri" panose="020F0502020204030204" pitchFamily="34" charset="0"/>
              <a:cs typeface="Times New Roman" panose="02020603050405020304" pitchFamily="18" charset="0"/>
            </a:endParaRPr>
          </a:p>
        </p:txBody>
      </p:sp>
      <p:pic>
        <p:nvPicPr>
          <p:cNvPr id="7170" name="Picture 2"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4477" r="8089" b="51267"/>
          <a:stretch/>
        </p:blipFill>
        <p:spPr bwMode="auto">
          <a:xfrm>
            <a:off x="7185546" y="1112545"/>
            <a:ext cx="4271748" cy="370519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228299" y="5830272"/>
            <a:ext cx="4051455" cy="369332"/>
          </a:xfrm>
          <a:prstGeom prst="rect">
            <a:avLst/>
          </a:prstGeom>
          <a:noFill/>
        </p:spPr>
        <p:txBody>
          <a:bodyPr wrap="square" rtlCol="0">
            <a:spAutoFit/>
          </a:bodyPr>
          <a:lstStyle/>
          <a:p>
            <a:r>
              <a:rPr lang="ru-RU" i="1" dirty="0"/>
              <a:t>Рис: экссудативный плеврит</a:t>
            </a:r>
          </a:p>
        </p:txBody>
      </p:sp>
      <p:sp>
        <p:nvSpPr>
          <p:cNvPr id="6" name="TextBox 5"/>
          <p:cNvSpPr txBox="1"/>
          <p:nvPr/>
        </p:nvSpPr>
        <p:spPr>
          <a:xfrm>
            <a:off x="8284191" y="4806916"/>
            <a:ext cx="3384645" cy="369332"/>
          </a:xfrm>
          <a:prstGeom prst="rect">
            <a:avLst/>
          </a:prstGeom>
          <a:noFill/>
        </p:spPr>
        <p:txBody>
          <a:bodyPr wrap="square" rtlCol="0">
            <a:spAutoFit/>
          </a:bodyPr>
          <a:lstStyle/>
          <a:p>
            <a:r>
              <a:rPr lang="ru-RU" i="1" dirty="0"/>
              <a:t>Рис: сухой плеврит</a:t>
            </a:r>
          </a:p>
        </p:txBody>
      </p:sp>
    </p:spTree>
    <p:extLst>
      <p:ext uri="{BB962C8B-B14F-4D97-AF65-F5344CB8AC3E}">
        <p14:creationId xmlns="" xmlns:p14="http://schemas.microsoft.com/office/powerpoint/2010/main" val="1168687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3031" y="779998"/>
            <a:ext cx="7761029" cy="38869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Aft>
                <a:spcPts val="800"/>
              </a:spcAft>
            </a:pP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Плеври­ты </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rPr>
              <a:t>всегда вторичны</a:t>
            </a: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 это реакция плевры на основное заболева­ние.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359391" y="1305713"/>
            <a:ext cx="11832609" cy="5255926"/>
          </a:xfrm>
          <a:prstGeom prst="rect">
            <a:avLst/>
          </a:prstGeom>
        </p:spPr>
        <p:txBody>
          <a:bodyPr wrap="square">
            <a:spAutoFit/>
          </a:bodyPr>
          <a:lstStyle/>
          <a:p>
            <a:pPr indent="457200" algn="ctr">
              <a:lnSpc>
                <a:spcPct val="150000"/>
              </a:lnSpc>
              <a:spcAft>
                <a:spcPts val="800"/>
              </a:spcAft>
            </a:pPr>
            <a:r>
              <a:rPr lang="ru-RU" sz="2000" b="1" kern="100" dirty="0">
                <a:effectLst/>
                <a:ea typeface="Calibri" panose="020F0502020204030204" pitchFamily="34" charset="0"/>
                <a:cs typeface="Times New Roman" panose="02020603050405020304" pitchFamily="18" charset="0"/>
              </a:rPr>
              <a:t> </a:t>
            </a:r>
            <a:r>
              <a:rPr lang="ru-RU" sz="2800" b="1" kern="100" dirty="0">
                <a:solidFill>
                  <a:schemeClr val="accent2">
                    <a:lumMod val="50000"/>
                  </a:schemeClr>
                </a:solidFill>
                <a:effectLst/>
                <a:ea typeface="Calibri" panose="020F0502020204030204" pitchFamily="34" charset="0"/>
                <a:cs typeface="Times New Roman" panose="02020603050405020304" pitchFamily="18" charset="0"/>
              </a:rPr>
              <a:t>Этиология</a:t>
            </a:r>
            <a:endParaRPr lang="ru-RU" sz="2400" b="1" kern="100" dirty="0">
              <a:solidFill>
                <a:schemeClr val="accent2">
                  <a:lumMod val="50000"/>
                </a:schemeClr>
              </a:solidFill>
              <a:effectLst/>
              <a:ea typeface="Calibri" panose="020F0502020204030204" pitchFamily="34" charset="0"/>
              <a:cs typeface="Times New Roman" panose="02020603050405020304" pitchFamily="18" charset="0"/>
            </a:endParaRPr>
          </a:p>
          <a:p>
            <a:pPr indent="457200">
              <a:lnSpc>
                <a:spcPct val="150000"/>
              </a:lnSpc>
              <a:spcAft>
                <a:spcPts val="800"/>
              </a:spcAft>
            </a:pPr>
            <a:r>
              <a:rPr lang="ru-RU" kern="100" dirty="0">
                <a:effectLst/>
                <a:ea typeface="Calibri" panose="020F0502020204030204" pitchFamily="34" charset="0"/>
                <a:cs typeface="Times New Roman" panose="02020603050405020304" pitchFamily="18" charset="0"/>
              </a:rPr>
              <a:t>По этиологии плевриты делят на инфекционные и  неинфекционные.</a:t>
            </a:r>
            <a:endParaRPr lang="ru-RU" sz="1600" kern="100" dirty="0">
              <a:effectLst/>
              <a:ea typeface="Calibri" panose="020F0502020204030204" pitchFamily="34" charset="0"/>
              <a:cs typeface="Times New Roman" panose="02020603050405020304" pitchFamily="18" charset="0"/>
            </a:endParaRPr>
          </a:p>
          <a:p>
            <a:pPr indent="457200">
              <a:lnSpc>
                <a:spcPct val="150000"/>
              </a:lnSpc>
              <a:spcAft>
                <a:spcPts val="800"/>
              </a:spcAft>
            </a:pPr>
            <a:r>
              <a:rPr lang="ru-RU" b="1" kern="100" dirty="0">
                <a:effectLst/>
                <a:ea typeface="Calibri" panose="020F0502020204030204" pitchFamily="34" charset="0"/>
                <a:cs typeface="Times New Roman" panose="02020603050405020304" pitchFamily="18" charset="0"/>
              </a:rPr>
              <a:t>Возбудители инфекционных плевритов:</a:t>
            </a:r>
            <a:endParaRPr lang="ru-RU" sz="1600" kern="100" dirty="0">
              <a:effectLst/>
              <a:ea typeface="Calibri" panose="020F0502020204030204" pitchFamily="34" charset="0"/>
              <a:cs typeface="Times New Roman" panose="02020603050405020304" pitchFamily="18" charset="0"/>
            </a:endParaRPr>
          </a:p>
          <a:p>
            <a:pPr marL="342900" lvl="0" indent="457200">
              <a:lnSpc>
                <a:spcPct val="150000"/>
              </a:lnSpc>
              <a:spcAft>
                <a:spcPts val="800"/>
              </a:spcAft>
              <a:buFont typeface="Symbol" panose="05050102010706020507" pitchFamily="18" charset="2"/>
              <a:buChar char=""/>
            </a:pPr>
            <a:r>
              <a:rPr lang="ru-RU" kern="100" dirty="0">
                <a:effectLst/>
                <a:ea typeface="Calibri" panose="020F0502020204030204" pitchFamily="34" charset="0"/>
                <a:cs typeface="Symbol" panose="05050102010706020507" pitchFamily="18" charset="2"/>
              </a:rPr>
              <a:t>Бактерии (пневмококк,  стрептококк, стафилококк, клебсиелла, гемофильная палочка, синегнойная палоч­ка, </a:t>
            </a:r>
            <a:r>
              <a:rPr lang="ru-RU" kern="100" dirty="0" err="1">
                <a:effectLst/>
                <a:ea typeface="Calibri" panose="020F0502020204030204" pitchFamily="34" charset="0"/>
                <a:cs typeface="Symbol" panose="05050102010706020507" pitchFamily="18" charset="2"/>
              </a:rPr>
              <a:t>бруцеллы</a:t>
            </a:r>
            <a:r>
              <a:rPr lang="ru-RU" kern="100" dirty="0">
                <a:effectLst/>
                <a:ea typeface="Calibri" panose="020F0502020204030204" pitchFamily="34" charset="0"/>
                <a:cs typeface="Symbol" panose="05050102010706020507" pitchFamily="18" charset="2"/>
              </a:rPr>
              <a:t> и др.). </a:t>
            </a:r>
            <a:endParaRPr lang="ru-RU" sz="1600" kern="100" dirty="0">
              <a:effectLst/>
              <a:ea typeface="Calibri" panose="020F0502020204030204" pitchFamily="34" charset="0"/>
              <a:cs typeface="Symbol" panose="05050102010706020507" pitchFamily="18" charset="2"/>
            </a:endParaRPr>
          </a:p>
          <a:p>
            <a:pPr marL="342900" lvl="0" indent="457200">
              <a:lnSpc>
                <a:spcPct val="150000"/>
              </a:lnSpc>
              <a:spcAft>
                <a:spcPts val="800"/>
              </a:spcAft>
              <a:buFont typeface="Symbol" panose="05050102010706020507" pitchFamily="18" charset="2"/>
              <a:buChar char=""/>
            </a:pPr>
            <a:r>
              <a:rPr lang="ru-RU" kern="100" dirty="0">
                <a:effectLst/>
                <a:ea typeface="Calibri" panose="020F0502020204030204" pitchFamily="34" charset="0"/>
                <a:cs typeface="Symbol" panose="05050102010706020507" pitchFamily="18" charset="2"/>
              </a:rPr>
              <a:t>Микобактерии туберкулеза.</a:t>
            </a:r>
            <a:endParaRPr lang="ru-RU" sz="1600" kern="100" dirty="0">
              <a:effectLst/>
              <a:ea typeface="Calibri" panose="020F0502020204030204" pitchFamily="34" charset="0"/>
              <a:cs typeface="Symbol" panose="05050102010706020507" pitchFamily="18" charset="2"/>
            </a:endParaRPr>
          </a:p>
          <a:p>
            <a:pPr marL="342900" lvl="0" indent="457200">
              <a:lnSpc>
                <a:spcPct val="150000"/>
              </a:lnSpc>
              <a:spcAft>
                <a:spcPts val="800"/>
              </a:spcAft>
              <a:buFont typeface="Symbol" panose="05050102010706020507" pitchFamily="18" charset="2"/>
              <a:buChar char=""/>
            </a:pPr>
            <a:r>
              <a:rPr lang="ru-RU" kern="100" dirty="0">
                <a:effectLst/>
                <a:ea typeface="Calibri" panose="020F0502020204030204" pitchFamily="34" charset="0"/>
                <a:cs typeface="Symbol" panose="05050102010706020507" pitchFamily="18" charset="2"/>
              </a:rPr>
              <a:t>Риккетсии, простейшие (амебы).</a:t>
            </a:r>
            <a:endParaRPr lang="ru-RU" sz="1600" kern="100" dirty="0">
              <a:effectLst/>
              <a:ea typeface="Calibri" panose="020F0502020204030204" pitchFamily="34" charset="0"/>
              <a:cs typeface="Symbol" panose="05050102010706020507" pitchFamily="18" charset="2"/>
            </a:endParaRPr>
          </a:p>
          <a:p>
            <a:pPr marL="342900" lvl="0" indent="457200">
              <a:lnSpc>
                <a:spcPct val="150000"/>
              </a:lnSpc>
              <a:spcAft>
                <a:spcPts val="800"/>
              </a:spcAft>
              <a:buFont typeface="Symbol" panose="05050102010706020507" pitchFamily="18" charset="2"/>
              <a:buChar char=""/>
            </a:pPr>
            <a:r>
              <a:rPr lang="ru-RU" kern="100" dirty="0">
                <a:effectLst/>
                <a:ea typeface="Calibri" panose="020F0502020204030204" pitchFamily="34" charset="0"/>
                <a:cs typeface="Symbol" panose="05050102010706020507" pitchFamily="18" charset="2"/>
              </a:rPr>
              <a:t>Грибы.</a:t>
            </a:r>
            <a:endParaRPr lang="ru-RU" sz="1600" kern="100" dirty="0">
              <a:effectLst/>
              <a:ea typeface="Calibri" panose="020F0502020204030204" pitchFamily="34" charset="0"/>
              <a:cs typeface="Symbol" panose="05050102010706020507" pitchFamily="18" charset="2"/>
            </a:endParaRPr>
          </a:p>
          <a:p>
            <a:pPr marL="342900" lvl="0" indent="457200">
              <a:lnSpc>
                <a:spcPct val="150000"/>
              </a:lnSpc>
              <a:spcAft>
                <a:spcPts val="800"/>
              </a:spcAft>
              <a:buFont typeface="Symbol" panose="05050102010706020507" pitchFamily="18" charset="2"/>
              <a:buChar char=""/>
            </a:pPr>
            <a:r>
              <a:rPr lang="ru-RU" kern="100" dirty="0">
                <a:effectLst/>
                <a:ea typeface="Calibri" panose="020F0502020204030204" pitchFamily="34" charset="0"/>
                <a:cs typeface="Symbol" panose="05050102010706020507" pitchFamily="18" charset="2"/>
              </a:rPr>
              <a:t>Паразиты (эхинококки и др.).</a:t>
            </a:r>
            <a:endParaRPr lang="ru-RU" sz="1600" kern="100" dirty="0">
              <a:effectLst/>
              <a:ea typeface="Calibri" panose="020F0502020204030204" pitchFamily="34" charset="0"/>
              <a:cs typeface="Symbol" panose="05050102010706020507" pitchFamily="18" charset="2"/>
            </a:endParaRPr>
          </a:p>
          <a:p>
            <a:pPr marL="342900" lvl="0" indent="457200">
              <a:lnSpc>
                <a:spcPct val="150000"/>
              </a:lnSpc>
              <a:spcAft>
                <a:spcPts val="800"/>
              </a:spcAft>
              <a:buFont typeface="Symbol" panose="05050102010706020507" pitchFamily="18" charset="2"/>
              <a:buChar char=""/>
            </a:pPr>
            <a:r>
              <a:rPr lang="ru-RU" kern="100" dirty="0">
                <a:effectLst/>
                <a:ea typeface="Calibri" panose="020F0502020204030204" pitchFamily="34" charset="0"/>
                <a:cs typeface="Symbol" panose="05050102010706020507" pitchFamily="18" charset="2"/>
              </a:rPr>
              <a:t>Вирусы.</a:t>
            </a:r>
            <a:endParaRPr lang="ru-RU" sz="1600" kern="100" dirty="0">
              <a:effectLst/>
              <a:ea typeface="Calibri" panose="020F0502020204030204" pitchFamily="34" charset="0"/>
              <a:cs typeface="Symbol" panose="05050102010706020507" pitchFamily="18" charset="2"/>
            </a:endParaRPr>
          </a:p>
        </p:txBody>
      </p:sp>
    </p:spTree>
    <p:extLst>
      <p:ext uri="{BB962C8B-B14F-4D97-AF65-F5344CB8AC3E}">
        <p14:creationId xmlns="" xmlns:p14="http://schemas.microsoft.com/office/powerpoint/2010/main" val="1556674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658" y="879401"/>
            <a:ext cx="12010030" cy="6107441"/>
          </a:xfrm>
          <a:prstGeom prst="rect">
            <a:avLst/>
          </a:prstGeom>
        </p:spPr>
        <p:txBody>
          <a:bodyPr wrap="square">
            <a:spAutoFit/>
          </a:bodyPr>
          <a:lstStyle/>
          <a:p>
            <a:pPr indent="457200">
              <a:lnSpc>
                <a:spcPct val="150000"/>
              </a:lnSpc>
              <a:spcAft>
                <a:spcPts val="800"/>
              </a:spcAft>
            </a:pPr>
            <a:r>
              <a:rPr lang="ru-RU" sz="2000" b="1" kern="100" dirty="0">
                <a:effectLst/>
                <a:latin typeface="Times New Roman" panose="02020603050405020304" pitchFamily="18" charset="0"/>
                <a:ea typeface="Calibri" panose="020F0502020204030204" pitchFamily="34" charset="0"/>
                <a:cs typeface="Times New Roman" panose="02020603050405020304" pitchFamily="18" charset="0"/>
              </a:rPr>
              <a:t>Неинфекционные плевриты бывают при заболеваниях:</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Злокачественные опухоли (рак плевры, легкого или метастазы).</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Ревматизм, ревматоидный артрит, системная красная волчанка.</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Системные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васкулиты</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 воспаление сосудов, аутоиммунное заболевание. </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Травмы грудной клетки, переломы ребер, операции на грудной клетке.</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Инфаркт миокарда – некроз миокарда (нарушение поступления крови)</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Инфаркт легкого, ТЭЛА.</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Хроническая почечная недостаточность.</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Острый панкреатит. (анализ мочи на диастазу)</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Геморрагические диатезы.</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endParaRPr lang="ru-RU" sz="2000" dirty="0"/>
          </a:p>
        </p:txBody>
      </p:sp>
      <p:sp>
        <p:nvSpPr>
          <p:cNvPr id="3" name="Прямоугольник 2"/>
          <p:cNvSpPr/>
          <p:nvPr/>
        </p:nvSpPr>
        <p:spPr>
          <a:xfrm>
            <a:off x="4648039" y="-292327"/>
            <a:ext cx="2895921" cy="837473"/>
          </a:xfrm>
          <a:prstGeom prst="rect">
            <a:avLst/>
          </a:prstGeom>
        </p:spPr>
        <p:txBody>
          <a:bodyPr wrap="none">
            <a:spAutoFit/>
          </a:bodyPr>
          <a:lstStyle/>
          <a:p>
            <a:pPr indent="457200" algn="ctr">
              <a:lnSpc>
                <a:spcPct val="150000"/>
              </a:lnSpc>
              <a:spcAft>
                <a:spcPts val="800"/>
              </a:spcAft>
            </a:pPr>
            <a:r>
              <a:rPr lang="ru-RU" sz="2800" b="1" kern="100" dirty="0">
                <a:solidFill>
                  <a:schemeClr val="accent2">
                    <a:lumMod val="50000"/>
                  </a:schemeClr>
                </a:solidFill>
                <a:effectLst/>
                <a:ea typeface="Calibri" panose="020F0502020204030204" pitchFamily="34" charset="0"/>
                <a:cs typeface="Times New Roman" panose="02020603050405020304" pitchFamily="18" charset="0"/>
              </a:rPr>
              <a:t> </a:t>
            </a:r>
            <a:r>
              <a:rPr lang="ru-RU" sz="3600" b="1" kern="100" dirty="0">
                <a:solidFill>
                  <a:schemeClr val="accent2">
                    <a:lumMod val="50000"/>
                  </a:schemeClr>
                </a:solidFill>
                <a:effectLst/>
                <a:ea typeface="Calibri" panose="020F0502020204030204" pitchFamily="34" charset="0"/>
                <a:cs typeface="Times New Roman" panose="02020603050405020304" pitchFamily="18" charset="0"/>
              </a:rPr>
              <a:t>Этиология</a:t>
            </a:r>
            <a:endParaRPr lang="ru-RU" sz="3200" b="1" kern="100" dirty="0">
              <a:solidFill>
                <a:schemeClr val="accent2">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558054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61BC3A-7981-7F66-A731-BA25CFE4CD3F}"/>
              </a:ext>
            </a:extLst>
          </p:cNvPr>
          <p:cNvSpPr txBox="1"/>
          <p:nvPr/>
        </p:nvSpPr>
        <p:spPr>
          <a:xfrm>
            <a:off x="3397045" y="-137652"/>
            <a:ext cx="5397910" cy="646331"/>
          </a:xfrm>
          <a:prstGeom prst="rect">
            <a:avLst/>
          </a:prstGeom>
          <a:noFill/>
        </p:spPr>
        <p:txBody>
          <a:bodyPr wrap="square" rtlCol="0">
            <a:spAutoFit/>
          </a:bodyPr>
          <a:lstStyle/>
          <a:p>
            <a:pPr algn="ctr"/>
            <a:r>
              <a:rPr lang="ru-RU" sz="3600" b="1" dirty="0">
                <a:solidFill>
                  <a:schemeClr val="accent2">
                    <a:lumMod val="50000"/>
                  </a:schemeClr>
                </a:solidFill>
              </a:rPr>
              <a:t>Патогенез</a:t>
            </a:r>
          </a:p>
        </p:txBody>
      </p:sp>
      <p:sp>
        <p:nvSpPr>
          <p:cNvPr id="4" name="TextBox 3">
            <a:extLst>
              <a:ext uri="{FF2B5EF4-FFF2-40B4-BE49-F238E27FC236}">
                <a16:creationId xmlns="" xmlns:a16="http://schemas.microsoft.com/office/drawing/2014/main" id="{A6D84B0A-D659-F22E-5756-DADADA7EB3F6}"/>
              </a:ext>
            </a:extLst>
          </p:cNvPr>
          <p:cNvSpPr txBox="1"/>
          <p:nvPr/>
        </p:nvSpPr>
        <p:spPr>
          <a:xfrm>
            <a:off x="275303" y="867529"/>
            <a:ext cx="11788877" cy="5122941"/>
          </a:xfrm>
          <a:prstGeom prst="rect">
            <a:avLst/>
          </a:prstGeom>
          <a:noFill/>
        </p:spPr>
        <p:txBody>
          <a:bodyPr wrap="square">
            <a:spAutoFit/>
          </a:bodyPr>
          <a:lstStyle/>
          <a:p>
            <a:pPr indent="457200">
              <a:lnSpc>
                <a:spcPct val="150000"/>
              </a:lnSpc>
              <a:spcBef>
                <a:spcPts val="0"/>
              </a:spcBef>
              <a:spcAft>
                <a:spcPts val="0"/>
              </a:spcAft>
              <a:buFont typeface="Wingdings" pitchFamily="2" charset="2"/>
              <a:buNone/>
              <a:defRPr/>
            </a:pPr>
            <a:r>
              <a:rPr lang="ru-RU" sz="2000" dirty="0"/>
              <a:t>Острая фаза плевритов характеризуется воспалительным отеком и клеточной инфильтрацией листков плевры, скоплением экссудата в плевральной полости. </a:t>
            </a:r>
          </a:p>
          <a:p>
            <a:pPr indent="457200">
              <a:lnSpc>
                <a:spcPct val="150000"/>
              </a:lnSpc>
              <a:spcBef>
                <a:spcPts val="0"/>
              </a:spcBef>
              <a:spcAft>
                <a:spcPts val="0"/>
              </a:spcAft>
              <a:buFont typeface="Wingdings" pitchFamily="2" charset="2"/>
              <a:buNone/>
              <a:defRPr/>
            </a:pPr>
            <a:endParaRPr lang="ru-RU" sz="2000" dirty="0"/>
          </a:p>
          <a:p>
            <a:pPr indent="457200">
              <a:lnSpc>
                <a:spcPct val="150000"/>
              </a:lnSpc>
              <a:spcBef>
                <a:spcPts val="0"/>
              </a:spcBef>
              <a:spcAft>
                <a:spcPts val="0"/>
              </a:spcAft>
              <a:buFont typeface="Wingdings" pitchFamily="2" charset="2"/>
              <a:buNone/>
              <a:defRPr/>
            </a:pPr>
            <a:r>
              <a:rPr lang="ru-RU" sz="2000" dirty="0"/>
              <a:t>Незначительное количество экссудата может обратно всасываться плеврой, оставляя на ее поверхности фибриновый слой - формируется сухой (фибринозный) плеврит. Если образование и накопление выпота в плевральной полости превышает скорость и возможность его оттока, то развивается экссудативный плеврит</a:t>
            </a:r>
            <a:r>
              <a:rPr lang="ru-RU" sz="2000" dirty="0">
                <a:effectLst/>
              </a:rPr>
              <a:t> </a:t>
            </a:r>
          </a:p>
          <a:p>
            <a:pPr indent="457200">
              <a:lnSpc>
                <a:spcPct val="150000"/>
              </a:lnSpc>
              <a:spcBef>
                <a:spcPts val="0"/>
              </a:spcBef>
              <a:spcAft>
                <a:spcPts val="0"/>
              </a:spcAft>
              <a:buFont typeface="Wingdings" pitchFamily="2" charset="2"/>
              <a:buNone/>
              <a:defRPr/>
            </a:pPr>
            <a:endParaRPr lang="ru-RU" sz="2000" dirty="0">
              <a:effectLst/>
            </a:endParaRPr>
          </a:p>
          <a:p>
            <a:pPr indent="457200">
              <a:lnSpc>
                <a:spcPct val="150000"/>
              </a:lnSpc>
              <a:spcBef>
                <a:spcPts val="0"/>
              </a:spcBef>
              <a:spcAft>
                <a:spcPts val="0"/>
              </a:spcAft>
              <a:buFont typeface="Wingdings" pitchFamily="2" charset="2"/>
              <a:buNone/>
              <a:defRPr/>
            </a:pPr>
            <a:r>
              <a:rPr lang="ru-RU" sz="2000" dirty="0">
                <a:effectLst/>
              </a:rPr>
              <a:t>Неинфицированные </a:t>
            </a:r>
            <a:r>
              <a:rPr lang="ru-RU" sz="2000" dirty="0" err="1">
                <a:effectLst/>
              </a:rPr>
              <a:t>бронхоэктазы</a:t>
            </a:r>
            <a:r>
              <a:rPr lang="ru-RU" sz="2000" dirty="0">
                <a:effectLst/>
              </a:rPr>
              <a:t> могут длительное время не проявлять себя. С присоединением инфекции и развитием воспалительного процесса </a:t>
            </a:r>
            <a:r>
              <a:rPr lang="ru-RU" sz="2000" dirty="0" err="1">
                <a:effectLst/>
              </a:rPr>
              <a:t>бронхоэктазы</a:t>
            </a:r>
            <a:r>
              <a:rPr lang="ru-RU" sz="2000" dirty="0">
                <a:effectLst/>
              </a:rPr>
              <a:t> заполняются гнойной мокротой, так развивается бронхоэктатическая болезнь. </a:t>
            </a:r>
          </a:p>
        </p:txBody>
      </p:sp>
    </p:spTree>
    <p:extLst>
      <p:ext uri="{BB962C8B-B14F-4D97-AF65-F5344CB8AC3E}">
        <p14:creationId xmlns="" xmlns:p14="http://schemas.microsoft.com/office/powerpoint/2010/main" val="3884762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CACEE3E-A821-2A87-E5EC-F84667186CD2}"/>
              </a:ext>
            </a:extLst>
          </p:cNvPr>
          <p:cNvSpPr txBox="1"/>
          <p:nvPr/>
        </p:nvSpPr>
        <p:spPr>
          <a:xfrm>
            <a:off x="0" y="688266"/>
            <a:ext cx="12015020" cy="5866350"/>
          </a:xfrm>
          <a:prstGeom prst="rect">
            <a:avLst/>
          </a:prstGeom>
          <a:noFill/>
        </p:spPr>
        <p:txBody>
          <a:bodyPr wrap="square">
            <a:spAutoFit/>
          </a:bodyPr>
          <a:lstStyle/>
          <a:p>
            <a:pPr indent="457200">
              <a:lnSpc>
                <a:spcPct val="150000"/>
              </a:lnSpc>
              <a:buFont typeface="Wingdings" pitchFamily="2" charset="2"/>
              <a:buNone/>
              <a:defRPr/>
            </a:pPr>
            <a:r>
              <a:rPr lang="ru-RU" dirty="0">
                <a:solidFill>
                  <a:schemeClr val="accent2">
                    <a:lumMod val="75000"/>
                  </a:schemeClr>
                </a:solidFill>
              </a:rPr>
              <a:t>1) По этиологии: </a:t>
            </a:r>
          </a:p>
          <a:p>
            <a:pPr indent="457200">
              <a:lnSpc>
                <a:spcPct val="150000"/>
              </a:lnSpc>
              <a:buFont typeface="Wingdings" pitchFamily="2" charset="2"/>
              <a:buNone/>
              <a:defRPr/>
            </a:pPr>
            <a:r>
              <a:rPr lang="ru-RU" dirty="0"/>
              <a:t>    - инфекционный </a:t>
            </a:r>
          </a:p>
          <a:p>
            <a:pPr indent="457200">
              <a:lnSpc>
                <a:spcPct val="150000"/>
              </a:lnSpc>
              <a:buFont typeface="Wingdings" pitchFamily="2" charset="2"/>
              <a:buNone/>
              <a:defRPr/>
            </a:pPr>
            <a:r>
              <a:rPr lang="ru-RU" dirty="0"/>
              <a:t>    - неинфекционный </a:t>
            </a:r>
          </a:p>
          <a:p>
            <a:pPr indent="457200">
              <a:lnSpc>
                <a:spcPct val="150000"/>
              </a:lnSpc>
              <a:buFont typeface="Wingdings" pitchFamily="2" charset="2"/>
              <a:buNone/>
              <a:defRPr/>
            </a:pPr>
            <a:r>
              <a:rPr lang="ru-RU" dirty="0"/>
              <a:t>    - идиопатический (неясной этиологии) </a:t>
            </a:r>
          </a:p>
          <a:p>
            <a:pPr indent="457200">
              <a:lnSpc>
                <a:spcPct val="150000"/>
              </a:lnSpc>
              <a:buFont typeface="Wingdings" pitchFamily="2" charset="2"/>
              <a:buNone/>
              <a:defRPr/>
            </a:pPr>
            <a:r>
              <a:rPr lang="ru-RU" dirty="0">
                <a:solidFill>
                  <a:schemeClr val="accent2">
                    <a:lumMod val="75000"/>
                  </a:schemeClr>
                </a:solidFill>
              </a:rPr>
              <a:t>2) По наличию и характеру экссудата: </a:t>
            </a:r>
          </a:p>
          <a:p>
            <a:pPr indent="457200">
              <a:lnSpc>
                <a:spcPct val="150000"/>
              </a:lnSpc>
              <a:buFont typeface="Wingdings" pitchFamily="2" charset="2"/>
              <a:buNone/>
              <a:defRPr/>
            </a:pPr>
            <a:r>
              <a:rPr lang="ru-RU" dirty="0"/>
              <a:t>    - экссудативный (с серозным,  гнойным, гнилостным, геморрагическим, смешанным выпотом) </a:t>
            </a:r>
          </a:p>
          <a:p>
            <a:pPr indent="457200">
              <a:lnSpc>
                <a:spcPct val="150000"/>
              </a:lnSpc>
              <a:buFont typeface="Wingdings" pitchFamily="2" charset="2"/>
              <a:buNone/>
              <a:defRPr/>
            </a:pPr>
            <a:r>
              <a:rPr lang="ru-RU" dirty="0"/>
              <a:t>    -  сухой (фибринозный) </a:t>
            </a:r>
          </a:p>
          <a:p>
            <a:pPr indent="457200">
              <a:lnSpc>
                <a:spcPct val="150000"/>
              </a:lnSpc>
              <a:buFont typeface="Wingdings" pitchFamily="2" charset="2"/>
              <a:buNone/>
              <a:defRPr/>
            </a:pPr>
            <a:r>
              <a:rPr lang="ru-RU" dirty="0">
                <a:solidFill>
                  <a:schemeClr val="accent2">
                    <a:lumMod val="75000"/>
                  </a:schemeClr>
                </a:solidFill>
              </a:rPr>
              <a:t>3) По течению воспаления: </a:t>
            </a:r>
          </a:p>
          <a:p>
            <a:pPr indent="457200">
              <a:lnSpc>
                <a:spcPct val="150000"/>
              </a:lnSpc>
              <a:buFontTx/>
              <a:buNone/>
              <a:defRPr/>
            </a:pPr>
            <a:r>
              <a:rPr lang="ru-RU" dirty="0"/>
              <a:t>    - острый</a:t>
            </a:r>
          </a:p>
          <a:p>
            <a:pPr indent="457200">
              <a:lnSpc>
                <a:spcPct val="150000"/>
              </a:lnSpc>
              <a:buFontTx/>
              <a:buNone/>
              <a:defRPr/>
            </a:pPr>
            <a:r>
              <a:rPr lang="ru-RU" dirty="0"/>
              <a:t>    - подострый </a:t>
            </a:r>
          </a:p>
          <a:p>
            <a:pPr indent="457200">
              <a:lnSpc>
                <a:spcPct val="150000"/>
              </a:lnSpc>
              <a:buFontTx/>
              <a:buNone/>
              <a:defRPr/>
            </a:pPr>
            <a:r>
              <a:rPr lang="ru-RU" dirty="0"/>
              <a:t>    - хронический</a:t>
            </a:r>
          </a:p>
          <a:p>
            <a:pPr indent="457200">
              <a:lnSpc>
                <a:spcPct val="150000"/>
              </a:lnSpc>
              <a:buFont typeface="Wingdings" pitchFamily="2" charset="2"/>
              <a:buNone/>
              <a:defRPr/>
            </a:pPr>
            <a:r>
              <a:rPr lang="ru-RU" dirty="0">
                <a:solidFill>
                  <a:schemeClr val="accent2">
                    <a:lumMod val="75000"/>
                  </a:schemeClr>
                </a:solidFill>
              </a:rPr>
              <a:t>4)  По локализации выпота: </a:t>
            </a:r>
          </a:p>
          <a:p>
            <a:pPr indent="457200">
              <a:lnSpc>
                <a:spcPct val="150000"/>
              </a:lnSpc>
              <a:buFont typeface="Wingdings" pitchFamily="2" charset="2"/>
              <a:buNone/>
              <a:defRPr/>
            </a:pPr>
            <a:r>
              <a:rPr lang="ru-RU" dirty="0"/>
              <a:t>    - диффузный</a:t>
            </a:r>
          </a:p>
          <a:p>
            <a:pPr indent="457200">
              <a:lnSpc>
                <a:spcPct val="150000"/>
              </a:lnSpc>
              <a:buFont typeface="Wingdings" pitchFamily="2" charset="2"/>
              <a:buNone/>
              <a:defRPr/>
            </a:pPr>
            <a:r>
              <a:rPr lang="ru-RU" dirty="0"/>
              <a:t>    - осумкованный или ограниченный (пристеночный, верхушечный, диафрагмальный, </a:t>
            </a:r>
            <a:r>
              <a:rPr lang="ru-RU" dirty="0" err="1"/>
              <a:t>междолевой</a:t>
            </a:r>
            <a:r>
              <a:rPr lang="ru-RU" dirty="0"/>
              <a:t>). </a:t>
            </a:r>
          </a:p>
        </p:txBody>
      </p:sp>
      <p:sp>
        <p:nvSpPr>
          <p:cNvPr id="5" name="TextBox 4">
            <a:extLst>
              <a:ext uri="{FF2B5EF4-FFF2-40B4-BE49-F238E27FC236}">
                <a16:creationId xmlns="" xmlns:a16="http://schemas.microsoft.com/office/drawing/2014/main" id="{4E85481B-B3AF-5D77-0A92-94EB3CD800D3}"/>
              </a:ext>
            </a:extLst>
          </p:cNvPr>
          <p:cNvSpPr txBox="1"/>
          <p:nvPr/>
        </p:nvSpPr>
        <p:spPr>
          <a:xfrm>
            <a:off x="4316361" y="-117988"/>
            <a:ext cx="4365523" cy="646331"/>
          </a:xfrm>
          <a:prstGeom prst="rect">
            <a:avLst/>
          </a:prstGeom>
          <a:noFill/>
        </p:spPr>
        <p:txBody>
          <a:bodyPr wrap="square" rtlCol="0">
            <a:spAutoFit/>
          </a:bodyPr>
          <a:lstStyle/>
          <a:p>
            <a:r>
              <a:rPr lang="ru-RU" sz="3600" b="1" dirty="0">
                <a:solidFill>
                  <a:schemeClr val="accent2">
                    <a:lumMod val="50000"/>
                  </a:schemeClr>
                </a:solidFill>
              </a:rPr>
              <a:t>Классификация</a:t>
            </a:r>
          </a:p>
        </p:txBody>
      </p:sp>
    </p:spTree>
    <p:extLst>
      <p:ext uri="{BB962C8B-B14F-4D97-AF65-F5344CB8AC3E}">
        <p14:creationId xmlns="" xmlns:p14="http://schemas.microsoft.com/office/powerpoint/2010/main" val="2967909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50803" y="-80247"/>
            <a:ext cx="5060937" cy="532903"/>
          </a:xfrm>
          <a:prstGeom prst="rect">
            <a:avLst/>
          </a:prstGeom>
        </p:spPr>
        <p:txBody>
          <a:bodyPr wrap="none">
            <a:spAutoFit/>
          </a:bodyPr>
          <a:lstStyle/>
          <a:p>
            <a:pPr>
              <a:lnSpc>
                <a:spcPct val="107000"/>
              </a:lnSpc>
              <a:spcAft>
                <a:spcPts val="800"/>
              </a:spcAft>
            </a:pPr>
            <a:r>
              <a:rPr lang="ru-RU" sz="2800" b="1" kern="100" dirty="0">
                <a:solidFill>
                  <a:schemeClr val="accent2">
                    <a:lumMod val="50000"/>
                  </a:schemeClr>
                </a:solidFill>
                <a:effectLst/>
                <a:ea typeface="Calibri" panose="020F0502020204030204" pitchFamily="34" charset="0"/>
                <a:cs typeface="Times New Roman" panose="02020603050405020304" pitchFamily="18" charset="0"/>
              </a:rPr>
              <a:t>Сухой (фибринозный) плеврит</a:t>
            </a:r>
            <a:endParaRPr lang="ru-RU" sz="2400" kern="100" dirty="0">
              <a:solidFill>
                <a:schemeClr val="accent2">
                  <a:lumMod val="50000"/>
                </a:schemeClr>
              </a:solidFill>
              <a:effectLst/>
              <a:ea typeface="Calibri" panose="020F0502020204030204" pitchFamily="34" charset="0"/>
              <a:cs typeface="Times New Roman" panose="02020603050405020304" pitchFamily="18" charset="0"/>
            </a:endParaRPr>
          </a:p>
        </p:txBody>
      </p:sp>
      <p:sp>
        <p:nvSpPr>
          <p:cNvPr id="3" name="Прямоугольник 2"/>
          <p:cNvSpPr/>
          <p:nvPr/>
        </p:nvSpPr>
        <p:spPr>
          <a:xfrm>
            <a:off x="250151" y="4368328"/>
            <a:ext cx="5659271" cy="129586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indent="457200">
              <a:lnSpc>
                <a:spcPct val="150000"/>
              </a:lnSpc>
            </a:pPr>
            <a:r>
              <a:rPr lang="ru-RU" b="1" kern="100" dirty="0">
                <a:effectLst/>
                <a:ea typeface="Calibri" panose="020F0502020204030204" pitchFamily="34" charset="0"/>
                <a:cs typeface="Times New Roman" panose="02020603050405020304" pitchFamily="18" charset="0"/>
              </a:rPr>
              <a:t> Этиология:</a:t>
            </a:r>
            <a:r>
              <a:rPr lang="ru-RU" kern="100" dirty="0">
                <a:effectLst/>
                <a:ea typeface="Calibri" panose="020F0502020204030204" pitchFamily="34" charset="0"/>
                <a:cs typeface="Times New Roman" panose="02020603050405020304" pitchFamily="18" charset="0"/>
              </a:rPr>
              <a:t> туберкулёз лёгких; пневмонии; абсцесс лёгкого; инфаркт лёгких;  травмы грудной клетки.</a:t>
            </a:r>
            <a:endParaRPr lang="ru-RU" dirty="0"/>
          </a:p>
        </p:txBody>
      </p:sp>
      <p:sp>
        <p:nvSpPr>
          <p:cNvPr id="4" name="Прямоугольник 3"/>
          <p:cNvSpPr/>
          <p:nvPr/>
        </p:nvSpPr>
        <p:spPr>
          <a:xfrm>
            <a:off x="250151" y="1602111"/>
            <a:ext cx="5659271" cy="171136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indent="457200">
              <a:lnSpc>
                <a:spcPct val="150000"/>
              </a:lnSpc>
            </a:pPr>
            <a:r>
              <a:rPr lang="ru-RU" b="1" i="0" dirty="0">
                <a:solidFill>
                  <a:srgbClr val="333333"/>
                </a:solidFill>
                <a:effectLst/>
              </a:rPr>
              <a:t>Сухой плеврит</a:t>
            </a:r>
            <a:r>
              <a:rPr lang="ru-RU" b="0" i="0" dirty="0">
                <a:solidFill>
                  <a:srgbClr val="333333"/>
                </a:solidFill>
                <a:effectLst/>
              </a:rPr>
              <a:t> — это воспалительное заболевание плевры, при котором на её поверхности образуются фибринозные отложения, а жидкость не накапливается или её количество минимально. </a:t>
            </a:r>
            <a:endParaRPr lang="ru-RU" dirty="0"/>
          </a:p>
        </p:txBody>
      </p:sp>
      <p:pic>
        <p:nvPicPr>
          <p:cNvPr id="8194" name="Picture 2"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0481" r="12736"/>
          <a:stretch/>
        </p:blipFill>
        <p:spPr bwMode="auto">
          <a:xfrm>
            <a:off x="5994387" y="914400"/>
            <a:ext cx="6081820" cy="56303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0621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2635" y="-116666"/>
            <a:ext cx="7438030" cy="584775"/>
          </a:xfrm>
          <a:prstGeom prst="rect">
            <a:avLst/>
          </a:prstGeom>
          <a:noFill/>
        </p:spPr>
        <p:txBody>
          <a:bodyPr wrap="square" rtlCol="0">
            <a:spAutoFit/>
          </a:bodyPr>
          <a:lstStyle/>
          <a:p>
            <a:pPr algn="ctr"/>
            <a:r>
              <a:rPr lang="ru-RU" sz="3200" b="1" dirty="0">
                <a:solidFill>
                  <a:schemeClr val="accent2">
                    <a:lumMod val="50000"/>
                  </a:schemeClr>
                </a:solidFill>
              </a:rPr>
              <a:t>Клиническая картина сухого плеврита</a:t>
            </a:r>
          </a:p>
        </p:txBody>
      </p:sp>
      <p:sp>
        <p:nvSpPr>
          <p:cNvPr id="3" name="Прямоугольник 2"/>
          <p:cNvSpPr/>
          <p:nvPr/>
        </p:nvSpPr>
        <p:spPr>
          <a:xfrm>
            <a:off x="104633" y="647652"/>
            <a:ext cx="11982734" cy="6716647"/>
          </a:xfrm>
          <a:prstGeom prst="rect">
            <a:avLst/>
          </a:prstGeom>
        </p:spPr>
        <p:txBody>
          <a:bodyPr wrap="square">
            <a:spAutoFit/>
          </a:bodyPr>
          <a:lstStyle/>
          <a:p>
            <a:pPr>
              <a:lnSpc>
                <a:spcPct val="107000"/>
              </a:lnSpc>
              <a:spcAft>
                <a:spcPts val="800"/>
              </a:spcAft>
            </a:pPr>
            <a:r>
              <a:rPr lang="ru-RU" kern="100" dirty="0">
                <a:effectLst/>
                <a:ea typeface="Calibri" panose="020F0502020204030204" pitchFamily="34" charset="0"/>
                <a:cs typeface="Times New Roman" panose="02020603050405020304" pitchFamily="18" charset="0"/>
              </a:rPr>
              <a:t>Начало </a:t>
            </a:r>
            <a:r>
              <a:rPr lang="ru-RU" u="sng" kern="100" dirty="0">
                <a:effectLst/>
                <a:ea typeface="Calibri" panose="020F0502020204030204" pitchFamily="34" charset="0"/>
                <a:cs typeface="Times New Roman" panose="02020603050405020304" pitchFamily="18" charset="0"/>
              </a:rPr>
              <a:t>острое.</a:t>
            </a:r>
            <a:r>
              <a:rPr lang="ru-RU" kern="100" dirty="0">
                <a:ea typeface="Calibri" panose="020F0502020204030204" pitchFamily="34" charset="0"/>
                <a:cs typeface="Times New Roman" panose="02020603050405020304" pitchFamily="18" charset="0"/>
              </a:rPr>
              <a:t> </a:t>
            </a:r>
            <a:r>
              <a:rPr lang="ru-RU" u="sng" kern="100" dirty="0">
                <a:effectLst/>
                <a:ea typeface="Calibri" panose="020F0502020204030204" pitchFamily="34" charset="0"/>
                <a:cs typeface="Times New Roman" panose="02020603050405020304" pitchFamily="18" charset="0"/>
              </a:rPr>
              <a:t>Боль в грудной клетке</a:t>
            </a:r>
            <a:r>
              <a:rPr lang="ru-RU" kern="100" dirty="0">
                <a:effectLst/>
                <a:ea typeface="Calibri" panose="020F0502020204030204" pitchFamily="34" charset="0"/>
                <a:cs typeface="Times New Roman" panose="02020603050405020304" pitchFamily="18" charset="0"/>
              </a:rPr>
              <a:t>, под лопаткой на стороне пора­жения колющего характера, усиливается при глу­боком дыхании, кашле, чихании, громком разговоре, смехе, наклонах тела в здоровую сторону. Боль может быть настолько сильной, что заставляет пациента ограничивать ампли­туду дыхательных движений, инстинктивно сдавливать больной бок рукой, туго его бинтовать. Боль уменьша­ется в положении лежа на больном боку. </a:t>
            </a:r>
          </a:p>
          <a:p>
            <a:pPr>
              <a:lnSpc>
                <a:spcPct val="107000"/>
              </a:lnSpc>
              <a:spcAft>
                <a:spcPts val="800"/>
              </a:spcAft>
            </a:pPr>
            <a:r>
              <a:rPr lang="ru-RU" kern="100" dirty="0">
                <a:effectLst/>
                <a:ea typeface="Calibri" panose="020F0502020204030204" pitchFamily="34" charset="0"/>
                <a:cs typeface="Times New Roman" panose="02020603050405020304" pitchFamily="18" charset="0"/>
              </a:rPr>
              <a:t>     При воспалении диафрагмальной плевры боль может ощущаться в животе и симулировать синдром «острого живота»: о. холецистит, панкреатит или аппендицит, а может </a:t>
            </a:r>
            <a:r>
              <a:rPr lang="ru-RU" kern="100" dirty="0" err="1">
                <a:effectLst/>
                <a:ea typeface="Calibri" panose="020F0502020204030204" pitchFamily="34" charset="0"/>
                <a:cs typeface="Times New Roman" panose="02020603050405020304" pitchFamily="18" charset="0"/>
              </a:rPr>
              <a:t>иррадиировать</a:t>
            </a:r>
            <a:r>
              <a:rPr lang="ru-RU" kern="100" dirty="0">
                <a:effectLst/>
                <a:ea typeface="Calibri" panose="020F0502020204030204" pitchFamily="34" charset="0"/>
                <a:cs typeface="Times New Roman" panose="02020603050405020304" pitchFamily="18" charset="0"/>
              </a:rPr>
              <a:t> по ходу диафрагмального нерва в  шею.</a:t>
            </a:r>
          </a:p>
          <a:p>
            <a:pPr>
              <a:lnSpc>
                <a:spcPct val="107000"/>
              </a:lnSpc>
              <a:spcAft>
                <a:spcPts val="800"/>
              </a:spcAft>
            </a:pPr>
            <a:r>
              <a:rPr lang="ru-RU" kern="100" dirty="0">
                <a:effectLst/>
                <a:ea typeface="Calibri" panose="020F0502020204030204" pitchFamily="34" charset="0"/>
                <a:cs typeface="Times New Roman" panose="02020603050405020304" pitchFamily="18" charset="0"/>
              </a:rPr>
              <a:t>    </a:t>
            </a:r>
            <a:r>
              <a:rPr lang="ru-RU" u="sng" kern="100" dirty="0">
                <a:effectLst/>
                <a:ea typeface="Calibri" panose="020F0502020204030204" pitchFamily="34" charset="0"/>
                <a:cs typeface="Times New Roman" panose="02020603050405020304" pitchFamily="18" charset="0"/>
              </a:rPr>
              <a:t>Кашель</a:t>
            </a:r>
            <a:r>
              <a:rPr lang="ru-RU" kern="100" dirty="0">
                <a:effectLst/>
                <a:ea typeface="Calibri" panose="020F0502020204030204" pitchFamily="34" charset="0"/>
                <a:cs typeface="Times New Roman" panose="02020603050405020304" pitchFamily="18" charset="0"/>
              </a:rPr>
              <a:t> сухой, мучительный, болезненный.</a:t>
            </a:r>
          </a:p>
          <a:p>
            <a:pPr>
              <a:lnSpc>
                <a:spcPct val="107000"/>
              </a:lnSpc>
              <a:spcAft>
                <a:spcPts val="800"/>
              </a:spcAft>
            </a:pPr>
            <a:r>
              <a:rPr lang="ru-RU" kern="100" dirty="0">
                <a:effectLst/>
                <a:ea typeface="Calibri" panose="020F0502020204030204" pitchFamily="34" charset="0"/>
                <a:cs typeface="Times New Roman" panose="02020603050405020304" pitchFamily="18" charset="0"/>
              </a:rPr>
              <a:t>   </a:t>
            </a:r>
            <a:r>
              <a:rPr lang="ru-RU" u="sng" kern="100" dirty="0">
                <a:effectLst/>
                <a:ea typeface="Calibri" panose="020F0502020204030204" pitchFamily="34" charset="0"/>
                <a:cs typeface="Times New Roman" panose="02020603050405020304" pitchFamily="18" charset="0"/>
              </a:rPr>
              <a:t>Температура</a:t>
            </a:r>
            <a:r>
              <a:rPr lang="ru-RU" kern="100" dirty="0">
                <a:effectLst/>
                <a:ea typeface="Calibri" panose="020F0502020204030204" pitchFamily="34" charset="0"/>
                <a:cs typeface="Times New Roman" panose="02020603050405020304" pitchFamily="18" charset="0"/>
              </a:rPr>
              <a:t>  субфебрильная, </a:t>
            </a:r>
            <a:r>
              <a:rPr lang="ru-RU" u="sng" kern="100" dirty="0">
                <a:effectLst/>
                <a:ea typeface="Calibri" panose="020F0502020204030204" pitchFamily="34" charset="0"/>
                <a:cs typeface="Times New Roman" panose="02020603050405020304" pitchFamily="18" charset="0"/>
              </a:rPr>
              <a:t>интоксикация</a:t>
            </a:r>
            <a:r>
              <a:rPr lang="ru-RU" kern="100" dirty="0">
                <a:effectLst/>
                <a:ea typeface="Calibri" panose="020F0502020204030204" pitchFamily="34" charset="0"/>
                <a:cs typeface="Times New Roman" panose="02020603050405020304" pitchFamily="18" charset="0"/>
              </a:rPr>
              <a:t> слабо выражена, могут быть слабость, головная боль, плохой сон и аппетит, потливость.</a:t>
            </a:r>
          </a:p>
          <a:p>
            <a:pPr>
              <a:lnSpc>
                <a:spcPct val="107000"/>
              </a:lnSpc>
              <a:spcAft>
                <a:spcPts val="800"/>
              </a:spcAft>
            </a:pPr>
            <a:r>
              <a:rPr lang="ru-RU" kern="100" dirty="0">
                <a:effectLst/>
                <a:ea typeface="Calibri" panose="020F0502020204030204" pitchFamily="34" charset="0"/>
                <a:cs typeface="Times New Roman" panose="02020603050405020304" pitchFamily="18" charset="0"/>
              </a:rPr>
              <a:t>   </a:t>
            </a:r>
            <a:r>
              <a:rPr lang="ru-RU" u="sng" kern="100" dirty="0">
                <a:effectLst/>
                <a:ea typeface="Calibri" panose="020F0502020204030204" pitchFamily="34" charset="0"/>
                <a:cs typeface="Times New Roman" panose="02020603050405020304" pitchFamily="18" charset="0"/>
              </a:rPr>
              <a:t>Дыхание</a:t>
            </a:r>
            <a:r>
              <a:rPr lang="ru-RU" kern="100" dirty="0">
                <a:effectLst/>
                <a:ea typeface="Calibri" panose="020F0502020204030204" pitchFamily="34" charset="0"/>
                <a:cs typeface="Times New Roman" panose="02020603050405020304" pitchFamily="18" charset="0"/>
              </a:rPr>
              <a:t> частое, поверхностное (из-за боли).</a:t>
            </a:r>
          </a:p>
          <a:p>
            <a:pPr>
              <a:lnSpc>
                <a:spcPct val="107000"/>
              </a:lnSpc>
              <a:spcAft>
                <a:spcPts val="800"/>
              </a:spcAft>
            </a:pPr>
            <a:r>
              <a:rPr lang="ru-RU" kern="100" dirty="0">
                <a:effectLst/>
                <a:ea typeface="Calibri" panose="020F0502020204030204" pitchFamily="34" charset="0"/>
                <a:cs typeface="Times New Roman" panose="02020603050405020304" pitchFamily="18" charset="0"/>
              </a:rPr>
              <a:t>   </a:t>
            </a:r>
            <a:r>
              <a:rPr lang="ru-RU" u="sng" kern="100" dirty="0">
                <a:effectLst/>
                <a:ea typeface="Calibri" panose="020F0502020204030204" pitchFamily="34" charset="0"/>
                <a:cs typeface="Times New Roman" panose="02020603050405020304" pitchFamily="18" charset="0"/>
              </a:rPr>
              <a:t>При осмотре</a:t>
            </a:r>
            <a:r>
              <a:rPr lang="ru-RU" kern="100" dirty="0">
                <a:effectLst/>
                <a:ea typeface="Calibri" panose="020F0502020204030204" pitchFamily="34" charset="0"/>
                <a:cs typeface="Times New Roman" panose="02020603050405020304" pitchFamily="18" charset="0"/>
              </a:rPr>
              <a:t>: отставание грудной клетки при дыхании на стороне поражения.</a:t>
            </a:r>
            <a:r>
              <a:rPr lang="ru-RU" dirty="0"/>
              <a:t> Вынужденное положение (лежа на больном боку). </a:t>
            </a:r>
            <a:endParaRPr lang="ru-RU" kern="100" dirty="0">
              <a:effectLst/>
              <a:ea typeface="Calibri" panose="020F0502020204030204" pitchFamily="34" charset="0"/>
              <a:cs typeface="Times New Roman" panose="02020603050405020304" pitchFamily="18" charset="0"/>
            </a:endParaRPr>
          </a:p>
          <a:p>
            <a:pPr>
              <a:lnSpc>
                <a:spcPct val="107000"/>
              </a:lnSpc>
              <a:spcAft>
                <a:spcPts val="800"/>
              </a:spcAft>
            </a:pPr>
            <a:r>
              <a:rPr lang="ru-RU" kern="100" dirty="0">
                <a:effectLst/>
                <a:ea typeface="Calibri" panose="020F0502020204030204" pitchFamily="34" charset="0"/>
                <a:cs typeface="Times New Roman" panose="02020603050405020304" pitchFamily="18" charset="0"/>
              </a:rPr>
              <a:t>   </a:t>
            </a:r>
            <a:r>
              <a:rPr lang="ru-RU" u="sng" kern="100" dirty="0">
                <a:effectLst/>
                <a:ea typeface="Calibri" panose="020F0502020204030204" pitchFamily="34" charset="0"/>
                <a:cs typeface="Times New Roman" panose="02020603050405020304" pitchFamily="18" charset="0"/>
              </a:rPr>
              <a:t>При аускультации</a:t>
            </a:r>
            <a:r>
              <a:rPr lang="ru-RU" kern="100" dirty="0">
                <a:effectLst/>
                <a:ea typeface="Calibri" panose="020F0502020204030204" pitchFamily="34" charset="0"/>
                <a:cs typeface="Times New Roman" panose="02020603050405020304" pitchFamily="18" charset="0"/>
              </a:rPr>
              <a:t> легких: шум трения плевры. </a:t>
            </a:r>
          </a:p>
          <a:p>
            <a:pPr>
              <a:lnSpc>
                <a:spcPct val="107000"/>
              </a:lnSpc>
              <a:spcAft>
                <a:spcPts val="800"/>
              </a:spcAft>
              <a:buFont typeface="Wingdings" pitchFamily="2" charset="2"/>
              <a:buNone/>
              <a:defRPr/>
            </a:pPr>
            <a:r>
              <a:rPr lang="ru-RU" kern="100" dirty="0">
                <a:ea typeface="Calibri" panose="020F0502020204030204" pitchFamily="34" charset="0"/>
                <a:cs typeface="Times New Roman" panose="02020603050405020304" pitchFamily="18" charset="0"/>
              </a:rPr>
              <a:t>   </a:t>
            </a:r>
            <a:r>
              <a:rPr lang="ru-RU" u="sng" kern="100" dirty="0">
                <a:ea typeface="Calibri" panose="020F0502020204030204" pitchFamily="34" charset="0"/>
                <a:cs typeface="Times New Roman" panose="02020603050405020304" pitchFamily="18" charset="0"/>
              </a:rPr>
              <a:t> При пальпации </a:t>
            </a:r>
            <a:r>
              <a:rPr lang="ru-RU" kern="100" dirty="0">
                <a:ea typeface="Calibri" panose="020F0502020204030204" pitchFamily="34" charset="0"/>
                <a:cs typeface="Times New Roman" panose="02020603050405020304" pitchFamily="18" charset="0"/>
              </a:rPr>
              <a:t>выявляется болезненность и ригидность мышц грудной клетки. </a:t>
            </a:r>
          </a:p>
          <a:p>
            <a:pPr>
              <a:lnSpc>
                <a:spcPct val="107000"/>
              </a:lnSpc>
              <a:spcAft>
                <a:spcPts val="800"/>
              </a:spcAft>
              <a:defRPr/>
            </a:pPr>
            <a:r>
              <a:rPr lang="ru-RU" kern="100" dirty="0">
                <a:ea typeface="Calibri" panose="020F0502020204030204" pitchFamily="34" charset="0"/>
                <a:cs typeface="Times New Roman" panose="02020603050405020304" pitchFamily="18" charset="0"/>
              </a:rPr>
              <a:t>   </a:t>
            </a:r>
            <a:r>
              <a:rPr lang="ru-RU" u="sng" kern="100" dirty="0">
                <a:ea typeface="Calibri" panose="020F0502020204030204" pitchFamily="34" charset="0"/>
                <a:cs typeface="Times New Roman" panose="02020603050405020304" pitchFamily="18" charset="0"/>
              </a:rPr>
              <a:t> При</a:t>
            </a:r>
            <a:r>
              <a:rPr lang="ru-RU" kern="100" dirty="0">
                <a:ea typeface="Calibri" panose="020F0502020204030204" pitchFamily="34" charset="0"/>
                <a:cs typeface="Times New Roman" panose="02020603050405020304" pitchFamily="18" charset="0"/>
              </a:rPr>
              <a:t> </a:t>
            </a:r>
            <a:r>
              <a:rPr lang="ru-RU" u="sng" kern="100" dirty="0">
                <a:ea typeface="Calibri" panose="020F0502020204030204" pitchFamily="34" charset="0"/>
                <a:cs typeface="Times New Roman" panose="02020603050405020304" pitchFamily="18" charset="0"/>
              </a:rPr>
              <a:t>перкуссии</a:t>
            </a:r>
            <a:r>
              <a:rPr lang="ru-RU" kern="100" dirty="0">
                <a:ea typeface="Calibri" panose="020F0502020204030204" pitchFamily="34" charset="0"/>
                <a:cs typeface="Times New Roman" panose="02020603050405020304" pitchFamily="18" charset="0"/>
              </a:rPr>
              <a:t> легких звук ясный легочным, если не обусловлен воспалительным процессом в паренхиме легких.</a:t>
            </a:r>
          </a:p>
          <a:p>
            <a:pPr>
              <a:lnSpc>
                <a:spcPct val="107000"/>
              </a:lnSpc>
              <a:spcAft>
                <a:spcPts val="800"/>
              </a:spcAft>
              <a:defRPr/>
            </a:pPr>
            <a:r>
              <a:rPr lang="ru-RU" kern="100" dirty="0">
                <a:ea typeface="Calibri" panose="020F0502020204030204" pitchFamily="34" charset="0"/>
                <a:cs typeface="Times New Roman" panose="02020603050405020304" pitchFamily="18" charset="0"/>
              </a:rPr>
              <a:t> Течение сухого плеврита, как правило, благоприятное, закан­чивается выздоровлением через 1-3 недели. Длительное рецидивирующее тече­ние характерно для туберкулезного плеврита.</a:t>
            </a:r>
          </a:p>
          <a:p>
            <a:pPr>
              <a:buFont typeface="Wingdings" pitchFamily="2" charset="2"/>
              <a:buNone/>
              <a:defRPr/>
            </a:pPr>
            <a:endParaRPr lang="ru-RU" dirty="0"/>
          </a:p>
          <a:p>
            <a:pPr>
              <a:lnSpc>
                <a:spcPct val="107000"/>
              </a:lnSpc>
              <a:spcAft>
                <a:spcPts val="800"/>
              </a:spcAft>
            </a:pPr>
            <a:endParaRPr lang="ru-RU" kern="100" dirty="0">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755088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48121" t="36860" r="5916" b="4277"/>
          <a:stretch>
            <a:fillRect/>
          </a:stretch>
        </p:blipFill>
        <p:spPr bwMode="auto">
          <a:xfrm>
            <a:off x="7188555" y="776748"/>
            <a:ext cx="4544705" cy="383231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2750789" y="-57956"/>
            <a:ext cx="6690421" cy="595932"/>
          </a:xfrm>
          <a:prstGeom prst="rect">
            <a:avLst/>
          </a:prstGeom>
        </p:spPr>
        <p:txBody>
          <a:bodyPr wrap="none">
            <a:spAutoFit/>
          </a:bodyPr>
          <a:lstStyle/>
          <a:p>
            <a:pPr>
              <a:lnSpc>
                <a:spcPct val="107000"/>
              </a:lnSpc>
              <a:spcAft>
                <a:spcPts val="800"/>
              </a:spcAft>
            </a:pPr>
            <a:r>
              <a:rPr lang="ru-RU" sz="3200" b="1" kern="100" dirty="0">
                <a:solidFill>
                  <a:schemeClr val="accent2">
                    <a:lumMod val="50000"/>
                  </a:schemeClr>
                </a:solidFill>
                <a:effectLst/>
                <a:ea typeface="Calibri" panose="020F0502020204030204" pitchFamily="34" charset="0"/>
                <a:cs typeface="Times New Roman" panose="02020603050405020304" pitchFamily="18" charset="0"/>
              </a:rPr>
              <a:t>Экссудативный (выпотной) плеврит</a:t>
            </a:r>
            <a:endParaRPr lang="ru-RU" sz="2800" kern="100" dirty="0">
              <a:solidFill>
                <a:schemeClr val="accent2">
                  <a:lumMod val="50000"/>
                </a:schemeClr>
              </a:solidFill>
              <a:effectLst/>
              <a:ea typeface="Calibri" panose="020F0502020204030204" pitchFamily="34" charset="0"/>
              <a:cs typeface="Times New Roman" panose="02020603050405020304" pitchFamily="18" charset="0"/>
            </a:endParaRPr>
          </a:p>
        </p:txBody>
      </p:sp>
      <p:sp>
        <p:nvSpPr>
          <p:cNvPr id="3" name="Прямоугольник 2"/>
          <p:cNvSpPr/>
          <p:nvPr/>
        </p:nvSpPr>
        <p:spPr>
          <a:xfrm>
            <a:off x="458740" y="850487"/>
            <a:ext cx="6610654" cy="8803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ct val="150000"/>
              </a:lnSpc>
            </a:pPr>
            <a:r>
              <a:rPr lang="ru-RU" kern="100" dirty="0">
                <a:effectLst/>
                <a:ea typeface="Calibri" panose="020F0502020204030204" pitchFamily="34" charset="0"/>
                <a:cs typeface="Times New Roman" panose="02020603050405020304" pitchFamily="18" charset="0"/>
              </a:rPr>
              <a:t> Экссудативный плеврит характеризуется скоплением выпота в плевральной полости.</a:t>
            </a:r>
            <a:endParaRPr lang="ru-RU" dirty="0"/>
          </a:p>
        </p:txBody>
      </p:sp>
      <p:sp>
        <p:nvSpPr>
          <p:cNvPr id="4" name="Прямоугольник 3"/>
          <p:cNvSpPr/>
          <p:nvPr/>
        </p:nvSpPr>
        <p:spPr>
          <a:xfrm>
            <a:off x="5787386" y="4723393"/>
            <a:ext cx="6178472" cy="171136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ct val="150000"/>
              </a:lnSpc>
              <a:spcAft>
                <a:spcPts val="800"/>
              </a:spcAft>
            </a:pPr>
            <a:r>
              <a:rPr lang="ru-RU" b="1" kern="100" dirty="0">
                <a:effectLst/>
                <a:ea typeface="Calibri" panose="020F0502020204030204" pitchFamily="34" charset="0"/>
                <a:cs typeface="Times New Roman" panose="02020603050405020304" pitchFamily="18" charset="0"/>
              </a:rPr>
              <a:t>Этиология</a:t>
            </a:r>
            <a:r>
              <a:rPr lang="ru-RU" kern="100" dirty="0">
                <a:effectLst/>
                <a:ea typeface="Calibri" panose="020F0502020204030204" pitchFamily="34" charset="0"/>
                <a:cs typeface="Times New Roman" panose="02020603050405020304" pitchFamily="18" charset="0"/>
              </a:rPr>
              <a:t>: пневмония, системная красная волчанка ; абсцесс лёгкого, бронхоэктатическая болезнь; рак плевры, рак лёгкого, метастазы в плевру, туберкулез, инфаркт легкого; гангрена легкого.</a:t>
            </a:r>
            <a:endParaRPr lang="ru-RU" sz="1600" kern="100" dirty="0">
              <a:effectLst/>
              <a:ea typeface="Calibri" panose="020F0502020204030204" pitchFamily="34" charset="0"/>
              <a:cs typeface="Times New Roman" panose="02020603050405020304" pitchFamily="18" charset="0"/>
            </a:endParaRPr>
          </a:p>
        </p:txBody>
      </p:sp>
      <p:pic>
        <p:nvPicPr>
          <p:cNvPr id="9218" name="Picture 2"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7534" t="36573" r="52271" b="6623"/>
          <a:stretch/>
        </p:blipFill>
        <p:spPr bwMode="auto">
          <a:xfrm>
            <a:off x="536813" y="2043368"/>
            <a:ext cx="4969252" cy="46241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07894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09865"/>
            <a:ext cx="11946340" cy="5755743"/>
          </a:xfrm>
          <a:prstGeom prst="rect">
            <a:avLst/>
          </a:prstGeom>
        </p:spPr>
        <p:txBody>
          <a:bodyPr wrap="square">
            <a:spAutoFit/>
          </a:bodyPr>
          <a:lstStyle/>
          <a:p>
            <a:pPr indent="457200">
              <a:lnSpc>
                <a:spcPct val="107000"/>
              </a:lnSpc>
              <a:spcAft>
                <a:spcPts val="800"/>
              </a:spcAft>
            </a:pPr>
            <a:r>
              <a:rPr lang="ru-RU" u="sng" kern="100" dirty="0">
                <a:ea typeface="Calibri" panose="020F0502020204030204" pitchFamily="34" charset="0"/>
                <a:cs typeface="Times New Roman" panose="02020603050405020304" pitchFamily="18" charset="0"/>
              </a:rPr>
              <a:t>Н</a:t>
            </a:r>
            <a:r>
              <a:rPr lang="ru-RU" u="sng" kern="100" dirty="0">
                <a:effectLst/>
                <a:ea typeface="Calibri" panose="020F0502020204030204" pitchFamily="34" charset="0"/>
                <a:cs typeface="Times New Roman" panose="02020603050405020304" pitchFamily="18" charset="0"/>
              </a:rPr>
              <a:t>ачало</a:t>
            </a:r>
            <a:r>
              <a:rPr lang="ru-RU" kern="100" dirty="0">
                <a:effectLst/>
                <a:ea typeface="Calibri" panose="020F0502020204030204" pitchFamily="34" charset="0"/>
                <a:cs typeface="Times New Roman" panose="02020603050405020304" pitchFamily="18" charset="0"/>
              </a:rPr>
              <a:t> острое или постепенное. Иногда начинается с сухого плеврита.</a:t>
            </a:r>
            <a:endParaRPr lang="ru-RU" sz="1600" kern="100" dirty="0">
              <a:effectLst/>
              <a:ea typeface="Calibri" panose="020F0502020204030204" pitchFamily="34" charset="0"/>
              <a:cs typeface="Times New Roman" panose="02020603050405020304" pitchFamily="18" charset="0"/>
            </a:endParaRPr>
          </a:p>
          <a:p>
            <a:pPr indent="457200">
              <a:lnSpc>
                <a:spcPct val="107000"/>
              </a:lnSpc>
              <a:spcAft>
                <a:spcPts val="800"/>
              </a:spcAft>
            </a:pPr>
            <a:r>
              <a:rPr lang="ru-RU" kern="100" dirty="0">
                <a:effectLst/>
                <a:ea typeface="Calibri" panose="020F0502020204030204" pitchFamily="34" charset="0"/>
                <a:cs typeface="Times New Roman" panose="02020603050405020304" pitchFamily="18" charset="0"/>
              </a:rPr>
              <a:t>    </a:t>
            </a:r>
            <a:r>
              <a:rPr lang="ru-RU" u="sng" kern="100" dirty="0">
                <a:effectLst/>
                <a:ea typeface="Calibri" panose="020F0502020204030204" pitchFamily="34" charset="0"/>
                <a:cs typeface="Times New Roman" panose="02020603050405020304" pitchFamily="18" charset="0"/>
              </a:rPr>
              <a:t>Кашель</a:t>
            </a:r>
            <a:r>
              <a:rPr lang="ru-RU" kern="100" dirty="0">
                <a:effectLst/>
                <a:ea typeface="Calibri" panose="020F0502020204030204" pitchFamily="34" charset="0"/>
                <a:cs typeface="Times New Roman" panose="02020603050405020304" pitchFamily="18" charset="0"/>
              </a:rPr>
              <a:t>  сухой или влажный в зависимости от основного заболевания, мокрота скудная.</a:t>
            </a:r>
            <a:endParaRPr lang="ru-RU" sz="1600" kern="100" dirty="0">
              <a:effectLst/>
              <a:ea typeface="Calibri" panose="020F0502020204030204" pitchFamily="34" charset="0"/>
              <a:cs typeface="Times New Roman" panose="02020603050405020304" pitchFamily="18" charset="0"/>
            </a:endParaRPr>
          </a:p>
          <a:p>
            <a:pPr indent="457200">
              <a:lnSpc>
                <a:spcPct val="107000"/>
              </a:lnSpc>
              <a:spcAft>
                <a:spcPts val="800"/>
              </a:spcAft>
            </a:pPr>
            <a:r>
              <a:rPr lang="ru-RU" kern="100" dirty="0">
                <a:effectLst/>
                <a:ea typeface="Calibri" panose="020F0502020204030204" pitchFamily="34" charset="0"/>
                <a:cs typeface="Times New Roman" panose="02020603050405020304" pitchFamily="18" charset="0"/>
              </a:rPr>
              <a:t> </a:t>
            </a:r>
            <a:r>
              <a:rPr lang="ru-RU" u="sng" kern="100" dirty="0">
                <a:effectLst/>
                <a:ea typeface="Calibri" panose="020F0502020204030204" pitchFamily="34" charset="0"/>
                <a:cs typeface="Times New Roman" panose="02020603050405020304" pitchFamily="18" charset="0"/>
              </a:rPr>
              <a:t>Дыхание</a:t>
            </a:r>
            <a:r>
              <a:rPr lang="ru-RU" kern="100" dirty="0">
                <a:effectLst/>
                <a:ea typeface="Calibri" panose="020F0502020204030204" pitchFamily="34" charset="0"/>
                <a:cs typeface="Times New Roman" panose="02020603050405020304" pitchFamily="18" charset="0"/>
              </a:rPr>
              <a:t> частое, поверхностное, </a:t>
            </a:r>
            <a:r>
              <a:rPr lang="ru-RU" u="sng" kern="100" dirty="0">
                <a:effectLst/>
                <a:ea typeface="Calibri" panose="020F0502020204030204" pitchFamily="34" charset="0"/>
                <a:cs typeface="Times New Roman" panose="02020603050405020304" pitchFamily="18" charset="0"/>
              </a:rPr>
              <a:t>одышка</a:t>
            </a:r>
            <a:r>
              <a:rPr lang="ru-RU" kern="100" dirty="0">
                <a:effectLst/>
                <a:ea typeface="Calibri" panose="020F0502020204030204" pitchFamily="34" charset="0"/>
                <a:cs typeface="Times New Roman" panose="02020603050405020304" pitchFamily="18" charset="0"/>
              </a:rPr>
              <a:t> смешанная, степень одышки за­висит от величины выпота и быстроты накопления жидкости. </a:t>
            </a:r>
            <a:endParaRPr lang="ru-RU" sz="1600" kern="100" dirty="0">
              <a:effectLst/>
              <a:ea typeface="Calibri" panose="020F0502020204030204" pitchFamily="34" charset="0"/>
              <a:cs typeface="Times New Roman" panose="02020603050405020304" pitchFamily="18" charset="0"/>
            </a:endParaRPr>
          </a:p>
          <a:p>
            <a:pPr indent="457200">
              <a:lnSpc>
                <a:spcPct val="107000"/>
              </a:lnSpc>
              <a:spcAft>
                <a:spcPts val="800"/>
              </a:spcAft>
            </a:pPr>
            <a:r>
              <a:rPr lang="ru-RU" kern="100" dirty="0">
                <a:effectLst/>
                <a:ea typeface="Calibri" panose="020F0502020204030204" pitchFamily="34" charset="0"/>
                <a:cs typeface="Times New Roman" panose="02020603050405020304" pitchFamily="18" charset="0"/>
              </a:rPr>
              <a:t>    </a:t>
            </a:r>
            <a:r>
              <a:rPr lang="ru-RU" u="sng" kern="100" dirty="0">
                <a:effectLst/>
                <a:ea typeface="Calibri" panose="020F0502020204030204" pitchFamily="34" charset="0"/>
                <a:cs typeface="Times New Roman" panose="02020603050405020304" pitchFamily="18" charset="0"/>
              </a:rPr>
              <a:t>Чувство тяжести</a:t>
            </a:r>
            <a:r>
              <a:rPr lang="ru-RU" kern="100" dirty="0">
                <a:effectLst/>
                <a:ea typeface="Calibri" panose="020F0502020204030204" pitchFamily="34" charset="0"/>
                <a:cs typeface="Times New Roman" panose="02020603050405020304" pitchFamily="18" charset="0"/>
              </a:rPr>
              <a:t> в грудной клетке при значительном выпоте.</a:t>
            </a:r>
            <a:endParaRPr lang="ru-RU" sz="1600" kern="100" dirty="0">
              <a:effectLst/>
              <a:ea typeface="Calibri" panose="020F0502020204030204" pitchFamily="34" charset="0"/>
              <a:cs typeface="Times New Roman" panose="02020603050405020304" pitchFamily="18" charset="0"/>
            </a:endParaRPr>
          </a:p>
          <a:p>
            <a:pPr indent="457200">
              <a:lnSpc>
                <a:spcPct val="107000"/>
              </a:lnSpc>
              <a:spcAft>
                <a:spcPts val="800"/>
              </a:spcAft>
            </a:pPr>
            <a:r>
              <a:rPr lang="ru-RU" kern="100" dirty="0">
                <a:effectLst/>
                <a:ea typeface="Calibri" panose="020F0502020204030204" pitchFamily="34" charset="0"/>
                <a:cs typeface="Times New Roman" panose="02020603050405020304" pitchFamily="18" charset="0"/>
              </a:rPr>
              <a:t>    </a:t>
            </a:r>
            <a:r>
              <a:rPr lang="ru-RU" u="sng" kern="100" dirty="0">
                <a:effectLst/>
                <a:ea typeface="Calibri" panose="020F0502020204030204" pitchFamily="34" charset="0"/>
                <a:cs typeface="Times New Roman" panose="02020603050405020304" pitchFamily="18" charset="0"/>
              </a:rPr>
              <a:t>Лихорадка</a:t>
            </a:r>
            <a:r>
              <a:rPr lang="ru-RU" kern="100" dirty="0">
                <a:effectLst/>
                <a:ea typeface="Calibri" panose="020F0502020204030204" pitchFamily="34" charset="0"/>
                <a:cs typeface="Times New Roman" panose="02020603050405020304" pitchFamily="18" charset="0"/>
              </a:rPr>
              <a:t> фебрильная или  высокая ремитирующая с ознобами при гнойном плеврите. </a:t>
            </a:r>
          </a:p>
          <a:p>
            <a:pPr indent="457200">
              <a:lnSpc>
                <a:spcPct val="107000"/>
              </a:lnSpc>
              <a:spcAft>
                <a:spcPts val="800"/>
              </a:spcAft>
            </a:pPr>
            <a:r>
              <a:rPr lang="ru-RU" u="sng" kern="100" dirty="0">
                <a:effectLst/>
                <a:ea typeface="Calibri" panose="020F0502020204030204" pitchFamily="34" charset="0"/>
                <a:cs typeface="Times New Roman" panose="02020603050405020304" pitchFamily="18" charset="0"/>
              </a:rPr>
              <a:t>Пульс</a:t>
            </a:r>
            <a:r>
              <a:rPr lang="ru-RU" kern="100" dirty="0">
                <a:effectLst/>
                <a:ea typeface="Calibri" panose="020F0502020204030204" pitchFamily="34" charset="0"/>
                <a:cs typeface="Times New Roman" panose="02020603050405020304" pitchFamily="18" charset="0"/>
              </a:rPr>
              <a:t> частый, слабого наполнения, АД понижено.</a:t>
            </a:r>
            <a:endParaRPr lang="ru-RU" sz="1600" kern="100" dirty="0">
              <a:effectLst/>
              <a:ea typeface="Calibri" panose="020F0502020204030204" pitchFamily="34" charset="0"/>
              <a:cs typeface="Times New Roman" panose="02020603050405020304" pitchFamily="18" charset="0"/>
            </a:endParaRPr>
          </a:p>
          <a:p>
            <a:pPr indent="457200">
              <a:lnSpc>
                <a:spcPct val="107000"/>
              </a:lnSpc>
              <a:spcAft>
                <a:spcPts val="800"/>
              </a:spcAft>
            </a:pPr>
            <a:r>
              <a:rPr lang="ru-RU" kern="100" dirty="0">
                <a:effectLst/>
                <a:ea typeface="Calibri" panose="020F0502020204030204" pitchFamily="34" charset="0"/>
                <a:cs typeface="Times New Roman" panose="02020603050405020304" pitchFamily="18" charset="0"/>
              </a:rPr>
              <a:t>    </a:t>
            </a:r>
            <a:r>
              <a:rPr lang="ru-RU" u="sng" kern="100" dirty="0">
                <a:effectLst/>
                <a:ea typeface="Calibri" panose="020F0502020204030204" pitchFamily="34" charset="0"/>
                <a:cs typeface="Times New Roman" panose="02020603050405020304" pitchFamily="18" charset="0"/>
              </a:rPr>
              <a:t>При осмотре</a:t>
            </a:r>
            <a:r>
              <a:rPr lang="ru-RU" kern="100" dirty="0">
                <a:effectLst/>
                <a:ea typeface="Calibri" panose="020F0502020204030204" pitchFamily="34" charset="0"/>
                <a:cs typeface="Times New Roman" panose="02020603050405020304" pitchFamily="18" charset="0"/>
              </a:rPr>
              <a:t>: </a:t>
            </a:r>
            <a:endParaRPr lang="ru-RU" sz="1600" kern="100" dirty="0">
              <a:effectLst/>
              <a:ea typeface="Calibri" panose="020F0502020204030204" pitchFamily="34" charset="0"/>
              <a:cs typeface="Times New Roman" panose="02020603050405020304" pitchFamily="18" charset="0"/>
            </a:endParaRPr>
          </a:p>
          <a:p>
            <a:pPr marL="342900" lvl="0" indent="457200">
              <a:lnSpc>
                <a:spcPct val="107000"/>
              </a:lnSpc>
              <a:spcAft>
                <a:spcPts val="800"/>
              </a:spcAft>
              <a:buFont typeface="Symbol" panose="05050102010706020507" pitchFamily="18" charset="2"/>
              <a:buChar char=""/>
              <a:tabLst>
                <a:tab pos="457200" algn="l"/>
              </a:tabLst>
            </a:pPr>
            <a:r>
              <a:rPr lang="ru-RU" kern="100" dirty="0">
                <a:effectLst/>
                <a:ea typeface="Calibri" panose="020F0502020204030204" pitchFamily="34" charset="0"/>
                <a:cs typeface="Symbol" panose="05050102010706020507" pitchFamily="18" charset="2"/>
              </a:rPr>
              <a:t>вынужденное положение пациента - предпочитает ле­жать на больном боку, при очень большом скоплении экссудата и сильной одышке занимают сидячее положение (</a:t>
            </a:r>
            <a:r>
              <a:rPr lang="ru-RU" kern="100" dirty="0" err="1">
                <a:effectLst/>
                <a:ea typeface="Calibri" panose="020F0502020204030204" pitchFamily="34" charset="0"/>
                <a:cs typeface="Symbol" panose="05050102010706020507" pitchFamily="18" charset="2"/>
              </a:rPr>
              <a:t>ортопноэ</a:t>
            </a:r>
            <a:r>
              <a:rPr lang="ru-RU" kern="100" dirty="0">
                <a:effectLst/>
                <a:ea typeface="Calibri" panose="020F0502020204030204" pitchFamily="34" charset="0"/>
                <a:cs typeface="Symbol" panose="05050102010706020507" pitchFamily="18" charset="2"/>
              </a:rPr>
              <a:t>).</a:t>
            </a:r>
            <a:endParaRPr lang="ru-RU" sz="1600" kern="100" dirty="0">
              <a:effectLst/>
              <a:ea typeface="Calibri" panose="020F0502020204030204" pitchFamily="34" charset="0"/>
              <a:cs typeface="Symbol" panose="05050102010706020507" pitchFamily="18" charset="2"/>
            </a:endParaRPr>
          </a:p>
          <a:p>
            <a:pPr marL="342900" lvl="0" indent="457200">
              <a:lnSpc>
                <a:spcPct val="107000"/>
              </a:lnSpc>
              <a:spcAft>
                <a:spcPts val="800"/>
              </a:spcAft>
              <a:buFont typeface="Symbol" panose="05050102010706020507" pitchFamily="18" charset="2"/>
              <a:buChar char=""/>
              <a:tabLst>
                <a:tab pos="457200" algn="l"/>
              </a:tabLst>
            </a:pPr>
            <a:r>
              <a:rPr lang="ru-RU" kern="100" dirty="0">
                <a:effectLst/>
                <a:ea typeface="Calibri" panose="020F0502020204030204" pitchFamily="34" charset="0"/>
                <a:cs typeface="Symbol" panose="05050102010706020507" pitchFamily="18" charset="2"/>
              </a:rPr>
              <a:t>цианоз, набухание вен шеи.</a:t>
            </a:r>
            <a:endParaRPr lang="ru-RU" sz="1600" kern="100" dirty="0">
              <a:effectLst/>
              <a:ea typeface="Calibri" panose="020F0502020204030204" pitchFamily="34" charset="0"/>
              <a:cs typeface="Symbol" panose="05050102010706020507" pitchFamily="18" charset="2"/>
            </a:endParaRPr>
          </a:p>
          <a:p>
            <a:pPr marL="342900" lvl="0" indent="457200">
              <a:lnSpc>
                <a:spcPct val="107000"/>
              </a:lnSpc>
              <a:spcAft>
                <a:spcPts val="800"/>
              </a:spcAft>
              <a:buFont typeface="Symbol" panose="05050102010706020507" pitchFamily="18" charset="2"/>
              <a:buChar char=""/>
              <a:tabLst>
                <a:tab pos="457200" algn="l"/>
              </a:tabLst>
            </a:pPr>
            <a:r>
              <a:rPr lang="ru-RU" kern="100" dirty="0" err="1">
                <a:effectLst/>
                <a:ea typeface="Calibri" panose="020F0502020204030204" pitchFamily="34" charset="0"/>
                <a:cs typeface="Symbol" panose="05050102010706020507" pitchFamily="18" charset="2"/>
              </a:rPr>
              <a:t>ассиметрия</a:t>
            </a:r>
            <a:r>
              <a:rPr lang="ru-RU" kern="100" dirty="0">
                <a:effectLst/>
                <a:ea typeface="Calibri" panose="020F0502020204030204" pitchFamily="34" charset="0"/>
                <a:cs typeface="Symbol" panose="05050102010706020507" pitchFamily="18" charset="2"/>
              </a:rPr>
              <a:t> грудной клетки (со стороны спины межрёберные промежутки ниже угла лопатки выбухают). </a:t>
            </a:r>
            <a:endParaRPr lang="ru-RU" sz="1600" kern="100" dirty="0">
              <a:effectLst/>
              <a:ea typeface="Calibri" panose="020F0502020204030204" pitchFamily="34" charset="0"/>
              <a:cs typeface="Symbol" panose="05050102010706020507" pitchFamily="18" charset="2"/>
            </a:endParaRPr>
          </a:p>
          <a:p>
            <a:pPr marL="342900" lvl="0" indent="457200">
              <a:lnSpc>
                <a:spcPct val="107000"/>
              </a:lnSpc>
              <a:spcAft>
                <a:spcPts val="800"/>
              </a:spcAft>
              <a:buFont typeface="Symbol" panose="05050102010706020507" pitchFamily="18" charset="2"/>
              <a:buChar char=""/>
              <a:tabLst>
                <a:tab pos="457200" algn="l"/>
              </a:tabLst>
            </a:pPr>
            <a:r>
              <a:rPr lang="ru-RU" kern="100" dirty="0">
                <a:effectLst/>
                <a:ea typeface="Calibri" panose="020F0502020204030204" pitchFamily="34" charset="0"/>
                <a:cs typeface="Symbol" panose="05050102010706020507" pitchFamily="18" charset="2"/>
              </a:rPr>
              <a:t>сглаженность,  выбухание межреберных промежутков на стороне поражения. </a:t>
            </a:r>
            <a:endParaRPr lang="ru-RU" sz="1600" kern="100" dirty="0">
              <a:effectLst/>
              <a:ea typeface="Calibri" panose="020F0502020204030204" pitchFamily="34" charset="0"/>
              <a:cs typeface="Symbol" panose="05050102010706020507" pitchFamily="18" charset="2"/>
            </a:endParaRPr>
          </a:p>
          <a:p>
            <a:pPr marL="342900" lvl="0" indent="457200">
              <a:lnSpc>
                <a:spcPct val="107000"/>
              </a:lnSpc>
              <a:spcAft>
                <a:spcPts val="800"/>
              </a:spcAft>
              <a:buFont typeface="Symbol" panose="05050102010706020507" pitchFamily="18" charset="2"/>
              <a:buChar char=""/>
              <a:tabLst>
                <a:tab pos="457200" algn="l"/>
              </a:tabLst>
            </a:pPr>
            <a:r>
              <a:rPr lang="ru-RU" kern="100" dirty="0">
                <a:effectLst/>
                <a:ea typeface="Calibri" panose="020F0502020204030204" pitchFamily="34" charset="0"/>
                <a:cs typeface="Symbol" panose="05050102010706020507" pitchFamily="18" charset="2"/>
              </a:rPr>
              <a:t>отставание грудной клетки при дыхании на стороне поражения.</a:t>
            </a:r>
            <a:endParaRPr lang="ru-RU" sz="1600" kern="100" dirty="0">
              <a:effectLst/>
              <a:ea typeface="Calibri" panose="020F0502020204030204" pitchFamily="34" charset="0"/>
              <a:cs typeface="Symbol" panose="05050102010706020507" pitchFamily="18" charset="2"/>
            </a:endParaRPr>
          </a:p>
          <a:p>
            <a:pPr indent="457200">
              <a:lnSpc>
                <a:spcPct val="107000"/>
              </a:lnSpc>
              <a:spcAft>
                <a:spcPts val="800"/>
              </a:spcAft>
            </a:pPr>
            <a:endParaRPr lang="ru-RU" sz="1600" kern="100" dirty="0">
              <a:effectLst/>
              <a:ea typeface="Calibri" panose="020F0502020204030204" pitchFamily="34" charset="0"/>
              <a:cs typeface="Times New Roman" panose="02020603050405020304" pitchFamily="18" charset="0"/>
            </a:endParaRPr>
          </a:p>
        </p:txBody>
      </p:sp>
      <p:sp>
        <p:nvSpPr>
          <p:cNvPr id="3" name="TextBox 2"/>
          <p:cNvSpPr txBox="1"/>
          <p:nvPr/>
        </p:nvSpPr>
        <p:spPr>
          <a:xfrm>
            <a:off x="1071716" y="-95535"/>
            <a:ext cx="9320981" cy="523220"/>
          </a:xfrm>
          <a:prstGeom prst="rect">
            <a:avLst/>
          </a:prstGeom>
          <a:noFill/>
        </p:spPr>
        <p:txBody>
          <a:bodyPr wrap="square" rtlCol="0">
            <a:spAutoFit/>
          </a:bodyPr>
          <a:lstStyle/>
          <a:p>
            <a:pPr algn="ctr"/>
            <a:r>
              <a:rPr lang="ru-RU" sz="2800" b="1" dirty="0">
                <a:solidFill>
                  <a:schemeClr val="accent2">
                    <a:lumMod val="50000"/>
                  </a:schemeClr>
                </a:solidFill>
              </a:rPr>
              <a:t>Клиническая картина экссудативного плеврита</a:t>
            </a:r>
          </a:p>
        </p:txBody>
      </p:sp>
    </p:spTree>
    <p:extLst>
      <p:ext uri="{BB962C8B-B14F-4D97-AF65-F5344CB8AC3E}">
        <p14:creationId xmlns="" xmlns:p14="http://schemas.microsoft.com/office/powerpoint/2010/main" val="129761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116A7D1-57E9-DFC0-E439-F6B219F2CC7B}"/>
              </a:ext>
            </a:extLst>
          </p:cNvPr>
          <p:cNvSpPr txBox="1"/>
          <p:nvPr/>
        </p:nvSpPr>
        <p:spPr>
          <a:xfrm>
            <a:off x="3460955" y="-98324"/>
            <a:ext cx="5014452" cy="646331"/>
          </a:xfrm>
          <a:prstGeom prst="rect">
            <a:avLst/>
          </a:prstGeom>
          <a:noFill/>
        </p:spPr>
        <p:txBody>
          <a:bodyPr wrap="square" rtlCol="0">
            <a:spAutoFit/>
          </a:bodyPr>
          <a:lstStyle/>
          <a:p>
            <a:pPr algn="ctr"/>
            <a:r>
              <a:rPr lang="ru-RU" sz="3600" b="1" dirty="0">
                <a:solidFill>
                  <a:schemeClr val="accent2">
                    <a:lumMod val="50000"/>
                  </a:schemeClr>
                </a:solidFill>
              </a:rPr>
              <a:t>Этиология</a:t>
            </a:r>
          </a:p>
        </p:txBody>
      </p:sp>
      <p:sp>
        <p:nvSpPr>
          <p:cNvPr id="4" name="TextBox 3">
            <a:extLst>
              <a:ext uri="{FF2B5EF4-FFF2-40B4-BE49-F238E27FC236}">
                <a16:creationId xmlns="" xmlns:a16="http://schemas.microsoft.com/office/drawing/2014/main" id="{7018E3E5-B021-87FA-2DAB-EC974FAA38CD}"/>
              </a:ext>
            </a:extLst>
          </p:cNvPr>
          <p:cNvSpPr txBox="1"/>
          <p:nvPr/>
        </p:nvSpPr>
        <p:spPr>
          <a:xfrm>
            <a:off x="201561" y="1013679"/>
            <a:ext cx="11788877" cy="4467057"/>
          </a:xfrm>
          <a:prstGeom prst="rect">
            <a:avLst/>
          </a:prstGeom>
          <a:noFill/>
        </p:spPr>
        <p:txBody>
          <a:bodyPr wrap="square">
            <a:spAutoFit/>
          </a:bodyPr>
          <a:lstStyle/>
          <a:p>
            <a:pPr indent="457200">
              <a:lnSpc>
                <a:spcPct val="150000"/>
              </a:lnSpc>
            </a:pPr>
            <a:r>
              <a:rPr lang="ru-RU" sz="2400" dirty="0">
                <a:cs typeface="Arial" panose="020B0604020202020204" pitchFamily="34" charset="0"/>
              </a:rPr>
              <a:t>Перечень потенциальных возбудителей ВП включает более 100 микроорганизмов (бактерии, вирусы, грибы, простейшие). Однако большинство случаев заболевания ассоциируется с относительно небольшим кругом патогенов, к которым относят </a:t>
            </a:r>
            <a:r>
              <a:rPr lang="en-US" sz="2400" dirty="0">
                <a:cs typeface="Arial" panose="020B0604020202020204" pitchFamily="34" charset="0"/>
              </a:rPr>
              <a:t>Streptococcus pneumoniae</a:t>
            </a:r>
            <a:r>
              <a:rPr lang="ru-RU" sz="2400" dirty="0">
                <a:cs typeface="Arial" panose="020B0604020202020204" pitchFamily="34" charset="0"/>
              </a:rPr>
              <a:t>, </a:t>
            </a:r>
            <a:r>
              <a:rPr lang="en-US" sz="2400" dirty="0">
                <a:cs typeface="Arial" panose="020B0604020202020204" pitchFamily="34" charset="0"/>
              </a:rPr>
              <a:t>Mycoplasma pneumoniae</a:t>
            </a:r>
            <a:r>
              <a:rPr lang="ru-RU" sz="2400" dirty="0">
                <a:cs typeface="Arial" panose="020B0604020202020204" pitchFamily="34" charset="0"/>
              </a:rPr>
              <a:t>, </a:t>
            </a:r>
            <a:r>
              <a:rPr lang="en-US" sz="2400" dirty="0">
                <a:cs typeface="Arial" panose="020B0604020202020204" pitchFamily="34" charset="0"/>
              </a:rPr>
              <a:t>Chlamydophila pneumoniae</a:t>
            </a:r>
            <a:r>
              <a:rPr lang="ru-RU" sz="2400" dirty="0">
                <a:cs typeface="Arial" panose="020B0604020202020204" pitchFamily="34" charset="0"/>
              </a:rPr>
              <a:t>, респираторные вирусы, </a:t>
            </a:r>
            <a:r>
              <a:rPr lang="ru-RU" sz="2400" dirty="0" err="1">
                <a:cs typeface="Arial" panose="020B0604020202020204" pitchFamily="34" charset="0"/>
              </a:rPr>
              <a:t>энтеробактерии</a:t>
            </a:r>
            <a:r>
              <a:rPr lang="ru-RU" sz="2400" dirty="0">
                <a:cs typeface="Arial" panose="020B0604020202020204" pitchFamily="34" charset="0"/>
              </a:rPr>
              <a:t>, </a:t>
            </a:r>
            <a:r>
              <a:rPr lang="en-US" sz="2400" dirty="0">
                <a:cs typeface="Arial" panose="020B0604020202020204" pitchFamily="34" charset="0"/>
              </a:rPr>
              <a:t>Staphylococcus aureus</a:t>
            </a:r>
            <a:r>
              <a:rPr lang="ru-RU" sz="2400" dirty="0">
                <a:cs typeface="Arial" panose="020B0604020202020204" pitchFamily="34" charset="0"/>
              </a:rPr>
              <a:t> и </a:t>
            </a:r>
            <a:r>
              <a:rPr lang="en-US" sz="2400" dirty="0">
                <a:cs typeface="Arial" panose="020B0604020202020204" pitchFamily="34" charset="0"/>
              </a:rPr>
              <a:t>Legionella pneumophila</a:t>
            </a:r>
            <a:r>
              <a:rPr lang="ru-RU" sz="2400" dirty="0">
                <a:cs typeface="Arial" panose="020B0604020202020204" pitchFamily="34" charset="0"/>
              </a:rPr>
              <a:t>.</a:t>
            </a:r>
          </a:p>
          <a:p>
            <a:pPr indent="457200">
              <a:lnSpc>
                <a:spcPct val="150000"/>
              </a:lnSpc>
            </a:pPr>
            <a:r>
              <a:rPr lang="ru-RU" sz="2400" dirty="0">
                <a:cs typeface="Arial" panose="020B0604020202020204" pitchFamily="34" charset="0"/>
              </a:rPr>
              <a:t>ВП помимо бактериальных возбудителей могут вызывать респираторные вирусы, наиболее часто вирусы гриппа, коронавирусы, </a:t>
            </a:r>
            <a:r>
              <a:rPr lang="ru-RU" sz="2400" dirty="0" err="1">
                <a:cs typeface="Arial" panose="020B0604020202020204" pitchFamily="34" charset="0"/>
              </a:rPr>
              <a:t>риносинцитиальный</a:t>
            </a:r>
            <a:r>
              <a:rPr lang="ru-RU" sz="2400" dirty="0">
                <a:cs typeface="Arial" panose="020B0604020202020204" pitchFamily="34" charset="0"/>
              </a:rPr>
              <a:t> вирус, </a:t>
            </a:r>
            <a:r>
              <a:rPr lang="ru-RU" sz="2400" dirty="0" err="1">
                <a:cs typeface="Arial" panose="020B0604020202020204" pitchFamily="34" charset="0"/>
              </a:rPr>
              <a:t>метапневмовирус</a:t>
            </a:r>
            <a:r>
              <a:rPr lang="ru-RU" sz="2400" dirty="0">
                <a:cs typeface="Arial" panose="020B0604020202020204" pitchFamily="34" charset="0"/>
              </a:rPr>
              <a:t> человека, </a:t>
            </a:r>
            <a:r>
              <a:rPr lang="ru-RU" sz="2400" dirty="0" err="1">
                <a:cs typeface="Arial" panose="020B0604020202020204" pitchFamily="34" charset="0"/>
              </a:rPr>
              <a:t>бокавирус</a:t>
            </a:r>
            <a:r>
              <a:rPr lang="ru-RU" sz="2400" dirty="0">
                <a:cs typeface="Arial" panose="020B0604020202020204" pitchFamily="34" charset="0"/>
              </a:rPr>
              <a:t> человека.</a:t>
            </a:r>
          </a:p>
        </p:txBody>
      </p:sp>
    </p:spTree>
    <p:extLst>
      <p:ext uri="{BB962C8B-B14F-4D97-AF65-F5344CB8AC3E}">
        <p14:creationId xmlns="" xmlns:p14="http://schemas.microsoft.com/office/powerpoint/2010/main" val="3093275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6EFF38A-CCC6-BD7A-0682-F86B5D0B76FA}"/>
              </a:ext>
            </a:extLst>
          </p:cNvPr>
          <p:cNvSpPr txBox="1"/>
          <p:nvPr/>
        </p:nvSpPr>
        <p:spPr>
          <a:xfrm>
            <a:off x="1219200" y="0"/>
            <a:ext cx="9320981" cy="523220"/>
          </a:xfrm>
          <a:prstGeom prst="rect">
            <a:avLst/>
          </a:prstGeom>
          <a:noFill/>
        </p:spPr>
        <p:txBody>
          <a:bodyPr wrap="square" rtlCol="0">
            <a:spAutoFit/>
          </a:bodyPr>
          <a:lstStyle/>
          <a:p>
            <a:pPr algn="ctr"/>
            <a:r>
              <a:rPr lang="ru-RU" sz="2800" b="1" dirty="0">
                <a:solidFill>
                  <a:schemeClr val="accent2">
                    <a:lumMod val="50000"/>
                  </a:schemeClr>
                </a:solidFill>
              </a:rPr>
              <a:t>Клиническая картина экссудативного плеврита</a:t>
            </a:r>
          </a:p>
        </p:txBody>
      </p:sp>
      <p:sp>
        <p:nvSpPr>
          <p:cNvPr id="4" name="TextBox 3">
            <a:extLst>
              <a:ext uri="{FF2B5EF4-FFF2-40B4-BE49-F238E27FC236}">
                <a16:creationId xmlns="" xmlns:a16="http://schemas.microsoft.com/office/drawing/2014/main" id="{AB0B2584-8657-E210-4810-9A2CE5EF0091}"/>
              </a:ext>
            </a:extLst>
          </p:cNvPr>
          <p:cNvSpPr txBox="1"/>
          <p:nvPr/>
        </p:nvSpPr>
        <p:spPr>
          <a:xfrm>
            <a:off x="196645" y="894188"/>
            <a:ext cx="11798710" cy="5963812"/>
          </a:xfrm>
          <a:prstGeom prst="rect">
            <a:avLst/>
          </a:prstGeom>
          <a:noFill/>
        </p:spPr>
        <p:txBody>
          <a:bodyPr wrap="square">
            <a:spAutoFit/>
          </a:bodyPr>
          <a:lstStyle/>
          <a:p>
            <a:pPr indent="457200">
              <a:lnSpc>
                <a:spcPct val="150000"/>
              </a:lnSpc>
              <a:spcAft>
                <a:spcPts val="800"/>
              </a:spcAft>
              <a:buFont typeface="Wingdings" pitchFamily="2" charset="2"/>
              <a:buNone/>
              <a:defRPr/>
            </a:pPr>
            <a:r>
              <a:rPr lang="ru-RU" u="sng" kern="100" dirty="0">
                <a:ea typeface="Calibri" panose="020F0502020204030204" pitchFamily="34" charset="0"/>
                <a:cs typeface="Times New Roman" panose="02020603050405020304" pitchFamily="18" charset="0"/>
              </a:rPr>
              <a:t> При пальпации </a:t>
            </a:r>
            <a:r>
              <a:rPr lang="ru-RU" kern="100" dirty="0">
                <a:ea typeface="Calibri" panose="020F0502020204030204" pitchFamily="34" charset="0"/>
                <a:cs typeface="Times New Roman" panose="02020603050405020304" pitchFamily="18" charset="0"/>
              </a:rPr>
              <a:t>- голосовое дрожание над областью скопления жидкости не проводится.</a:t>
            </a:r>
          </a:p>
          <a:p>
            <a:pPr indent="457200">
              <a:lnSpc>
                <a:spcPct val="150000"/>
              </a:lnSpc>
              <a:spcAft>
                <a:spcPts val="800"/>
              </a:spcAft>
              <a:buFont typeface="Wingdings" pitchFamily="2" charset="2"/>
              <a:buNone/>
              <a:defRPr/>
            </a:pPr>
            <a:r>
              <a:rPr lang="ru-RU" u="sng" kern="100" dirty="0">
                <a:ea typeface="Calibri" panose="020F0502020204030204" pitchFamily="34" charset="0"/>
                <a:cs typeface="Times New Roman" panose="02020603050405020304" pitchFamily="18" charset="0"/>
              </a:rPr>
              <a:t>При перкуссии </a:t>
            </a:r>
            <a:r>
              <a:rPr lang="ru-RU" kern="100" dirty="0">
                <a:ea typeface="Calibri" panose="020F0502020204030204" pitchFamily="34" charset="0"/>
                <a:cs typeface="Times New Roman" panose="02020603050405020304" pitchFamily="18" charset="0"/>
              </a:rPr>
              <a:t>над областью, где располагается жидкость, определяется тупость. Сердце смещено скопившимся экссудатом в здоровую сторону.</a:t>
            </a:r>
          </a:p>
          <a:p>
            <a:pPr indent="457200">
              <a:lnSpc>
                <a:spcPct val="150000"/>
              </a:lnSpc>
              <a:spcAft>
                <a:spcPts val="800"/>
              </a:spcAft>
              <a:buFont typeface="Wingdings" pitchFamily="2" charset="2"/>
              <a:buNone/>
              <a:defRPr/>
            </a:pPr>
            <a:r>
              <a:rPr lang="ru-RU" u="sng" kern="100" dirty="0">
                <a:ea typeface="Calibri" panose="020F0502020204030204" pitchFamily="34" charset="0"/>
                <a:cs typeface="Times New Roman" panose="02020603050405020304" pitchFamily="18" charset="0"/>
              </a:rPr>
              <a:t> При аускультации </a:t>
            </a:r>
            <a:r>
              <a:rPr lang="ru-RU" kern="100" dirty="0">
                <a:ea typeface="Calibri" panose="020F0502020204030204" pitchFamily="34" charset="0"/>
                <a:cs typeface="Times New Roman" panose="02020603050405020304" pitchFamily="18" charset="0"/>
              </a:rPr>
              <a:t>дыхание в области скопления жидкости не прослушивается или резко ослаблено. Выше границы экссудата дыхание бронхиальное, что обусловлено сжатием легкого и вытеснением из него воздуха. В верхней зоне притупления может прослушиваться шум трения плевры, который появляется в начале и при рассасывании экссудата. </a:t>
            </a:r>
            <a:r>
              <a:rPr lang="ru-RU" kern="100" dirty="0" err="1">
                <a:ea typeface="Calibri" panose="020F0502020204030204" pitchFamily="34" charset="0"/>
                <a:cs typeface="Times New Roman" panose="02020603050405020304" pitchFamily="18" charset="0"/>
              </a:rPr>
              <a:t>Бронхофония</a:t>
            </a:r>
            <a:r>
              <a:rPr lang="ru-RU" kern="100" dirty="0">
                <a:ea typeface="Calibri" panose="020F0502020204030204" pitchFamily="34" charset="0"/>
                <a:cs typeface="Times New Roman" panose="02020603050405020304" pitchFamily="18" charset="0"/>
              </a:rPr>
              <a:t> над зоной экссудата не определяется. Артериальное давление может понижаться, тахикардия.</a:t>
            </a:r>
          </a:p>
          <a:p>
            <a:pPr indent="457200">
              <a:lnSpc>
                <a:spcPct val="150000"/>
              </a:lnSpc>
              <a:spcAft>
                <a:spcPts val="800"/>
              </a:spcAft>
            </a:pPr>
            <a:r>
              <a:rPr lang="ru-RU" kern="100" dirty="0">
                <a:ea typeface="Calibri" panose="020F0502020204030204" pitchFamily="34" charset="0"/>
                <a:cs typeface="Times New Roman" panose="02020603050405020304" pitchFamily="18" charset="0"/>
              </a:rPr>
              <a:t>Течение экссудативного плеврита до 6-8 недель, количество экссудата может достигать 6-10 литров, особенно у молодых людей, рассасывание экссудата медленное, у стариков и ослаб­ленных больных экссудат может рассасываться в течение не­скольких месяцев. </a:t>
            </a:r>
          </a:p>
          <a:p>
            <a:pPr indent="457200">
              <a:lnSpc>
                <a:spcPct val="150000"/>
              </a:lnSpc>
              <a:spcAft>
                <a:spcPts val="800"/>
              </a:spcAft>
            </a:pPr>
            <a:r>
              <a:rPr lang="ru-RU" kern="100" dirty="0">
                <a:ea typeface="Calibri" panose="020F0502020204030204" pitchFamily="34" charset="0"/>
                <a:cs typeface="Times New Roman" panose="02020603050405020304" pitchFamily="18" charset="0"/>
              </a:rPr>
              <a:t>У многих больных после рассасывания экс­судата остаются спайки.</a:t>
            </a:r>
            <a:endParaRPr lang="ru-RU" sz="1600" kern="100" dirty="0">
              <a:ea typeface="Calibri" panose="020F0502020204030204" pitchFamily="34" charset="0"/>
              <a:cs typeface="Times New Roman" panose="02020603050405020304" pitchFamily="18" charset="0"/>
            </a:endParaRPr>
          </a:p>
          <a:p>
            <a:pPr indent="457200">
              <a:lnSpc>
                <a:spcPct val="150000"/>
              </a:lnSpc>
              <a:spcAft>
                <a:spcPts val="800"/>
              </a:spcAft>
              <a:buFont typeface="Wingdings" pitchFamily="2" charset="2"/>
              <a:buNone/>
              <a:defRPr/>
            </a:pPr>
            <a:endParaRPr lang="ru-RU" kern="100" dirty="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930358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64CC7B3-7F3A-0A23-0599-6019922E9AC7}"/>
              </a:ext>
            </a:extLst>
          </p:cNvPr>
          <p:cNvSpPr txBox="1"/>
          <p:nvPr/>
        </p:nvSpPr>
        <p:spPr>
          <a:xfrm>
            <a:off x="1224115" y="-68826"/>
            <a:ext cx="9891252" cy="523220"/>
          </a:xfrm>
          <a:prstGeom prst="rect">
            <a:avLst/>
          </a:prstGeom>
          <a:noFill/>
        </p:spPr>
        <p:txBody>
          <a:bodyPr wrap="square">
            <a:spAutoFit/>
          </a:bodyPr>
          <a:lstStyle/>
          <a:p>
            <a:pPr algn="ctr"/>
            <a:r>
              <a:rPr lang="ru-RU" sz="2800" b="1" dirty="0">
                <a:solidFill>
                  <a:schemeClr val="accent2">
                    <a:lumMod val="50000"/>
                  </a:schemeClr>
                </a:solidFill>
              </a:rPr>
              <a:t>Дифференциальная диагностика транссудата от экссудата</a:t>
            </a:r>
          </a:p>
        </p:txBody>
      </p:sp>
      <p:pic>
        <p:nvPicPr>
          <p:cNvPr id="5" name="Рисунок 4">
            <a:extLst>
              <a:ext uri="{FF2B5EF4-FFF2-40B4-BE49-F238E27FC236}">
                <a16:creationId xmlns="" xmlns:a16="http://schemas.microsoft.com/office/drawing/2014/main" id="{904FA505-684F-59DD-7155-72BCE36D5C6D}"/>
              </a:ext>
            </a:extLst>
          </p:cNvPr>
          <p:cNvPicPr>
            <a:picLocks noChangeAspect="1"/>
          </p:cNvPicPr>
          <p:nvPr/>
        </p:nvPicPr>
        <p:blipFill>
          <a:blip r:embed="rId2"/>
          <a:srcRect l="12984" t="9463" r="15242" b="12258"/>
          <a:stretch>
            <a:fillRect/>
          </a:stretch>
        </p:blipFill>
        <p:spPr>
          <a:xfrm>
            <a:off x="762000" y="593844"/>
            <a:ext cx="10210800" cy="6264156"/>
          </a:xfrm>
          <a:prstGeom prst="rect">
            <a:avLst/>
          </a:prstGeom>
        </p:spPr>
      </p:pic>
    </p:spTree>
    <p:extLst>
      <p:ext uri="{BB962C8B-B14F-4D97-AF65-F5344CB8AC3E}">
        <p14:creationId xmlns="" xmlns:p14="http://schemas.microsoft.com/office/powerpoint/2010/main" val="4535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16AD487D-6063-A12A-1BFD-8A8B4A615E8C}"/>
              </a:ext>
            </a:extLst>
          </p:cNvPr>
          <p:cNvPicPr>
            <a:picLocks noChangeAspect="1"/>
          </p:cNvPicPr>
          <p:nvPr/>
        </p:nvPicPr>
        <p:blipFill>
          <a:blip r:embed="rId2"/>
          <a:srcRect l="13145" t="15340" r="16694" b="45090"/>
          <a:stretch>
            <a:fillRect/>
          </a:stretch>
        </p:blipFill>
        <p:spPr>
          <a:xfrm>
            <a:off x="145345" y="905623"/>
            <a:ext cx="11901309" cy="3775587"/>
          </a:xfrm>
          <a:prstGeom prst="rect">
            <a:avLst/>
          </a:prstGeom>
        </p:spPr>
      </p:pic>
      <p:sp>
        <p:nvSpPr>
          <p:cNvPr id="4" name="TextBox 3">
            <a:extLst>
              <a:ext uri="{FF2B5EF4-FFF2-40B4-BE49-F238E27FC236}">
                <a16:creationId xmlns="" xmlns:a16="http://schemas.microsoft.com/office/drawing/2014/main" id="{1915F481-F3CB-23BB-69D9-04A6230F6AFA}"/>
              </a:ext>
            </a:extLst>
          </p:cNvPr>
          <p:cNvSpPr txBox="1"/>
          <p:nvPr/>
        </p:nvSpPr>
        <p:spPr>
          <a:xfrm>
            <a:off x="1224115" y="-68826"/>
            <a:ext cx="9891252" cy="523220"/>
          </a:xfrm>
          <a:prstGeom prst="rect">
            <a:avLst/>
          </a:prstGeom>
          <a:noFill/>
        </p:spPr>
        <p:txBody>
          <a:bodyPr wrap="square">
            <a:spAutoFit/>
          </a:bodyPr>
          <a:lstStyle/>
          <a:p>
            <a:pPr algn="ctr"/>
            <a:r>
              <a:rPr lang="ru-RU" sz="2800" b="1" dirty="0">
                <a:solidFill>
                  <a:schemeClr val="accent2">
                    <a:lumMod val="50000"/>
                  </a:schemeClr>
                </a:solidFill>
              </a:rPr>
              <a:t>Дифференциальная диагностика транссудата от экссудата</a:t>
            </a:r>
          </a:p>
        </p:txBody>
      </p:sp>
      <p:sp>
        <p:nvSpPr>
          <p:cNvPr id="6" name="TextBox 5">
            <a:extLst>
              <a:ext uri="{FF2B5EF4-FFF2-40B4-BE49-F238E27FC236}">
                <a16:creationId xmlns="" xmlns:a16="http://schemas.microsoft.com/office/drawing/2014/main" id="{E1F4A7FF-459A-15FB-3A8F-E3590290A76B}"/>
              </a:ext>
            </a:extLst>
          </p:cNvPr>
          <p:cNvSpPr txBox="1"/>
          <p:nvPr/>
        </p:nvSpPr>
        <p:spPr>
          <a:xfrm>
            <a:off x="186812" y="5132439"/>
            <a:ext cx="11783321" cy="1477328"/>
          </a:xfrm>
          <a:prstGeom prst="rect">
            <a:avLst/>
          </a:prstGeom>
          <a:noFill/>
        </p:spPr>
        <p:txBody>
          <a:bodyPr wrap="square">
            <a:spAutoFit/>
          </a:bodyPr>
          <a:lstStyle/>
          <a:p>
            <a:pPr algn="l">
              <a:buNone/>
            </a:pPr>
            <a:r>
              <a:rPr lang="ru-RU" sz="1500" b="0" i="1" dirty="0">
                <a:solidFill>
                  <a:srgbClr val="202124"/>
                </a:solidFill>
                <a:effectLst/>
              </a:rPr>
              <a:t>Примечания: </a:t>
            </a:r>
            <a:br>
              <a:rPr lang="ru-RU" sz="1500" b="0" i="1" dirty="0">
                <a:solidFill>
                  <a:srgbClr val="202124"/>
                </a:solidFill>
                <a:effectLst/>
              </a:rPr>
            </a:br>
            <a:r>
              <a:rPr lang="ru-RU" sz="1500" b="0" i="1" baseline="30000" dirty="0">
                <a:solidFill>
                  <a:srgbClr val="202124"/>
                </a:solidFill>
                <a:effectLst/>
              </a:rPr>
              <a:t>1</a:t>
            </a:r>
            <a:r>
              <a:rPr lang="ru-RU" sz="1500" b="0" i="1" dirty="0">
                <a:solidFill>
                  <a:srgbClr val="202124"/>
                </a:solidFill>
                <a:effectLst/>
              </a:rPr>
              <a:t> биохимический синдром воспаления - повышение содержания в крови </a:t>
            </a:r>
            <a:r>
              <a:rPr lang="ru-RU" sz="1500" b="0" i="1" dirty="0" err="1">
                <a:solidFill>
                  <a:srgbClr val="202124"/>
                </a:solidFill>
                <a:effectLst/>
              </a:rPr>
              <a:t>серомукоида</a:t>
            </a:r>
            <a:r>
              <a:rPr lang="ru-RU" sz="1500" b="0" i="1" dirty="0">
                <a:solidFill>
                  <a:srgbClr val="202124"/>
                </a:solidFill>
                <a:effectLst/>
              </a:rPr>
              <a:t>, фибрина, </a:t>
            </a:r>
            <a:r>
              <a:rPr lang="ru-RU" sz="1500" b="0" i="1" dirty="0" err="1">
                <a:solidFill>
                  <a:srgbClr val="202124"/>
                </a:solidFill>
                <a:effectLst/>
              </a:rPr>
              <a:t>гаптоглобина</a:t>
            </a:r>
            <a:r>
              <a:rPr lang="ru-RU" sz="1500" b="0" i="1" dirty="0">
                <a:solidFill>
                  <a:srgbClr val="202124"/>
                </a:solidFill>
                <a:effectLst/>
              </a:rPr>
              <a:t>, сиаловых кислот - неспецифических показателей воспалительного процесса;</a:t>
            </a:r>
          </a:p>
          <a:p>
            <a:pPr algn="l"/>
            <a:r>
              <a:rPr lang="ru-RU" sz="1500" b="0" i="1" baseline="30000" dirty="0">
                <a:solidFill>
                  <a:srgbClr val="202124"/>
                </a:solidFill>
                <a:effectLst/>
              </a:rPr>
              <a:t>2</a:t>
            </a:r>
            <a:r>
              <a:rPr lang="ru-RU" sz="1500" b="0" i="1" dirty="0">
                <a:solidFill>
                  <a:srgbClr val="202124"/>
                </a:solidFill>
                <a:effectLst/>
              </a:rPr>
              <a:t>проба </a:t>
            </a:r>
            <a:r>
              <a:rPr lang="ru-RU" sz="1500" b="0" i="1" dirty="0" err="1">
                <a:solidFill>
                  <a:srgbClr val="202124"/>
                </a:solidFill>
                <a:effectLst/>
              </a:rPr>
              <a:t>Ривальта</a:t>
            </a:r>
            <a:r>
              <a:rPr lang="ru-RU" sz="1500" b="0" i="1" dirty="0">
                <a:solidFill>
                  <a:srgbClr val="202124"/>
                </a:solidFill>
                <a:effectLst/>
              </a:rPr>
              <a:t> - проба для определения наличия белка в плевральной жидкости: вода в стеклянном цилиндре подкисляется 2-3 каплями 80% уксусной кислоты, затем в полученный раствор капают по каплям исследуемую плевральную жидкость. Если она является экссудатом, то вслед за каждой каплей в воде тянется облачко в виде папиросного дымы, при транссудате этого следа нет.</a:t>
            </a:r>
          </a:p>
        </p:txBody>
      </p:sp>
    </p:spTree>
    <p:extLst>
      <p:ext uri="{BB962C8B-B14F-4D97-AF65-F5344CB8AC3E}">
        <p14:creationId xmlns="" xmlns:p14="http://schemas.microsoft.com/office/powerpoint/2010/main" val="1014743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FA00867-8676-AA69-17D3-07B6D8C1DA2B}"/>
              </a:ext>
            </a:extLst>
          </p:cNvPr>
          <p:cNvSpPr txBox="1"/>
          <p:nvPr/>
        </p:nvSpPr>
        <p:spPr>
          <a:xfrm>
            <a:off x="4286864" y="-117987"/>
            <a:ext cx="3401961" cy="646331"/>
          </a:xfrm>
          <a:prstGeom prst="rect">
            <a:avLst/>
          </a:prstGeom>
          <a:noFill/>
        </p:spPr>
        <p:txBody>
          <a:bodyPr wrap="square" rtlCol="0">
            <a:spAutoFit/>
          </a:bodyPr>
          <a:lstStyle/>
          <a:p>
            <a:pPr algn="ctr"/>
            <a:r>
              <a:rPr lang="ru-RU" sz="3600" b="1" dirty="0">
                <a:solidFill>
                  <a:schemeClr val="accent2">
                    <a:lumMod val="50000"/>
                  </a:schemeClr>
                </a:solidFill>
              </a:rPr>
              <a:t>Осложнение</a:t>
            </a:r>
          </a:p>
        </p:txBody>
      </p:sp>
      <p:sp>
        <p:nvSpPr>
          <p:cNvPr id="3" name="TextBox 2">
            <a:extLst>
              <a:ext uri="{FF2B5EF4-FFF2-40B4-BE49-F238E27FC236}">
                <a16:creationId xmlns="" xmlns:a16="http://schemas.microsoft.com/office/drawing/2014/main" id="{B9B0428B-3D61-9630-AAEB-7889BF433992}"/>
              </a:ext>
            </a:extLst>
          </p:cNvPr>
          <p:cNvSpPr txBox="1"/>
          <p:nvPr/>
        </p:nvSpPr>
        <p:spPr>
          <a:xfrm>
            <a:off x="3333134" y="924232"/>
            <a:ext cx="530941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dirty="0"/>
              <a:t>Эмпиема плевры</a:t>
            </a:r>
          </a:p>
        </p:txBody>
      </p:sp>
      <p:sp>
        <p:nvSpPr>
          <p:cNvPr id="4" name="TextBox 3">
            <a:extLst>
              <a:ext uri="{FF2B5EF4-FFF2-40B4-BE49-F238E27FC236}">
                <a16:creationId xmlns="" xmlns:a16="http://schemas.microsoft.com/office/drawing/2014/main" id="{4F1AAB67-6339-2848-7502-1E2AC2AF55F4}"/>
              </a:ext>
            </a:extLst>
          </p:cNvPr>
          <p:cNvSpPr txBox="1"/>
          <p:nvPr/>
        </p:nvSpPr>
        <p:spPr>
          <a:xfrm>
            <a:off x="3844411" y="2032434"/>
            <a:ext cx="4286864" cy="646331"/>
          </a:xfrm>
          <a:prstGeom prst="rect">
            <a:avLst/>
          </a:prstGeom>
          <a:noFill/>
        </p:spPr>
        <p:txBody>
          <a:bodyPr wrap="square" rtlCol="0">
            <a:spAutoFit/>
          </a:bodyPr>
          <a:lstStyle/>
          <a:p>
            <a:pPr algn="ctr"/>
            <a:r>
              <a:rPr lang="ru-RU" sz="3600" b="1" dirty="0">
                <a:solidFill>
                  <a:schemeClr val="accent2">
                    <a:lumMod val="50000"/>
                  </a:schemeClr>
                </a:solidFill>
              </a:rPr>
              <a:t>Исход</a:t>
            </a:r>
          </a:p>
        </p:txBody>
      </p:sp>
      <p:sp>
        <p:nvSpPr>
          <p:cNvPr id="6" name="TextBox 5">
            <a:extLst>
              <a:ext uri="{FF2B5EF4-FFF2-40B4-BE49-F238E27FC236}">
                <a16:creationId xmlns="" xmlns:a16="http://schemas.microsoft.com/office/drawing/2014/main" id="{925D49A0-44DE-1286-1580-44F51DB03660}"/>
              </a:ext>
            </a:extLst>
          </p:cNvPr>
          <p:cNvSpPr txBox="1"/>
          <p:nvPr/>
        </p:nvSpPr>
        <p:spPr>
          <a:xfrm>
            <a:off x="373626" y="3108992"/>
            <a:ext cx="11466869" cy="318869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l">
              <a:lnSpc>
                <a:spcPct val="150000"/>
              </a:lnSpc>
              <a:spcAft>
                <a:spcPts val="600"/>
              </a:spcAft>
              <a:buNone/>
            </a:pPr>
            <a:r>
              <a:rPr lang="ru-RU" b="1" dirty="0">
                <a:effectLst/>
              </a:rPr>
              <a:t>Исход плеврита зависит от его причины</a:t>
            </a:r>
            <a:r>
              <a:rPr lang="ru-RU" b="0" dirty="0">
                <a:effectLst/>
              </a:rPr>
              <a:t>. </a:t>
            </a:r>
          </a:p>
          <a:p>
            <a:pPr indent="457200" algn="l">
              <a:lnSpc>
                <a:spcPct val="150000"/>
              </a:lnSpc>
              <a:spcAft>
                <a:spcPts val="600"/>
              </a:spcAft>
              <a:buNone/>
            </a:pPr>
            <a:r>
              <a:rPr lang="ru-RU" b="1" dirty="0">
                <a:effectLst/>
              </a:rPr>
              <a:t>При небольшом количестве экссудата прогноз благоприятный</a:t>
            </a:r>
            <a:r>
              <a:rPr lang="ru-RU" b="0" dirty="0">
                <a:effectLst/>
              </a:rPr>
              <a:t>: жидкость быстро рассасывается, и работа лёгких нормализуется в среднем за 3–4 недели. </a:t>
            </a:r>
          </a:p>
          <a:p>
            <a:pPr indent="457200" algn="l">
              <a:lnSpc>
                <a:spcPct val="150000"/>
              </a:lnSpc>
              <a:spcAft>
                <a:spcPts val="600"/>
              </a:spcAft>
              <a:buNone/>
            </a:pPr>
            <a:r>
              <a:rPr lang="ru-RU" b="1" dirty="0">
                <a:effectLst/>
              </a:rPr>
              <a:t>При гнойных плевритах</a:t>
            </a:r>
            <a:r>
              <a:rPr lang="ru-RU" b="0" dirty="0">
                <a:effectLst/>
              </a:rPr>
              <a:t> восстановление длится дольше — от одного месяца до года, нередки рецидивы и осложнения. </a:t>
            </a:r>
          </a:p>
          <a:p>
            <a:pPr indent="457200" algn="l">
              <a:lnSpc>
                <a:spcPct val="150000"/>
              </a:lnSpc>
              <a:spcAft>
                <a:spcPts val="600"/>
              </a:spcAft>
              <a:buNone/>
            </a:pPr>
            <a:r>
              <a:rPr lang="ru-RU" b="1" dirty="0">
                <a:effectLst/>
              </a:rPr>
              <a:t>Плевриты, вызванные онкологическими причинами</a:t>
            </a:r>
            <a:r>
              <a:rPr lang="ru-RU" b="0" dirty="0">
                <a:effectLst/>
              </a:rPr>
              <a:t>, имеют прогрессирующее течение и неблагоприятный исход. </a:t>
            </a:r>
          </a:p>
        </p:txBody>
      </p:sp>
    </p:spTree>
    <p:extLst>
      <p:ext uri="{BB962C8B-B14F-4D97-AF65-F5344CB8AC3E}">
        <p14:creationId xmlns="" xmlns:p14="http://schemas.microsoft.com/office/powerpoint/2010/main" val="1682031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20A1318-242E-075A-02EC-C68D5077861A}"/>
              </a:ext>
            </a:extLst>
          </p:cNvPr>
          <p:cNvSpPr txBox="1"/>
          <p:nvPr/>
        </p:nvSpPr>
        <p:spPr>
          <a:xfrm>
            <a:off x="481781" y="-76511"/>
            <a:ext cx="11493910" cy="584775"/>
          </a:xfrm>
          <a:prstGeom prst="rect">
            <a:avLst/>
          </a:prstGeom>
          <a:noFill/>
        </p:spPr>
        <p:txBody>
          <a:bodyPr wrap="square">
            <a:spAutoFit/>
          </a:bodyPr>
          <a:lstStyle/>
          <a:p>
            <a:pPr algn="ctr"/>
            <a:r>
              <a:rPr lang="ru-RU" sz="3200" b="1" dirty="0">
                <a:solidFill>
                  <a:schemeClr val="accent2">
                    <a:lumMod val="50000"/>
                  </a:schemeClr>
                </a:solidFill>
              </a:rPr>
              <a:t>Методы лабораторного, инструментального исследования</a:t>
            </a:r>
          </a:p>
        </p:txBody>
      </p:sp>
      <p:sp>
        <p:nvSpPr>
          <p:cNvPr id="5" name="TextBox 4">
            <a:extLst>
              <a:ext uri="{FF2B5EF4-FFF2-40B4-BE49-F238E27FC236}">
                <a16:creationId xmlns="" xmlns:a16="http://schemas.microsoft.com/office/drawing/2014/main" id="{2B91417E-A9E6-CE44-D9EC-18C74753E1C3}"/>
              </a:ext>
            </a:extLst>
          </p:cNvPr>
          <p:cNvSpPr txBox="1"/>
          <p:nvPr/>
        </p:nvSpPr>
        <p:spPr>
          <a:xfrm>
            <a:off x="167148" y="723800"/>
            <a:ext cx="12024851" cy="6046271"/>
          </a:xfrm>
          <a:prstGeom prst="rect">
            <a:avLst/>
          </a:prstGeom>
          <a:noFill/>
        </p:spPr>
        <p:txBody>
          <a:bodyPr wrap="square">
            <a:spAutoFit/>
          </a:bodyPr>
          <a:lstStyle/>
          <a:p>
            <a:pPr marL="342900" indent="-342900">
              <a:lnSpc>
                <a:spcPct val="150000"/>
              </a:lnSpc>
              <a:buFont typeface="Arial" panose="020B0604020202020204" pitchFamily="34" charset="0"/>
              <a:buChar char="•"/>
              <a:defRPr/>
            </a:pPr>
            <a:r>
              <a:rPr lang="ru-RU" sz="2000" dirty="0">
                <a:solidFill>
                  <a:schemeClr val="accent2">
                    <a:lumMod val="75000"/>
                  </a:schemeClr>
                </a:solidFill>
              </a:rPr>
              <a:t>Общий анализ крови </a:t>
            </a:r>
            <a:r>
              <a:rPr lang="ru-RU" sz="2000" dirty="0"/>
              <a:t>- на фоне пневмонии отмечается лейкоцитоз со сдвигом лейкоцитарной формулы влево, увеличение СОЭ, нередко эозинофилия. Для экссудативных плевритов туберкулезной этиологии характерна </a:t>
            </a:r>
            <a:r>
              <a:rPr lang="ru-RU" sz="2000" dirty="0" err="1"/>
              <a:t>лимфопения</a:t>
            </a:r>
            <a:r>
              <a:rPr lang="ru-RU" sz="2000" dirty="0"/>
              <a:t>, </a:t>
            </a:r>
            <a:r>
              <a:rPr lang="ru-RU" sz="2000" dirty="0" err="1"/>
              <a:t>эозинопения</a:t>
            </a:r>
            <a:r>
              <a:rPr lang="ru-RU" sz="2000" dirty="0"/>
              <a:t>, </a:t>
            </a:r>
            <a:r>
              <a:rPr lang="ru-RU" sz="2000" dirty="0" err="1"/>
              <a:t>моноцитоз</a:t>
            </a:r>
            <a:r>
              <a:rPr lang="ru-RU" sz="2000" dirty="0"/>
              <a:t>.</a:t>
            </a:r>
          </a:p>
          <a:p>
            <a:pPr marL="342900" indent="-342900">
              <a:lnSpc>
                <a:spcPct val="150000"/>
              </a:lnSpc>
              <a:buFont typeface="Arial" panose="020B0604020202020204" pitchFamily="34" charset="0"/>
              <a:buChar char="•"/>
              <a:defRPr/>
            </a:pPr>
            <a:r>
              <a:rPr lang="ru-RU" sz="2000" kern="100" dirty="0">
                <a:solidFill>
                  <a:schemeClr val="accent2">
                    <a:lumMod val="50000"/>
                  </a:schemeClr>
                </a:solidFill>
                <a:ea typeface="Calibri" panose="020F0502020204030204" pitchFamily="34" charset="0"/>
                <a:cs typeface="Times New Roman" panose="02020603050405020304" pitchFamily="18" charset="0"/>
              </a:rPr>
              <a:t>Анализ крови биохимический:</a:t>
            </a:r>
            <a:r>
              <a:rPr lang="ru-RU" sz="2000" kern="100" dirty="0">
                <a:ea typeface="Calibri" panose="020F0502020204030204" pitchFamily="34" charset="0"/>
                <a:cs typeface="Times New Roman" panose="02020603050405020304" pitchFamily="18" charset="0"/>
              </a:rPr>
              <a:t> возможно увеличение гамма-глобулинов, </a:t>
            </a:r>
            <a:r>
              <a:rPr lang="ru-RU" sz="2000" kern="100" dirty="0" err="1">
                <a:ea typeface="Calibri" panose="020F0502020204030204" pitchFamily="34" charset="0"/>
                <a:cs typeface="Times New Roman" panose="02020603050405020304" pitchFamily="18" charset="0"/>
              </a:rPr>
              <a:t>серомукоида</a:t>
            </a:r>
            <a:r>
              <a:rPr lang="ru-RU" sz="2000" kern="100" dirty="0">
                <a:ea typeface="Calibri" panose="020F0502020204030204" pitchFamily="34" charset="0"/>
                <a:cs typeface="Times New Roman" panose="02020603050405020304" pitchFamily="18" charset="0"/>
              </a:rPr>
              <a:t>, сиаловых кислот, появление СРБ.</a:t>
            </a:r>
          </a:p>
          <a:p>
            <a:pPr marL="342900" indent="-342900">
              <a:lnSpc>
                <a:spcPct val="150000"/>
              </a:lnSpc>
              <a:buFont typeface="Arial" panose="020B0604020202020204" pitchFamily="34" charset="0"/>
              <a:buChar char="•"/>
              <a:defRPr/>
            </a:pPr>
            <a:r>
              <a:rPr lang="ru-RU" sz="2000" dirty="0">
                <a:solidFill>
                  <a:schemeClr val="accent2">
                    <a:lumMod val="75000"/>
                  </a:schemeClr>
                </a:solidFill>
              </a:rPr>
              <a:t>Общий анализ мочи: </a:t>
            </a:r>
            <a:r>
              <a:rPr lang="ru-RU" sz="2000" dirty="0"/>
              <a:t>на высоте лихорадки может отмечаться умеренная протеинурия.</a:t>
            </a:r>
          </a:p>
          <a:p>
            <a:pPr marL="342900" indent="-342900">
              <a:lnSpc>
                <a:spcPct val="150000"/>
              </a:lnSpc>
              <a:buFont typeface="Arial" panose="020B0604020202020204" pitchFamily="34" charset="0"/>
              <a:buChar char="•"/>
              <a:defRPr/>
            </a:pPr>
            <a:r>
              <a:rPr lang="ru-RU" sz="2000" i="1" dirty="0">
                <a:solidFill>
                  <a:schemeClr val="accent2">
                    <a:lumMod val="75000"/>
                  </a:schemeClr>
                </a:solidFill>
              </a:rPr>
              <a:t> </a:t>
            </a:r>
            <a:r>
              <a:rPr lang="ru-RU" sz="2000" dirty="0">
                <a:solidFill>
                  <a:schemeClr val="accent2">
                    <a:lumMod val="75000"/>
                  </a:schemeClr>
                </a:solidFill>
              </a:rPr>
              <a:t>Рентгенография органов грудной клетки </a:t>
            </a:r>
            <a:r>
              <a:rPr lang="ru-RU" sz="2000" dirty="0"/>
              <a:t>- выявляется плотная гомогенная тень с косой верхней границей (экссудативный плеврит).</a:t>
            </a:r>
          </a:p>
          <a:p>
            <a:pPr marL="342900" indent="-342900">
              <a:lnSpc>
                <a:spcPct val="150000"/>
              </a:lnSpc>
              <a:buFont typeface="Arial" panose="020B0604020202020204" pitchFamily="34" charset="0"/>
              <a:buChar char="•"/>
              <a:defRPr/>
            </a:pPr>
            <a:r>
              <a:rPr lang="ru-RU" sz="2000" dirty="0">
                <a:solidFill>
                  <a:schemeClr val="accent2">
                    <a:lumMod val="75000"/>
                  </a:schemeClr>
                </a:solidFill>
              </a:rPr>
              <a:t> УЗИ плевральной полости</a:t>
            </a:r>
            <a:r>
              <a:rPr lang="ru-RU" sz="2000" i="1" dirty="0">
                <a:solidFill>
                  <a:schemeClr val="accent2">
                    <a:lumMod val="75000"/>
                  </a:schemeClr>
                </a:solidFill>
              </a:rPr>
              <a:t> </a:t>
            </a:r>
            <a:r>
              <a:rPr lang="ru-RU" sz="2000" dirty="0"/>
              <a:t>позволяет выявить наличие в плевральной полости уже 10—20 мл жидкости.</a:t>
            </a:r>
          </a:p>
          <a:p>
            <a:pPr marL="342900" indent="-342900">
              <a:lnSpc>
                <a:spcPct val="150000"/>
              </a:lnSpc>
              <a:buFont typeface="Arial" panose="020B0604020202020204" pitchFamily="34" charset="0"/>
              <a:buChar char="•"/>
              <a:defRPr/>
            </a:pPr>
            <a:r>
              <a:rPr lang="ru-RU" sz="2000" dirty="0">
                <a:solidFill>
                  <a:schemeClr val="accent2">
                    <a:lumMod val="75000"/>
                  </a:schemeClr>
                </a:solidFill>
              </a:rPr>
              <a:t> Плевральная пункция</a:t>
            </a:r>
            <a:r>
              <a:rPr lang="ru-RU" sz="2000" i="1" dirty="0">
                <a:solidFill>
                  <a:schemeClr val="accent2">
                    <a:lumMod val="75000"/>
                  </a:schemeClr>
                </a:solidFill>
              </a:rPr>
              <a:t> (</a:t>
            </a:r>
            <a:r>
              <a:rPr lang="ru-RU" sz="2000" dirty="0" err="1">
                <a:solidFill>
                  <a:schemeClr val="accent2">
                    <a:lumMod val="75000"/>
                  </a:schemeClr>
                </a:solidFill>
              </a:rPr>
              <a:t>торакоцентез</a:t>
            </a:r>
            <a:r>
              <a:rPr lang="ru-RU" sz="2000" i="1" dirty="0">
                <a:solidFill>
                  <a:schemeClr val="accent2">
                    <a:lumMod val="75000"/>
                  </a:schemeClr>
                </a:solidFill>
              </a:rPr>
              <a:t>) </a:t>
            </a:r>
            <a:r>
              <a:rPr lang="ru-RU" sz="2000" dirty="0"/>
              <a:t>проводится для определения характера плевральной жидкости  и уточнения диагноза, при экссудативном плеврит</a:t>
            </a:r>
          </a:p>
          <a:p>
            <a:pPr marL="342900" indent="-342900">
              <a:lnSpc>
                <a:spcPct val="150000"/>
              </a:lnSpc>
              <a:buFont typeface="Arial" panose="020B0604020202020204" pitchFamily="34" charset="0"/>
              <a:buChar char="•"/>
              <a:defRPr/>
            </a:pPr>
            <a:r>
              <a:rPr lang="ru-RU" sz="2000" dirty="0"/>
              <a:t>При подозрении на туберкулез проводится </a:t>
            </a:r>
            <a:r>
              <a:rPr lang="ru-RU" sz="2000" dirty="0">
                <a:solidFill>
                  <a:schemeClr val="accent2">
                    <a:lumMod val="75000"/>
                  </a:schemeClr>
                </a:solidFill>
              </a:rPr>
              <a:t>проба Манту</a:t>
            </a:r>
            <a:r>
              <a:rPr lang="ru-RU" sz="2000" dirty="0"/>
              <a:t>.</a:t>
            </a:r>
          </a:p>
          <a:p>
            <a:pPr marL="285750" indent="457200">
              <a:lnSpc>
                <a:spcPct val="150000"/>
              </a:lnSpc>
              <a:buFontTx/>
              <a:buChar char="-"/>
              <a:defRPr/>
            </a:pPr>
            <a:endParaRPr lang="ru-RU" sz="2000" dirty="0"/>
          </a:p>
        </p:txBody>
      </p:sp>
    </p:spTree>
    <p:extLst>
      <p:ext uri="{BB962C8B-B14F-4D97-AF65-F5344CB8AC3E}">
        <p14:creationId xmlns="" xmlns:p14="http://schemas.microsoft.com/office/powerpoint/2010/main" val="3829843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8986C2D-D0DF-A04C-7830-040ED1DB504D}"/>
              </a:ext>
            </a:extLst>
          </p:cNvPr>
          <p:cNvSpPr txBox="1"/>
          <p:nvPr/>
        </p:nvSpPr>
        <p:spPr>
          <a:xfrm>
            <a:off x="452284" y="0"/>
            <a:ext cx="11287432" cy="523220"/>
          </a:xfrm>
          <a:prstGeom prst="rect">
            <a:avLst/>
          </a:prstGeom>
          <a:noFill/>
        </p:spPr>
        <p:txBody>
          <a:bodyPr wrap="square">
            <a:spAutoFit/>
          </a:bodyPr>
          <a:lstStyle/>
          <a:p>
            <a:pPr algn="ctr"/>
            <a:r>
              <a:rPr lang="ru-RU" sz="2800" b="1" dirty="0">
                <a:solidFill>
                  <a:schemeClr val="accent2">
                    <a:lumMod val="50000"/>
                  </a:schemeClr>
                </a:solidFill>
              </a:rPr>
              <a:t>Принципы немедикаментозного и медикаментозного лечения</a:t>
            </a:r>
          </a:p>
        </p:txBody>
      </p:sp>
      <p:sp>
        <p:nvSpPr>
          <p:cNvPr id="5" name="TextBox 4">
            <a:extLst>
              <a:ext uri="{FF2B5EF4-FFF2-40B4-BE49-F238E27FC236}">
                <a16:creationId xmlns="" xmlns:a16="http://schemas.microsoft.com/office/drawing/2014/main" id="{E2EBA602-F02B-3E0E-3B6D-11912BBCC166}"/>
              </a:ext>
            </a:extLst>
          </p:cNvPr>
          <p:cNvSpPr txBox="1"/>
          <p:nvPr/>
        </p:nvSpPr>
        <p:spPr>
          <a:xfrm>
            <a:off x="103238" y="623268"/>
            <a:ext cx="11985523" cy="5875968"/>
          </a:xfrm>
          <a:prstGeom prst="rect">
            <a:avLst/>
          </a:prstGeom>
          <a:noFill/>
        </p:spPr>
        <p:txBody>
          <a:bodyPr wrap="square">
            <a:spAutoFit/>
          </a:bodyPr>
          <a:lstStyle/>
          <a:p>
            <a:pPr indent="457200" algn="l">
              <a:lnSpc>
                <a:spcPts val="3500"/>
              </a:lnSpc>
              <a:buNone/>
            </a:pPr>
            <a:r>
              <a:rPr lang="ru-RU" b="0" i="0" dirty="0">
                <a:solidFill>
                  <a:srgbClr val="202124"/>
                </a:solidFill>
                <a:effectLst/>
              </a:rPr>
              <a:t>При плевритах показано комплекс­ное лечение, которое вклю­ча­ет ак­тив­ное воз­действие на ос­нов­ное за­бо­ле­ва­ние и ран­нее энергич­ное ле­че­ние плев­ри­та. </a:t>
            </a:r>
          </a:p>
          <a:p>
            <a:pPr indent="457200" algn="l">
              <a:lnSpc>
                <a:spcPts val="3500"/>
              </a:lnSpc>
              <a:buNone/>
            </a:pPr>
            <a:r>
              <a:rPr lang="ru-RU" b="1" i="0" u="sng" dirty="0">
                <a:solidFill>
                  <a:srgbClr val="202124"/>
                </a:solidFill>
                <a:effectLst/>
              </a:rPr>
              <a:t>1.  Диета. </a:t>
            </a:r>
            <a:r>
              <a:rPr lang="ru-RU" b="0" i="0" dirty="0">
                <a:solidFill>
                  <a:srgbClr val="202124"/>
                </a:solidFill>
                <a:effectLst/>
              </a:rPr>
              <a:t>Ограничение жиров может помочь в лечении лимфатических ПВ, хотя это утверждение остается спорным. </a:t>
            </a:r>
          </a:p>
          <a:p>
            <a:pPr indent="457200" algn="l">
              <a:lnSpc>
                <a:spcPts val="3500"/>
              </a:lnSpc>
              <a:buNone/>
            </a:pPr>
            <a:r>
              <a:rPr lang="ru-RU" b="1" i="0" u="sng" dirty="0">
                <a:solidFill>
                  <a:srgbClr val="202124"/>
                </a:solidFill>
                <a:effectLst/>
              </a:rPr>
              <a:t>2.  Фармакологическая терапия. </a:t>
            </a:r>
          </a:p>
          <a:p>
            <a:pPr indent="457200" algn="l">
              <a:lnSpc>
                <a:spcPts val="3500"/>
              </a:lnSpc>
              <a:buNone/>
            </a:pPr>
            <a:r>
              <a:rPr lang="ru-RU" b="0" i="0" dirty="0">
                <a:solidFill>
                  <a:srgbClr val="202124"/>
                </a:solidFill>
                <a:effectLst/>
              </a:rPr>
              <a:t>2.1. Лечение основного заболевания. Препараты могут вводиться в т.ч. и </a:t>
            </a:r>
            <a:r>
              <a:rPr lang="ru-RU" b="0" i="0" dirty="0" err="1">
                <a:solidFill>
                  <a:srgbClr val="202124"/>
                </a:solidFill>
                <a:effectLst/>
              </a:rPr>
              <a:t>внутриплеврально</a:t>
            </a:r>
            <a:r>
              <a:rPr lang="ru-RU" b="0" i="0" dirty="0">
                <a:solidFill>
                  <a:srgbClr val="202124"/>
                </a:solidFill>
                <a:effectLst/>
              </a:rPr>
              <a:t> (по показаниям).</a:t>
            </a:r>
          </a:p>
          <a:p>
            <a:pPr indent="457200" algn="l">
              <a:lnSpc>
                <a:spcPts val="3500"/>
              </a:lnSpc>
              <a:buNone/>
            </a:pPr>
            <a:r>
              <a:rPr lang="ru-RU" b="0" i="0" dirty="0">
                <a:solidFill>
                  <a:srgbClr val="202124"/>
                </a:solidFill>
                <a:effectLst/>
              </a:rPr>
              <a:t>2.2. Симп­то­ма­ти­че­ское лечение:  при кашле - ко­де­ин, </a:t>
            </a:r>
            <a:r>
              <a:rPr lang="ru-RU" b="0" i="0" dirty="0" err="1">
                <a:solidFill>
                  <a:srgbClr val="202124"/>
                </a:solidFill>
                <a:effectLst/>
              </a:rPr>
              <a:t>этилморфи­на</a:t>
            </a:r>
            <a:r>
              <a:rPr lang="ru-RU" b="0" i="0" dirty="0">
                <a:solidFill>
                  <a:srgbClr val="202124"/>
                </a:solidFill>
                <a:effectLst/>
              </a:rPr>
              <a:t> гид­ро­х­ло­рид.</a:t>
            </a:r>
          </a:p>
          <a:p>
            <a:pPr indent="457200" algn="l">
              <a:lnSpc>
                <a:spcPts val="3500"/>
              </a:lnSpc>
              <a:buNone/>
            </a:pPr>
            <a:r>
              <a:rPr lang="ru-RU" b="1" i="0" u="sng" dirty="0">
                <a:solidFill>
                  <a:srgbClr val="202124"/>
                </a:solidFill>
                <a:effectLst/>
              </a:rPr>
              <a:t>3. Хирургические методы</a:t>
            </a:r>
            <a:r>
              <a:rPr lang="ru-RU" b="0" i="0" dirty="0">
                <a:solidFill>
                  <a:srgbClr val="202124"/>
                </a:solidFill>
                <a:effectLst/>
              </a:rPr>
              <a:t>. Общие подходы. </a:t>
            </a:r>
          </a:p>
          <a:p>
            <a:pPr indent="457200" algn="l">
              <a:lnSpc>
                <a:spcPts val="3500"/>
              </a:lnSpc>
              <a:buNone/>
            </a:pPr>
            <a:r>
              <a:rPr lang="ru-RU" b="0" i="0" dirty="0">
                <a:solidFill>
                  <a:srgbClr val="202124"/>
                </a:solidFill>
                <a:effectLst/>
              </a:rPr>
              <a:t> Независимо от природы, большие ПВ вызывают тяжелые респираторные симптомы и нарушения гемодинамики. В этих случаях требуется срочная декомпрессия легкого. Жидкость удаляют до нормализации АД и уменьшения тахикардии. Кроме того показаниями для пункции и срочного дренирования являются :- гнойный характер ПВ;</a:t>
            </a:r>
            <a:r>
              <a:rPr lang="ru-RU" dirty="0">
                <a:solidFill>
                  <a:srgbClr val="202124"/>
                </a:solidFill>
              </a:rPr>
              <a:t> </a:t>
            </a:r>
            <a:r>
              <a:rPr lang="ru-RU" b="0" i="0" dirty="0" err="1">
                <a:solidFill>
                  <a:srgbClr val="202124"/>
                </a:solidFill>
                <a:effectLst/>
              </a:rPr>
              <a:t>рНпв</a:t>
            </a:r>
            <a:r>
              <a:rPr lang="ru-RU" b="0" i="0" dirty="0">
                <a:solidFill>
                  <a:srgbClr val="202124"/>
                </a:solidFill>
                <a:effectLst/>
              </a:rPr>
              <a:t> &lt; 7,2,</a:t>
            </a:r>
            <a:r>
              <a:rPr lang="ru-RU" dirty="0">
                <a:solidFill>
                  <a:srgbClr val="202124"/>
                </a:solidFill>
              </a:rPr>
              <a:t> </a:t>
            </a:r>
            <a:r>
              <a:rPr lang="ru-RU" b="0" i="0" dirty="0">
                <a:solidFill>
                  <a:srgbClr val="202124"/>
                </a:solidFill>
                <a:effectLst/>
              </a:rPr>
              <a:t>многокамерный ПВ ( раздельные пункции под контролем УЗИ),</a:t>
            </a:r>
            <a:r>
              <a:rPr lang="ru-RU" dirty="0">
                <a:solidFill>
                  <a:srgbClr val="202124"/>
                </a:solidFill>
              </a:rPr>
              <a:t> </a:t>
            </a:r>
            <a:r>
              <a:rPr lang="ru-RU" b="0" i="0" dirty="0">
                <a:solidFill>
                  <a:srgbClr val="202124"/>
                </a:solidFill>
                <a:effectLst/>
              </a:rPr>
              <a:t>положительные тесты на бактерии, полученные  при </a:t>
            </a:r>
            <a:r>
              <a:rPr lang="ru-RU" b="0" i="0" dirty="0" err="1">
                <a:solidFill>
                  <a:srgbClr val="202124"/>
                </a:solidFill>
                <a:effectLst/>
              </a:rPr>
              <a:t>микроскопи</a:t>
            </a:r>
            <a:r>
              <a:rPr lang="ru-RU" b="0" i="0" dirty="0">
                <a:solidFill>
                  <a:srgbClr val="202124"/>
                </a:solidFill>
                <a:effectLst/>
              </a:rPr>
              <a:t> ПВ или посеве; смещения средостения</a:t>
            </a:r>
          </a:p>
        </p:txBody>
      </p:sp>
    </p:spTree>
    <p:extLst>
      <p:ext uri="{BB962C8B-B14F-4D97-AF65-F5344CB8AC3E}">
        <p14:creationId xmlns="" xmlns:p14="http://schemas.microsoft.com/office/powerpoint/2010/main" val="3891264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D210F85-ABC4-D54B-25FF-295DAF9C8BB9}"/>
              </a:ext>
            </a:extLst>
          </p:cNvPr>
          <p:cNvSpPr txBox="1"/>
          <p:nvPr/>
        </p:nvSpPr>
        <p:spPr>
          <a:xfrm>
            <a:off x="162232" y="1630063"/>
            <a:ext cx="11867535" cy="1891287"/>
          </a:xfrm>
          <a:prstGeom prst="rect">
            <a:avLst/>
          </a:prstGeom>
          <a:noFill/>
        </p:spPr>
        <p:txBody>
          <a:bodyPr wrap="square">
            <a:spAutoFit/>
          </a:bodyPr>
          <a:lstStyle/>
          <a:p>
            <a:pPr indent="457200">
              <a:lnSpc>
                <a:spcPct val="150000"/>
              </a:lnSpc>
            </a:pPr>
            <a:r>
              <a:rPr lang="ru-RU" sz="2000" b="0" i="0" dirty="0">
                <a:solidFill>
                  <a:srgbClr val="202124"/>
                </a:solidFill>
                <a:effectLst/>
              </a:rPr>
              <a:t>Обычно больные с плевритом не нуждаются в госпитализации. Госпитализировать следует пациентов с </a:t>
            </a:r>
            <a:r>
              <a:rPr lang="ru-RU" sz="2000" b="0" i="0" dirty="0" err="1">
                <a:solidFill>
                  <a:srgbClr val="202124"/>
                </a:solidFill>
                <a:effectLst/>
              </a:rPr>
              <a:t>плевритической</a:t>
            </a:r>
            <a:r>
              <a:rPr lang="ru-RU" sz="2000" b="0" i="0" dirty="0">
                <a:solidFill>
                  <a:srgbClr val="202124"/>
                </a:solidFill>
                <a:effectLst/>
              </a:rPr>
              <a:t> болью при подозрении на угрожающее жизни заболевание: гемодинамические нарушения, тахипноэ, гипоксемия, цианоз, кровохарканье, тромбоэмболия, тяжелый ревматологический процесс.</a:t>
            </a:r>
            <a:endParaRPr lang="ru-RU" sz="2000" dirty="0"/>
          </a:p>
        </p:txBody>
      </p:sp>
      <p:sp>
        <p:nvSpPr>
          <p:cNvPr id="5" name="TextBox 4">
            <a:extLst>
              <a:ext uri="{FF2B5EF4-FFF2-40B4-BE49-F238E27FC236}">
                <a16:creationId xmlns="" xmlns:a16="http://schemas.microsoft.com/office/drawing/2014/main" id="{686DF815-8076-7736-1B84-C6825BF347E0}"/>
              </a:ext>
            </a:extLst>
          </p:cNvPr>
          <p:cNvSpPr txBox="1"/>
          <p:nvPr/>
        </p:nvSpPr>
        <p:spPr>
          <a:xfrm>
            <a:off x="162232" y="-127819"/>
            <a:ext cx="11951110" cy="1143070"/>
          </a:xfrm>
          <a:prstGeom prst="rect">
            <a:avLst/>
          </a:prstGeom>
          <a:noFill/>
        </p:spPr>
        <p:txBody>
          <a:bodyPr wrap="square">
            <a:spAutoFit/>
          </a:bodyPr>
          <a:lstStyle/>
          <a:p>
            <a:pPr algn="ctr">
              <a:lnSpc>
                <a:spcPct val="150000"/>
              </a:lnSpc>
            </a:pPr>
            <a:r>
              <a:rPr lang="ru-RU" sz="2400" b="1" dirty="0">
                <a:solidFill>
                  <a:schemeClr val="accent2">
                    <a:lumMod val="50000"/>
                  </a:schemeClr>
                </a:solidFill>
              </a:rPr>
              <a:t>Тактика ведения пациентов, показания к оказанию специализированной медицинской помощи в стационарных условиях</a:t>
            </a:r>
          </a:p>
        </p:txBody>
      </p:sp>
    </p:spTree>
    <p:extLst>
      <p:ext uri="{BB962C8B-B14F-4D97-AF65-F5344CB8AC3E}">
        <p14:creationId xmlns="" xmlns:p14="http://schemas.microsoft.com/office/powerpoint/2010/main" val="355490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0538CC0-A963-97F5-A0BD-ABB40B67F2AC}"/>
              </a:ext>
            </a:extLst>
          </p:cNvPr>
          <p:cNvSpPr txBox="1"/>
          <p:nvPr/>
        </p:nvSpPr>
        <p:spPr>
          <a:xfrm>
            <a:off x="2821859" y="-108156"/>
            <a:ext cx="6685935" cy="646331"/>
          </a:xfrm>
          <a:prstGeom prst="rect">
            <a:avLst/>
          </a:prstGeom>
          <a:noFill/>
        </p:spPr>
        <p:txBody>
          <a:bodyPr wrap="square" rtlCol="0">
            <a:spAutoFit/>
          </a:bodyPr>
          <a:lstStyle/>
          <a:p>
            <a:pPr algn="ctr"/>
            <a:r>
              <a:rPr lang="ru-RU" sz="3600" b="1" dirty="0">
                <a:solidFill>
                  <a:schemeClr val="accent2">
                    <a:lumMod val="50000"/>
                  </a:schemeClr>
                </a:solidFill>
              </a:rPr>
              <a:t>Патогенез</a:t>
            </a:r>
          </a:p>
        </p:txBody>
      </p:sp>
      <p:sp>
        <p:nvSpPr>
          <p:cNvPr id="4" name="TextBox 3">
            <a:extLst>
              <a:ext uri="{FF2B5EF4-FFF2-40B4-BE49-F238E27FC236}">
                <a16:creationId xmlns="" xmlns:a16="http://schemas.microsoft.com/office/drawing/2014/main" id="{C4ED392F-22F7-0F92-F96E-FCBE5DD96FCB}"/>
              </a:ext>
            </a:extLst>
          </p:cNvPr>
          <p:cNvSpPr txBox="1"/>
          <p:nvPr/>
        </p:nvSpPr>
        <p:spPr>
          <a:xfrm>
            <a:off x="172065" y="614383"/>
            <a:ext cx="11985522" cy="2814617"/>
          </a:xfrm>
          <a:prstGeom prst="rect">
            <a:avLst/>
          </a:prstGeom>
          <a:noFill/>
        </p:spPr>
        <p:txBody>
          <a:bodyPr wrap="square">
            <a:spAutoFit/>
          </a:bodyPr>
          <a:lstStyle/>
          <a:p>
            <a:pPr indent="457200" algn="l">
              <a:lnSpc>
                <a:spcPct val="150000"/>
              </a:lnSpc>
              <a:buNone/>
            </a:pPr>
            <a:r>
              <a:rPr lang="ru-RU" sz="2000" b="0" i="0" dirty="0">
                <a:solidFill>
                  <a:srgbClr val="202124"/>
                </a:solidFill>
                <a:effectLst/>
              </a:rPr>
              <a:t>Известно четыре патогенетических механизма, которые могут обуславливать развитие ВП:</a:t>
            </a:r>
          </a:p>
          <a:p>
            <a:pPr indent="457200" algn="l">
              <a:lnSpc>
                <a:spcPct val="150000"/>
              </a:lnSpc>
              <a:buFont typeface="Arial" panose="020B0604020202020204" pitchFamily="34" charset="0"/>
              <a:buChar char="•"/>
            </a:pPr>
            <a:r>
              <a:rPr lang="ru-RU" sz="2000" b="0" i="0" dirty="0">
                <a:solidFill>
                  <a:srgbClr val="202124"/>
                </a:solidFill>
                <a:effectLst/>
              </a:rPr>
              <a:t>аспирация секрета ротоглотки;</a:t>
            </a:r>
          </a:p>
          <a:p>
            <a:pPr indent="457200" algn="l">
              <a:lnSpc>
                <a:spcPct val="150000"/>
              </a:lnSpc>
              <a:buFont typeface="Arial" panose="020B0604020202020204" pitchFamily="34" charset="0"/>
              <a:buChar char="•"/>
            </a:pPr>
            <a:r>
              <a:rPr lang="ru-RU" sz="2000" b="0" i="0" dirty="0">
                <a:solidFill>
                  <a:srgbClr val="202124"/>
                </a:solidFill>
                <a:effectLst/>
              </a:rPr>
              <a:t>вдыхание аэрозоля, содержащего микроорганизмы;</a:t>
            </a:r>
          </a:p>
          <a:p>
            <a:pPr indent="457200" algn="l">
              <a:lnSpc>
                <a:spcPct val="150000"/>
              </a:lnSpc>
              <a:buFont typeface="Arial" panose="020B0604020202020204" pitchFamily="34" charset="0"/>
              <a:buChar char="•"/>
            </a:pPr>
            <a:r>
              <a:rPr lang="ru-RU" sz="2000" b="0" i="0" dirty="0">
                <a:solidFill>
                  <a:srgbClr val="202124"/>
                </a:solidFill>
                <a:effectLst/>
              </a:rPr>
              <a:t>гематогенное распространение микроорганизмов из внелегочного очага инфекции;</a:t>
            </a:r>
          </a:p>
          <a:p>
            <a:pPr indent="457200" algn="l">
              <a:lnSpc>
                <a:spcPct val="150000"/>
              </a:lnSpc>
              <a:buFont typeface="Arial" panose="020B0604020202020204" pitchFamily="34" charset="0"/>
              <a:buChar char="•"/>
            </a:pPr>
            <a:r>
              <a:rPr lang="ru-RU" sz="2000" b="0" i="0" dirty="0">
                <a:solidFill>
                  <a:srgbClr val="202124"/>
                </a:solidFill>
                <a:effectLst/>
              </a:rPr>
              <a:t>непосредственное распространение инфекции из соседних пораженных органов или в результате инфицирования при проникающих ранениях грудной клетки.</a:t>
            </a:r>
          </a:p>
        </p:txBody>
      </p:sp>
      <p:pic>
        <p:nvPicPr>
          <p:cNvPr id="5" name="Picture 7" descr="dvuhstoronnij-diffuznyj-bronhit-pnevmonija">
            <a:extLst>
              <a:ext uri="{FF2B5EF4-FFF2-40B4-BE49-F238E27FC236}">
                <a16:creationId xmlns="" xmlns:a16="http://schemas.microsoft.com/office/drawing/2014/main" id="{413830C4-E18D-8904-B564-088AA1D298CE}"/>
              </a:ext>
            </a:extLst>
          </p:cNvPr>
          <p:cNvPicPr>
            <a:picLocks noChangeAspect="1" noChangeArrowheads="1"/>
          </p:cNvPicPr>
          <p:nvPr/>
        </p:nvPicPr>
        <p:blipFill>
          <a:blip r:embed="rId2"/>
          <a:srcRect/>
          <a:stretch>
            <a:fillRect/>
          </a:stretch>
        </p:blipFill>
        <p:spPr bwMode="auto">
          <a:xfrm>
            <a:off x="7423355" y="2927241"/>
            <a:ext cx="4388451" cy="3815096"/>
          </a:xfrm>
          <a:prstGeom prst="rect">
            <a:avLst/>
          </a:prstGeom>
          <a:noFill/>
          <a:ln w="9525">
            <a:noFill/>
            <a:miter lim="800000"/>
            <a:headEnd/>
            <a:tailEnd/>
          </a:ln>
        </p:spPr>
      </p:pic>
    </p:spTree>
    <p:extLst>
      <p:ext uri="{BB962C8B-B14F-4D97-AF65-F5344CB8AC3E}">
        <p14:creationId xmlns="" xmlns:p14="http://schemas.microsoft.com/office/powerpoint/2010/main" val="166600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67785" y="614281"/>
            <a:ext cx="3064429" cy="595932"/>
          </a:xfrm>
          <a:prstGeom prst="rect">
            <a:avLst/>
          </a:prstGeom>
        </p:spPr>
        <p:txBody>
          <a:bodyPr wrap="none">
            <a:spAutoFit/>
          </a:bodyPr>
          <a:lstStyle/>
          <a:p>
            <a:pPr>
              <a:lnSpc>
                <a:spcPct val="107000"/>
              </a:lnSpc>
              <a:spcAft>
                <a:spcPts val="800"/>
              </a:spcAft>
            </a:pPr>
            <a:r>
              <a:rPr lang="ru-RU" sz="3200" b="1" kern="100" dirty="0">
                <a:solidFill>
                  <a:schemeClr val="accent2">
                    <a:lumMod val="50000"/>
                  </a:schemeClr>
                </a:solidFill>
                <a:effectLst/>
                <a:ea typeface="Calibri" panose="020F0502020204030204" pitchFamily="34" charset="0"/>
                <a:cs typeface="Times New Roman" panose="02020603050405020304" pitchFamily="18" charset="0"/>
              </a:rPr>
              <a:t>Классификация</a:t>
            </a:r>
            <a:endParaRPr lang="ru-RU" sz="2400" kern="100" dirty="0">
              <a:solidFill>
                <a:schemeClr val="accent2">
                  <a:lumMod val="50000"/>
                </a:schemeClr>
              </a:solidFill>
              <a:effectLst/>
              <a:ea typeface="Calibri" panose="020F0502020204030204" pitchFamily="34" charset="0"/>
              <a:cs typeface="Times New Roman" panose="02020603050405020304" pitchFamily="18" charset="0"/>
            </a:endParaRPr>
          </a:p>
        </p:txBody>
      </p:sp>
      <p:sp>
        <p:nvSpPr>
          <p:cNvPr id="3" name="Прямоугольник 2"/>
          <p:cNvSpPr/>
          <p:nvPr/>
        </p:nvSpPr>
        <p:spPr>
          <a:xfrm>
            <a:off x="277504" y="1403222"/>
            <a:ext cx="11914496" cy="4744312"/>
          </a:xfrm>
          <a:prstGeom prst="rect">
            <a:avLst/>
          </a:prstGeom>
        </p:spPr>
        <p:txBody>
          <a:bodyPr wrap="square">
            <a:spAutoFit/>
          </a:bodyPr>
          <a:lstStyle/>
          <a:p>
            <a:pPr>
              <a:lnSpc>
                <a:spcPct val="107000"/>
              </a:lnSpc>
              <a:spcAft>
                <a:spcPts val="800"/>
              </a:spcAft>
            </a:pPr>
            <a:r>
              <a:rPr lang="ru-RU"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1. На основании эпидемиологических данных различают пневмонии: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внебольничные (</a:t>
            </a:r>
            <a:r>
              <a:rPr lang="ru-RU" kern="1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внегоспитальные</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внутрибольничные</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(госпитальные)</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вызванные </a:t>
            </a:r>
            <a:r>
              <a:rPr lang="ru-RU" kern="1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иммунодефицитными</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состояниями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атипичного течения</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 По этиологическому фактору, с уточнением возбудителя, пневмонии бывают:</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бактериальными</a:t>
            </a:r>
            <a:r>
              <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вирусными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микоплазменными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грибковыми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смешанными.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65058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67785" y="614281"/>
            <a:ext cx="3064429" cy="595932"/>
          </a:xfrm>
          <a:prstGeom prst="rect">
            <a:avLst/>
          </a:prstGeom>
        </p:spPr>
        <p:txBody>
          <a:bodyPr wrap="none">
            <a:spAutoFit/>
          </a:bodyPr>
          <a:lstStyle/>
          <a:p>
            <a:pPr>
              <a:lnSpc>
                <a:spcPct val="107000"/>
              </a:lnSpc>
              <a:spcAft>
                <a:spcPts val="800"/>
              </a:spcAft>
            </a:pPr>
            <a:r>
              <a:rPr lang="ru-RU" sz="3200" b="1" kern="100" dirty="0">
                <a:solidFill>
                  <a:schemeClr val="accent2">
                    <a:lumMod val="50000"/>
                  </a:schemeClr>
                </a:solidFill>
                <a:effectLst/>
                <a:ea typeface="Calibri" panose="020F0502020204030204" pitchFamily="34" charset="0"/>
                <a:cs typeface="Times New Roman" panose="02020603050405020304" pitchFamily="18" charset="0"/>
              </a:rPr>
              <a:t>Классификация</a:t>
            </a:r>
            <a:endParaRPr lang="ru-RU" sz="2400" kern="100" dirty="0">
              <a:solidFill>
                <a:schemeClr val="accent2">
                  <a:lumMod val="50000"/>
                </a:schemeClr>
              </a:solidFill>
              <a:effectLst/>
              <a:ea typeface="Calibri" panose="020F0502020204030204" pitchFamily="34" charset="0"/>
              <a:cs typeface="Times New Roman" panose="02020603050405020304" pitchFamily="18" charset="0"/>
            </a:endParaRPr>
          </a:p>
        </p:txBody>
      </p:sp>
      <p:pic>
        <p:nvPicPr>
          <p:cNvPr id="8194" name="Picture 2"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081" r="3916"/>
          <a:stretch/>
        </p:blipFill>
        <p:spPr bwMode="auto">
          <a:xfrm>
            <a:off x="6048868" y="1306795"/>
            <a:ext cx="5701856" cy="416595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454925" y="1560073"/>
            <a:ext cx="5959523" cy="4856971"/>
          </a:xfrm>
          <a:prstGeom prst="rect">
            <a:avLst/>
          </a:prstGeom>
        </p:spPr>
        <p:txBody>
          <a:bodyPr wrap="square">
            <a:spAutoFit/>
          </a:bodyPr>
          <a:lstStyle/>
          <a:p>
            <a:pPr>
              <a:lnSpc>
                <a:spcPct val="107000"/>
              </a:lnSpc>
              <a:spcAft>
                <a:spcPts val="800"/>
              </a:spcAft>
            </a:pPr>
            <a:r>
              <a:rPr lang="ru-RU"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3. По механизму развития выделяют пневмонии: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первичные, развивающиеся как самостоятельная патология</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вторичные, развивающиеся как осложнение сопутствующих заболеваний (например, </a:t>
            </a: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застойная пневмония</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аспирационные</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развивающиеся при попадании </a:t>
            </a: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инородных тел</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в бронхи (пищевых частиц, рвотных масс и др.)</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посттравматические</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послеоперационные</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инфаркт-пневмонии</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развивающиеся вследствие </a:t>
            </a: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тромбоэмболии</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мелких сосудистых ветвей легочной артерии.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414448" y="6016934"/>
            <a:ext cx="4449172" cy="400110"/>
          </a:xfrm>
          <a:prstGeom prst="rect">
            <a:avLst/>
          </a:prstGeom>
          <a:noFill/>
        </p:spPr>
        <p:txBody>
          <a:bodyPr wrap="square" rtlCol="0">
            <a:spAutoFit/>
          </a:bodyPr>
          <a:lstStyle/>
          <a:p>
            <a:pPr algn="ctr"/>
            <a:r>
              <a:rPr lang="ru-RU" sz="2000" i="1" dirty="0"/>
              <a:t>Рис: инфаркт-пневмония</a:t>
            </a:r>
          </a:p>
        </p:txBody>
      </p:sp>
    </p:spTree>
    <p:extLst>
      <p:ext uri="{BB962C8B-B14F-4D97-AF65-F5344CB8AC3E}">
        <p14:creationId xmlns="" xmlns:p14="http://schemas.microsoft.com/office/powerpoint/2010/main" val="334710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1152" y="1210213"/>
            <a:ext cx="11900847" cy="1585562"/>
          </a:xfrm>
          <a:prstGeom prst="rect">
            <a:avLst/>
          </a:prstGeom>
        </p:spPr>
        <p:txBody>
          <a:bodyPr wrap="square">
            <a:spAutoFit/>
          </a:bodyPr>
          <a:lstStyle/>
          <a:p>
            <a:pPr>
              <a:lnSpc>
                <a:spcPct val="107000"/>
              </a:lnSpc>
              <a:spcAft>
                <a:spcPts val="800"/>
              </a:spcAft>
            </a:pPr>
            <a:r>
              <a:rPr lang="ru-RU"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4. По степени заинтересованности легочной ткани встречаются пневмонии: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односторонние (с поражением правого или левого легкого)</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двусторонние</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тотальные, </a:t>
            </a: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долевые</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сегментарные</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kern="1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субдольковые</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прикорневые (центральные).</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467785" y="614281"/>
            <a:ext cx="3064429" cy="595932"/>
          </a:xfrm>
          <a:prstGeom prst="rect">
            <a:avLst/>
          </a:prstGeom>
        </p:spPr>
        <p:txBody>
          <a:bodyPr wrap="none">
            <a:spAutoFit/>
          </a:bodyPr>
          <a:lstStyle/>
          <a:p>
            <a:pPr>
              <a:lnSpc>
                <a:spcPct val="107000"/>
              </a:lnSpc>
              <a:spcAft>
                <a:spcPts val="800"/>
              </a:spcAft>
            </a:pPr>
            <a:r>
              <a:rPr lang="ru-RU" sz="3200" b="1" kern="100" dirty="0">
                <a:solidFill>
                  <a:schemeClr val="accent2">
                    <a:lumMod val="50000"/>
                  </a:schemeClr>
                </a:solidFill>
                <a:effectLst/>
                <a:ea typeface="Calibri" panose="020F0502020204030204" pitchFamily="34" charset="0"/>
                <a:cs typeface="Times New Roman" panose="02020603050405020304" pitchFamily="18" charset="0"/>
              </a:rPr>
              <a:t>Классификация</a:t>
            </a:r>
            <a:endParaRPr lang="ru-RU" sz="2400" kern="100" dirty="0">
              <a:solidFill>
                <a:schemeClr val="accent2">
                  <a:lumMod val="50000"/>
                </a:schemeClr>
              </a:solidFill>
              <a:effectLst/>
              <a:ea typeface="Calibri" panose="020F0502020204030204" pitchFamily="34" charset="0"/>
              <a:cs typeface="Times New Roman" panose="02020603050405020304" pitchFamily="18" charset="0"/>
            </a:endParaRPr>
          </a:p>
        </p:txBody>
      </p:sp>
      <p:sp>
        <p:nvSpPr>
          <p:cNvPr id="5" name="Прямоугольник 4"/>
          <p:cNvSpPr/>
          <p:nvPr/>
        </p:nvSpPr>
        <p:spPr>
          <a:xfrm>
            <a:off x="291152" y="2795775"/>
            <a:ext cx="11878101" cy="3979294"/>
          </a:xfrm>
          <a:prstGeom prst="rect">
            <a:avLst/>
          </a:prstGeom>
        </p:spPr>
        <p:txBody>
          <a:bodyPr wrap="square">
            <a:spAutoFit/>
          </a:bodyPr>
          <a:lstStyle/>
          <a:p>
            <a:pPr>
              <a:lnSpc>
                <a:spcPct val="107000"/>
              </a:lnSpc>
              <a:spcAft>
                <a:spcPts val="800"/>
              </a:spcAft>
            </a:pPr>
            <a:r>
              <a:rPr lang="ru-RU"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5. По характеру течения пневмонии могут быть:</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острые</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острые затяжные</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хронические</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6. С учетом развития функциональных нарушений пневмонии протекают:</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с наличием функциональных нарушений (с указанием их характеристик и выраженности)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с отсутствием функциональных нарушений.</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7. С учетом развития осложнений пневмонии бывают:</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неосложненного течения</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осложненного течения (</a:t>
            </a: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плевритом</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абсцессом</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бактериальным токсическим шоком, </a:t>
            </a: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миокардитом</a:t>
            </a:r>
            <a:r>
              <a:rPr lang="ru-RU" kern="1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и </a:t>
            </a:r>
            <a:r>
              <a:rPr lang="ru-RU" kern="1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тд</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26064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787" t="2193" r="11388" b="3712"/>
          <a:stretch/>
        </p:blipFill>
        <p:spPr bwMode="auto">
          <a:xfrm>
            <a:off x="7206017" y="709684"/>
            <a:ext cx="4599295" cy="614831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4290364" y="519406"/>
            <a:ext cx="3064429" cy="595932"/>
          </a:xfrm>
          <a:prstGeom prst="rect">
            <a:avLst/>
          </a:prstGeom>
        </p:spPr>
        <p:txBody>
          <a:bodyPr wrap="none">
            <a:spAutoFit/>
          </a:bodyPr>
          <a:lstStyle/>
          <a:p>
            <a:pPr>
              <a:lnSpc>
                <a:spcPct val="107000"/>
              </a:lnSpc>
              <a:spcAft>
                <a:spcPts val="800"/>
              </a:spcAft>
            </a:pPr>
            <a:r>
              <a:rPr lang="ru-RU" sz="3200" b="1" kern="100" dirty="0">
                <a:solidFill>
                  <a:schemeClr val="accent2">
                    <a:lumMod val="50000"/>
                  </a:schemeClr>
                </a:solidFill>
                <a:effectLst/>
                <a:ea typeface="Calibri" panose="020F0502020204030204" pitchFamily="34" charset="0"/>
                <a:cs typeface="Times New Roman" panose="02020603050405020304" pitchFamily="18" charset="0"/>
              </a:rPr>
              <a:t>Классификация</a:t>
            </a:r>
            <a:endParaRPr lang="ru-RU" sz="2400" kern="100" dirty="0">
              <a:solidFill>
                <a:schemeClr val="accent2">
                  <a:lumMod val="50000"/>
                </a:schemeClr>
              </a:solidFill>
              <a:effectLst/>
              <a:ea typeface="Calibri" panose="020F0502020204030204" pitchFamily="34" charset="0"/>
              <a:cs typeface="Times New Roman" panose="02020603050405020304" pitchFamily="18" charset="0"/>
            </a:endParaRPr>
          </a:p>
        </p:txBody>
      </p:sp>
      <p:sp>
        <p:nvSpPr>
          <p:cNvPr id="3" name="Прямоугольник 2"/>
          <p:cNvSpPr/>
          <p:nvPr/>
        </p:nvSpPr>
        <p:spPr>
          <a:xfrm>
            <a:off x="168323" y="1520991"/>
            <a:ext cx="7037694" cy="2433167"/>
          </a:xfrm>
          <a:prstGeom prst="rect">
            <a:avLst/>
          </a:prstGeom>
        </p:spPr>
        <p:txBody>
          <a:bodyPr wrap="square">
            <a:spAutoFit/>
          </a:bodyPr>
          <a:lstStyle/>
          <a:p>
            <a:pPr indent="457200">
              <a:lnSpc>
                <a:spcPct val="150000"/>
              </a:lnSpc>
              <a:spcAft>
                <a:spcPts val="800"/>
              </a:spcAft>
            </a:pPr>
            <a:r>
              <a:rPr lang="ru-RU"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8. На основании клинико-морфологических признаков различают пневмонии: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457200">
              <a:lnSpc>
                <a:spcPct val="150000"/>
              </a:lnSpc>
              <a:spcAft>
                <a:spcPts val="800"/>
              </a:spcAft>
              <a:buSzPts val="1000"/>
              <a:buFont typeface="Symbol" panose="05050102010706020507" pitchFamily="18" charset="2"/>
              <a:buChar char=""/>
              <a:tabLst>
                <a:tab pos="457200" algn="l"/>
              </a:tabLst>
            </a:pP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паренхиматозные (крупозные или долевые)</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457200">
              <a:lnSpc>
                <a:spcPct val="150000"/>
              </a:lnSpc>
              <a:spcAft>
                <a:spcPts val="800"/>
              </a:spcAft>
              <a:buSzPts val="1000"/>
              <a:buFont typeface="Symbol" panose="05050102010706020507" pitchFamily="18" charset="2"/>
              <a:buChar char=""/>
              <a:tabLst>
                <a:tab pos="457200" algn="l"/>
              </a:tabLst>
            </a:pP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очаговые</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(бронхопневмонии, дольковые пневмонии)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457200">
              <a:lnSpc>
                <a:spcPct val="150000"/>
              </a:lnSpc>
              <a:spcAft>
                <a:spcPts val="800"/>
              </a:spcAft>
              <a:buSzPts val="1000"/>
              <a:buFont typeface="Symbol" panose="05050102010706020507" pitchFamily="18" charset="2"/>
              <a:buChar char=""/>
              <a:tabLst>
                <a:tab pos="457200" algn="l"/>
              </a:tabLst>
            </a:pPr>
            <a:r>
              <a:rPr lang="ru-RU" u="none" strike="noStrike"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интерстициальные</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(чаще при </a:t>
            </a:r>
            <a:r>
              <a:rPr lang="ru-RU" kern="1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микоплазменном</a:t>
            </a:r>
            <a:r>
              <a:rPr lang="ru-RU"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поражении).</a:t>
            </a:r>
            <a:endParaRPr lang="ru-RU" sz="1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433659486"/>
      </p:ext>
    </p:extLst>
  </p:cSld>
  <p:clrMapOvr>
    <a:masterClrMapping/>
  </p:clrMapOvr>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Дивиденд">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Дивиденд</Template>
  <TotalTime>146</TotalTime>
  <Words>2840</Words>
  <Application>Microsoft Office PowerPoint</Application>
  <PresentationFormat>Произвольный</PresentationFormat>
  <Paragraphs>279</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Дивиденд</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Людмила Шапкина</dc:creator>
  <cp:lastModifiedBy>Пользователь Windows</cp:lastModifiedBy>
  <cp:revision>7</cp:revision>
  <dcterms:created xsi:type="dcterms:W3CDTF">2025-08-05T16:57:53Z</dcterms:created>
  <dcterms:modified xsi:type="dcterms:W3CDTF">2025-12-06T12:21:24Z</dcterms:modified>
</cp:coreProperties>
</file>