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8" r:id="rId3"/>
    <p:sldId id="274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4" r:id="rId17"/>
    <p:sldId id="285" r:id="rId18"/>
    <p:sldId id="275" r:id="rId19"/>
    <p:sldId id="276" r:id="rId20"/>
    <p:sldId id="277" r:id="rId21"/>
    <p:sldId id="278" r:id="rId22"/>
    <p:sldId id="279" r:id="rId23"/>
    <p:sldId id="283" r:id="rId24"/>
    <p:sldId id="286" r:id="rId25"/>
    <p:sldId id="287" r:id="rId26"/>
    <p:sldId id="28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6" autoAdjust="0"/>
    <p:restoredTop sz="94660"/>
  </p:normalViewPr>
  <p:slideViewPr>
    <p:cSldViewPr>
      <p:cViewPr>
        <p:scale>
          <a:sx n="75" d="100"/>
          <a:sy n="75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3299-F90E-4997-8876-BD2A033FD4D8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1508A-4950-49A2-B4C1-69EDC8090B5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5384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7FF6D00-E4ED-46F3-B4D5-31BC0411B07F}" type="datetimeFigureOut">
              <a:rPr lang="ru-RU" smtClean="0"/>
              <a:pPr/>
              <a:t>09.11.2025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483B44A-52D4-448C-99AC-88F7F72B83E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659292" y="642919"/>
            <a:ext cx="7841798" cy="928694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Лекция №2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62447" y="2143116"/>
            <a:ext cx="8352958" cy="214314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Методика составления и проведения простейших самостоятельных занятий физическими упражнениями гигиенической или тренировочной направленности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0034" y="3571876"/>
            <a:ext cx="82353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ru-RU" sz="1600" b="1" dirty="0">
              <a:solidFill>
                <a:schemeClr val="tx1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6576" y="4653136"/>
            <a:ext cx="887597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1595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42919"/>
            <a:ext cx="7372376" cy="1357322"/>
          </a:xfrm>
        </p:spPr>
        <p:txBody>
          <a:bodyPr>
            <a:noAutofit/>
          </a:bodyPr>
          <a:lstStyle/>
          <a:p>
            <a:pPr algn="ctr"/>
            <a:r>
              <a:rPr lang="ru-RU" sz="3600" i="1" dirty="0" smtClean="0">
                <a:solidFill>
                  <a:srgbClr val="FFFF00"/>
                </a:solidFill>
              </a:rPr>
              <a:t>      </a:t>
            </a:r>
            <a:endParaRPr lang="ru-RU" sz="34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endParaRPr lang="ru-RU" dirty="0"/>
          </a:p>
        </p:txBody>
      </p:sp>
      <p:pic>
        <p:nvPicPr>
          <p:cNvPr id="4" name="Рисунок 3" descr="http://esystem.pfur.ru/pluginfile.php/25250/mod_page/content/6/12_6_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28604"/>
            <a:ext cx="5762632" cy="607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     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770188"/>
            <a:ext cx="7315200" cy="3538537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   </a:t>
            </a:r>
            <a:endParaRPr lang="ru-RU" sz="2400" dirty="0"/>
          </a:p>
        </p:txBody>
      </p:sp>
      <p:pic>
        <p:nvPicPr>
          <p:cNvPr id="4" name="Рисунок 3" descr="http://esystem.pfur.ru/pluginfile.php/25250/mod_page/content/6/12_6_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071678"/>
            <a:ext cx="592935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FF00"/>
                </a:solidFill>
              </a:rPr>
              <a:t>       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esystem.pfur.ru/pluginfile.php/25250/mod_page/content/6/12_6_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642918"/>
            <a:ext cx="6000792" cy="471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770188"/>
            <a:ext cx="7315200" cy="353853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4" name="Рисунок 3" descr="http://esystem.pfur.ru/pluginfile.php/25250/mod_page/content/6/12_6_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757362"/>
            <a:ext cx="6215106" cy="438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286388"/>
            <a:ext cx="7286676" cy="1357322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/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5357826"/>
            <a:ext cx="8429652" cy="95089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</a:t>
            </a:r>
            <a:endParaRPr lang="ru-RU" sz="2800" dirty="0"/>
          </a:p>
        </p:txBody>
      </p:sp>
      <p:pic>
        <p:nvPicPr>
          <p:cNvPr id="4" name="Рисунок 3" descr="http://esystem.pfur.ru/pluginfile.php/25250/mod_page/content/6/12_6_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500174"/>
            <a:ext cx="566739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857232"/>
            <a:ext cx="7358114" cy="14287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Дыхательные упражнения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4" name="Рисунок 3" descr="http://esystem.pfur.ru/pluginfile.php/25250/mod_page/content/6/12_6_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143248"/>
            <a:ext cx="557216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3"/>
            <a:ext cx="7515252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FFFF00"/>
                </a:solidFill>
              </a:rPr>
              <a:t>Примерная схема составления комплексов гигиенической гимнастики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2117317"/>
          <a:ext cx="7286676" cy="5177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157715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     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Группа упражнений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Воздействие упражнений на организм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95849">
                <a:tc>
                  <a:txBody>
                    <a:bodyPr/>
                    <a:lstStyle/>
                    <a:p>
                      <a:r>
                        <a:rPr lang="ru-RU" dirty="0" smtClean="0"/>
                        <a:t>1. Ходьба, легкий бег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Умеренное разогревание организма</a:t>
                      </a:r>
                      <a:endParaRPr lang="ru-RU" dirty="0"/>
                    </a:p>
                  </a:txBody>
                  <a:tcPr/>
                </a:tc>
              </a:tr>
              <a:tr h="595849">
                <a:tc>
                  <a:txBody>
                    <a:bodyPr/>
                    <a:lstStyle/>
                    <a:p>
                      <a:r>
                        <a:rPr lang="ru-RU" dirty="0" smtClean="0"/>
                        <a:t>2. Упражнения в подтягивании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Улучшение кровообращения, выпрямление позвоночника</a:t>
                      </a:r>
                      <a:endParaRPr lang="ru-RU" dirty="0"/>
                    </a:p>
                  </a:txBody>
                  <a:tcPr/>
                </a:tc>
              </a:tr>
              <a:tr h="595849">
                <a:tc>
                  <a:txBody>
                    <a:bodyPr/>
                    <a:lstStyle/>
                    <a:p>
                      <a:r>
                        <a:rPr lang="ru-RU" dirty="0" smtClean="0"/>
                        <a:t>3. Упражнения для ног (приседания, выпады)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Укрепление мышц, увеличение подвижности суставов</a:t>
                      </a:r>
                      <a:endParaRPr lang="ru-RU" dirty="0"/>
                    </a:p>
                  </a:txBody>
                  <a:tcPr/>
                </a:tc>
              </a:tr>
              <a:tr h="1314746">
                <a:tc>
                  <a:txBody>
                    <a:bodyPr/>
                    <a:lstStyle/>
                    <a:p>
                      <a:r>
                        <a:rPr lang="ru-RU" dirty="0" smtClean="0"/>
                        <a:t>4. Упражнения для туловища (наклоны вперед, назад, в сторону, круговые движения)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гибкости, подвижности позвоночника, улучшение деятельности</a:t>
                      </a:r>
                      <a:r>
                        <a:rPr lang="ru-RU" baseline="0" dirty="0" smtClean="0"/>
                        <a:t> внутренних органов</a:t>
                      </a:r>
                      <a:endParaRPr lang="ru-RU" dirty="0"/>
                    </a:p>
                  </a:txBody>
                  <a:tcPr/>
                </a:tc>
              </a:tr>
              <a:tr h="3404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57224" y="1428738"/>
          <a:ext cx="7429552" cy="510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811"/>
                <a:gridCol w="3670741"/>
              </a:tblGrid>
              <a:tr h="74426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       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Группа упражнений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Воздействие упражнений на организм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44260">
                <a:tc>
                  <a:txBody>
                    <a:bodyPr/>
                    <a:lstStyle/>
                    <a:p>
                      <a:r>
                        <a:rPr lang="ru-RU" dirty="0" smtClean="0"/>
                        <a:t>5. Упражнения для рук и плечевого пояса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Увеличение подвижности, укрепление мыщц</a:t>
                      </a:r>
                      <a:endParaRPr lang="ru-RU" dirty="0"/>
                    </a:p>
                  </a:txBody>
                  <a:tcPr/>
                </a:tc>
              </a:tr>
              <a:tr h="1063229">
                <a:tc>
                  <a:txBody>
                    <a:bodyPr/>
                    <a:lstStyle/>
                    <a:p>
                      <a:r>
                        <a:rPr lang="ru-RU" dirty="0" smtClean="0"/>
                        <a:t>6. Маховые упражнения для рук и ног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гибкости, подвижности суставов позвоночника</a:t>
                      </a:r>
                      <a:endParaRPr lang="ru-RU" dirty="0"/>
                    </a:p>
                  </a:txBody>
                  <a:tcPr/>
                </a:tc>
              </a:tr>
              <a:tr h="1063229">
                <a:tc>
                  <a:txBody>
                    <a:bodyPr/>
                    <a:lstStyle/>
                    <a:p>
                      <a:r>
                        <a:rPr lang="ru-RU" dirty="0" smtClean="0"/>
                        <a:t>7. Упражнения для мышц брюшного пресса, боковых мышц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Укрепление мышц, усиление деятельности внутренних органов</a:t>
                      </a:r>
                      <a:endParaRPr lang="ru-RU" dirty="0"/>
                    </a:p>
                  </a:txBody>
                  <a:tcPr/>
                </a:tc>
              </a:tr>
              <a:tr h="744260">
                <a:tc>
                  <a:txBody>
                    <a:bodyPr/>
                    <a:lstStyle/>
                    <a:p>
                      <a:r>
                        <a:rPr lang="ru-RU" dirty="0" smtClean="0"/>
                        <a:t>8.</a:t>
                      </a:r>
                      <a:r>
                        <a:rPr lang="ru-RU" baseline="0" dirty="0" smtClean="0"/>
                        <a:t> Бег, прыжки, подскоки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Укрепление ног, повышение общего обмена веществ</a:t>
                      </a:r>
                      <a:endParaRPr lang="ru-RU" dirty="0"/>
                    </a:p>
                  </a:txBody>
                  <a:tcPr/>
                </a:tc>
              </a:tr>
              <a:tr h="744260">
                <a:tc>
                  <a:txBody>
                    <a:bodyPr/>
                    <a:lstStyle/>
                    <a:p>
                      <a:r>
                        <a:rPr lang="ru-RU" dirty="0" smtClean="0"/>
                        <a:t>9. Дыхательные</a:t>
                      </a:r>
                      <a:r>
                        <a:rPr lang="ru-RU" baseline="0" dirty="0" smtClean="0"/>
                        <a:t> упражнения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Приближение деятельности организма к обычному ритму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642918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Упражнения в течение учебного дня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071679"/>
            <a:ext cx="7300938" cy="42376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выполняются в перерывах между учебными и самостоятельными занятиями;</a:t>
            </a:r>
          </a:p>
          <a:p>
            <a:r>
              <a:rPr lang="ru-RU" sz="2400" dirty="0" smtClean="0"/>
              <a:t>  они способствуют предупреждению   утомления, поддержания высокой  работоспособности;</a:t>
            </a:r>
          </a:p>
          <a:p>
            <a:r>
              <a:rPr lang="ru-RU" sz="2400" dirty="0" smtClean="0"/>
              <a:t>  выполняются эти упражнения в течение 10—15 минут через 1—1,5 часа работы;</a:t>
            </a:r>
          </a:p>
          <a:p>
            <a:r>
              <a:rPr lang="ru-RU" sz="2400" dirty="0" smtClean="0"/>
              <a:t> выполнение упражнений в течение дня позволяет снизить негативные последствия гиподинамии.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429552" cy="14287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Упражнения в течение учебного дня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00174"/>
            <a:ext cx="7358114" cy="480918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При наличии гимнастического городка, свободного доступа в спортивные залы можно выполнять упражнения</a:t>
            </a:r>
          </a:p>
          <a:p>
            <a:r>
              <a:rPr lang="ru-RU" sz="2400" dirty="0" smtClean="0"/>
              <a:t> на гимнастических снарядах;</a:t>
            </a:r>
          </a:p>
          <a:p>
            <a:r>
              <a:rPr lang="ru-RU" sz="2400" dirty="0" smtClean="0"/>
              <a:t> позаниматься с гирями, штангой, гантелями;</a:t>
            </a:r>
          </a:p>
          <a:p>
            <a:r>
              <a:rPr lang="ru-RU" sz="2400" dirty="0" smtClean="0"/>
              <a:t>провести небольшое соревнование (кто прыгнет выше или дальше, большее число раз выжмет гири или штангу, подтянется на перекладине, большее количество раз отожмется и т. п.).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Такие упражнения лучше выполнять на открытом воздухе.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6"/>
          <p:cNvSpPr txBox="1">
            <a:spLocks noChangeArrowheads="1"/>
          </p:cNvSpPr>
          <p:nvPr/>
        </p:nvSpPr>
        <p:spPr bwMode="auto">
          <a:xfrm>
            <a:off x="8643938" y="6461125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4282" y="307101"/>
            <a:ext cx="87144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25200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25200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25200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7429552" cy="85725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ЗАДАЧИ ЗАНЯТИЯ:</a:t>
            </a:r>
            <a:endParaRPr lang="ru-RU" sz="31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85926"/>
            <a:ext cx="76438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800" dirty="0" smtClean="0"/>
              <a:t>  Сформировать у студентов знания о содержании и структуре самостоятельных занятий физическими упражнениями.</a:t>
            </a:r>
          </a:p>
          <a:p>
            <a:pPr>
              <a:buFontTx/>
              <a:buChar char="-"/>
            </a:pPr>
            <a:endParaRPr lang="ru-RU" sz="2800" dirty="0" smtClean="0"/>
          </a:p>
          <a:p>
            <a:endParaRPr lang="ru-RU" sz="2800" dirty="0" smtClean="0"/>
          </a:p>
          <a:p>
            <a:pPr lvl="0"/>
            <a:r>
              <a:rPr lang="ru-RU" sz="2800" dirty="0" smtClean="0"/>
              <a:t>-  Обучить студентов самостоятельно составить и провести занятие гигиенической направленности.</a:t>
            </a:r>
          </a:p>
          <a:p>
            <a:r>
              <a:rPr lang="ru-RU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52163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71481"/>
            <a:ext cx="7300938" cy="107156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Самостоятельные тренировочные занятия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714489"/>
            <a:ext cx="7372376" cy="4594872"/>
          </a:xfrm>
        </p:spPr>
        <p:txBody>
          <a:bodyPr>
            <a:noAutofit/>
          </a:bodyPr>
          <a:lstStyle/>
          <a:p>
            <a:r>
              <a:rPr lang="ru-RU" sz="2200" dirty="0" smtClean="0"/>
              <a:t>Самостоятельные тренировочные занятия можно проводить индивидуально и в группе. Групповая тренировка более эффективна, чем индивидуальная.</a:t>
            </a:r>
          </a:p>
          <a:p>
            <a:r>
              <a:rPr lang="ru-RU" sz="2200" dirty="0" smtClean="0"/>
              <a:t> Лучшим временем для тренировок является вторая половина дня, через 2-3 часа после обеда.</a:t>
            </a:r>
          </a:p>
          <a:p>
            <a:r>
              <a:rPr lang="ru-RU" sz="2200" dirty="0" smtClean="0"/>
              <a:t> Не рекомендуется тренироваться утром сразу после сна натощак, а также поздно вечером.</a:t>
            </a:r>
          </a:p>
          <a:p>
            <a:r>
              <a:rPr lang="ru-RU" sz="2200" dirty="0" smtClean="0"/>
              <a:t>Тренировочные занятия должны носить комплексный характер, т.е. способствовать развитию всех физических качеств, а также укреплению здоровья и повышению общей работоспособности организма.</a:t>
            </a:r>
            <a:endParaRPr lang="ru-RU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1"/>
            <a:ext cx="7586690" cy="1214445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Количество занятий в неделю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714488"/>
            <a:ext cx="7729566" cy="459487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2400" dirty="0" smtClean="0"/>
              <a:t>Выбор количества занятий в неделю зависит от цели самостоятельных занятий. 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Для поддержания физического состояния на достигнутом уровне достаточно заниматься два раза в неделю; </a:t>
            </a:r>
          </a:p>
          <a:p>
            <a:endParaRPr lang="ru-RU" sz="2400" dirty="0" smtClean="0"/>
          </a:p>
          <a:p>
            <a:r>
              <a:rPr lang="ru-RU" sz="2400" dirty="0" smtClean="0"/>
              <a:t>для его повышения — не менее трех раз,</a:t>
            </a:r>
          </a:p>
          <a:p>
            <a:endParaRPr lang="ru-RU" sz="2400" dirty="0" smtClean="0"/>
          </a:p>
          <a:p>
            <a:r>
              <a:rPr lang="ru-RU" sz="2400" dirty="0" smtClean="0"/>
              <a:t> для достижения заметных спортивных результатов — 4—5 раз в неделю и более.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"/>
            <a:ext cx="7443814" cy="150017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Принципы организации самостоятельных занятий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43050"/>
            <a:ext cx="7443814" cy="492922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Прежде чем начать самостоятельные занятия физическими упражнениями, выясните состояние своего здоровья, физического развития и определите уровень физической подготовленности.</a:t>
            </a:r>
          </a:p>
          <a:p>
            <a:endParaRPr lang="ru-RU" dirty="0" smtClean="0"/>
          </a:p>
          <a:p>
            <a:r>
              <a:rPr lang="ru-RU" dirty="0" smtClean="0"/>
              <a:t>Тренировку обязательно начинайте с разминки, а по завершении используйте восстанавливающие процедуры (массаж, теплый душ, сауна).</a:t>
            </a:r>
          </a:p>
          <a:p>
            <a:endParaRPr lang="ru-RU" dirty="0" smtClean="0"/>
          </a:p>
          <a:p>
            <a:r>
              <a:rPr lang="ru-RU" dirty="0" smtClean="0"/>
              <a:t>Старайтесь соблюдать физиологические принципы тренировки: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постепенное увеличение трудности упражнений,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объема и интенсивности физических нагрузок,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правильное чередование нагрузок и отдыха между упражнениями с учетом вашей тренированности и переносимости нагрузки.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9"/>
            <a:ext cx="7515252" cy="128588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Принципы организации самостоятельных занятий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43050"/>
            <a:ext cx="7372376" cy="466631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Помните, что результаты тренировок зависят от их регулярности, так как большие перерывы (4 – 5 дней и более) между занятиями снижают эффект предыдущих занятий.</a:t>
            </a:r>
          </a:p>
          <a:p>
            <a:r>
              <a:rPr lang="ru-RU" dirty="0" smtClean="0"/>
              <a:t>Не стремитесь к достижению высоких результатов в кротчайшие сроки. Спешка может привести к перегрузке организма и переутомлению.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Физические нагрузки должны соответствовать вашим возможностям, поэтому их сложность повышайте постепенно, контролируя реакцию организма на них.</a:t>
            </a:r>
          </a:p>
          <a:p>
            <a:endParaRPr lang="ru-RU" dirty="0" smtClean="0"/>
          </a:p>
          <a:p>
            <a:r>
              <a:rPr lang="ru-RU" dirty="0" smtClean="0"/>
              <a:t>Составляя план тренировки, включайте упражнения для развития всех двигательных качеств (быстроты, силы, гибкости, выносливости, скоростно-силовых и координационных качеств).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Структура самостоятельной тренировки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Каждое самостоятельное тренировочное занятие проводится по общепринятой структуре и состоит из 3 частей: 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подготовительная (разминка);</a:t>
            </a:r>
          </a:p>
          <a:p>
            <a:endParaRPr lang="ru-RU" sz="2400" dirty="0" smtClean="0"/>
          </a:p>
          <a:p>
            <a:r>
              <a:rPr lang="ru-RU" sz="2400" dirty="0" smtClean="0"/>
              <a:t> основная;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 заключительная части. 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"/>
            <a:ext cx="7086624" cy="92866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Практическое задание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28736"/>
            <a:ext cx="7286676" cy="41110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71604" y="928670"/>
          <a:ext cx="6048396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396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Последовательность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физическ. упражнен.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Содержание физическ. упражнен.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Дозировка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Методические указания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Упражнения в подтягиван.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Упражнения для рук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</a:p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Упражнения для туловища,</a:t>
                      </a:r>
                      <a:r>
                        <a:rPr lang="ru-RU" baseline="0" dirty="0" smtClean="0"/>
                        <a:t> ног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</a:p>
                    <a:p>
                      <a:r>
                        <a:rPr lang="ru-RU" dirty="0" smtClean="0"/>
                        <a:t>4.</a:t>
                      </a:r>
                    </a:p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Упражнен. общего  воздейств.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62" y="1544715"/>
            <a:ext cx="7300938" cy="274154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FFFF00"/>
                </a:solidFill>
              </a:rPr>
              <a:t>Благодарю за внимание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071547"/>
            <a:ext cx="7358114" cy="135732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Формы занятий физической культурой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400" b="1" dirty="0" smtClean="0"/>
              <a:t>Формы организованных занятий:</a:t>
            </a:r>
          </a:p>
          <a:p>
            <a:pPr>
              <a:buNone/>
            </a:pPr>
            <a:r>
              <a:rPr lang="ru-RU" sz="2400" dirty="0" smtClean="0"/>
              <a:t> обязательные учебные занятия;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тренировочные занятия в спортивных секциях;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   участием в спортивно-массовых мероприятиях. 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2400" b="1" dirty="0" smtClean="0"/>
              <a:t>Формы самостоятельных занятий:</a:t>
            </a:r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r>
              <a:rPr lang="ru-RU" sz="2400" dirty="0" smtClean="0"/>
              <a:t>  утренняя гигиеническая гимнастика;</a:t>
            </a:r>
          </a:p>
          <a:p>
            <a:pPr>
              <a:buNone/>
            </a:pP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dirty="0" smtClean="0"/>
              <a:t>  упражнения в течение учебного дня;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самостоятельные тренировочные занятия.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928671"/>
            <a:ext cx="7215238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Мотив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32856"/>
            <a:ext cx="7744374" cy="443941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2800" dirty="0" smtClean="0"/>
              <a:t>  это сила, побуждающая человека к        поступкам и деятельности в целом.</a:t>
            </a:r>
          </a:p>
          <a:p>
            <a:pPr marL="45720" indent="0">
              <a:buNone/>
            </a:pPr>
            <a:endParaRPr lang="ru-RU" sz="2800" dirty="0" smtClean="0"/>
          </a:p>
          <a:p>
            <a:pPr marL="45720" indent="0">
              <a:buNone/>
            </a:pPr>
            <a:r>
              <a:rPr lang="ru-RU" sz="2800" dirty="0" smtClean="0"/>
              <a:t>  Влечения, желания, интересы и склонности создают мотивационную сферу.</a:t>
            </a:r>
          </a:p>
          <a:p>
            <a:pPr marL="45720" indent="0">
              <a:buNone/>
            </a:pPr>
            <a:endParaRPr lang="ru-RU" sz="2800" dirty="0" smtClean="0"/>
          </a:p>
          <a:p>
            <a:pPr marL="45720" indent="0">
              <a:buNone/>
            </a:pPr>
            <a:r>
              <a:rPr lang="ru-RU" sz="2800" dirty="0" smtClean="0"/>
              <a:t> Мотивация обеспечивает необходимую и   неразрывную цепочку действий; </a:t>
            </a:r>
          </a:p>
          <a:p>
            <a:pPr marL="45720" indent="0">
              <a:buNone/>
            </a:pPr>
            <a:r>
              <a:rPr lang="ru-RU" sz="2800" dirty="0" smtClean="0"/>
              <a:t>мотивация — интерес — знания — регулярные занятия — эффективность.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3482031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4400" y="142853"/>
            <a:ext cx="7443814" cy="100013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Различия в мотивации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>
            <a:off x="914400" y="1357298"/>
            <a:ext cx="3729038" cy="497949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2400" b="1" dirty="0" smtClean="0"/>
              <a:t>Юноши</a:t>
            </a:r>
          </a:p>
          <a:p>
            <a:pPr>
              <a:buNone/>
            </a:pPr>
            <a:r>
              <a:rPr lang="ru-RU" sz="2100" dirty="0" smtClean="0"/>
              <a:t>        мотивированы на </a:t>
            </a:r>
          </a:p>
          <a:p>
            <a:pPr>
              <a:buNone/>
            </a:pPr>
            <a:r>
              <a:rPr lang="ru-RU" sz="2100" dirty="0" smtClean="0"/>
              <a:t> -  эстетику телосложения;</a:t>
            </a:r>
          </a:p>
          <a:p>
            <a:pPr>
              <a:buNone/>
            </a:pPr>
            <a:r>
              <a:rPr lang="ru-RU" sz="2100" dirty="0" smtClean="0"/>
              <a:t> -  на получение удовольствия от занятий;</a:t>
            </a:r>
          </a:p>
          <a:p>
            <a:pPr>
              <a:buNone/>
            </a:pPr>
            <a:r>
              <a:rPr lang="ru-RU" sz="2100" dirty="0" smtClean="0"/>
              <a:t> -  на укрепление здоровья и повышение работоспособности;</a:t>
            </a:r>
          </a:p>
          <a:p>
            <a:pPr>
              <a:buNone/>
            </a:pPr>
            <a:r>
              <a:rPr lang="ru-RU" sz="2100" dirty="0" smtClean="0"/>
              <a:t> -  нацелены на самосовершенствование (достижение высокого спортивного результата, развитие физических качеств). </a:t>
            </a:r>
          </a:p>
          <a:p>
            <a:endParaRPr lang="ru-RU" sz="2100" dirty="0" smtClean="0"/>
          </a:p>
          <a:p>
            <a:pPr>
              <a:buNone/>
            </a:pPr>
            <a:r>
              <a:rPr lang="ru-RU" sz="2100" dirty="0" smtClean="0"/>
              <a:t>   Юноши предпочитают занятия атлетической гимнастикой, боевые единоборства, спортивные игры.</a:t>
            </a:r>
            <a:endParaRPr lang="ru-RU" sz="21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4681728" y="1428736"/>
            <a:ext cx="3605048" cy="4910151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Девушки</a:t>
            </a:r>
          </a:p>
          <a:p>
            <a:pPr>
              <a:buNone/>
            </a:pPr>
            <a:r>
              <a:rPr lang="ru-RU" dirty="0" smtClean="0"/>
              <a:t>       направлены на      формирование эстетически красивого телосложения; </a:t>
            </a:r>
          </a:p>
          <a:p>
            <a:pPr>
              <a:buNone/>
            </a:pPr>
            <a:r>
              <a:rPr lang="ru-RU" dirty="0" smtClean="0"/>
              <a:t>- укрепление здоровья;</a:t>
            </a:r>
          </a:p>
          <a:p>
            <a:pPr>
              <a:buNone/>
            </a:pPr>
            <a:r>
              <a:rPr lang="ru-RU" dirty="0" smtClean="0"/>
              <a:t> - эмоциональное удовлетворение.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Девушки выбирают занятия по фитнесс направлениям (аэробика, шейпинг, степ аэробика, стрейчинг и др.)</a:t>
            </a:r>
            <a:endParaRPr lang="ru-RU" dirty="0"/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810809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358114" cy="13444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rgbClr val="FFFF00"/>
                </a:solidFill>
              </a:rPr>
              <a:t>Методика проведения простейших самостоятельных занятий 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714488"/>
            <a:ext cx="8358246" cy="457203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" indent="0">
              <a:buNone/>
            </a:pPr>
            <a:r>
              <a:rPr lang="ru-RU" sz="2800" dirty="0" smtClean="0"/>
              <a:t>  Комплекс упражнений утренней гигиенической гимнастики должен подбираться с </a:t>
            </a:r>
            <a:r>
              <a:rPr lang="ru-RU" sz="2800" i="1" dirty="0" smtClean="0"/>
              <a:t>учетом</a:t>
            </a:r>
            <a:r>
              <a:rPr lang="ru-RU" sz="2800" dirty="0" smtClean="0"/>
              <a:t>:</a:t>
            </a:r>
          </a:p>
          <a:p>
            <a:pPr marL="45720" indent="0">
              <a:buNone/>
            </a:pPr>
            <a:r>
              <a:rPr lang="ru-RU" sz="2800" dirty="0" smtClean="0"/>
              <a:t> -  состояния здоровья, </a:t>
            </a:r>
          </a:p>
          <a:p>
            <a:pPr marL="45720" indent="0">
              <a:buNone/>
            </a:pPr>
            <a:r>
              <a:rPr lang="ru-RU" sz="2800" dirty="0" smtClean="0"/>
              <a:t> -  возраста, </a:t>
            </a:r>
          </a:p>
          <a:p>
            <a:pPr marL="45720" indent="0">
              <a:buNone/>
            </a:pPr>
            <a:r>
              <a:rPr lang="ru-RU" sz="2800" dirty="0" smtClean="0"/>
              <a:t> -  пола, </a:t>
            </a:r>
          </a:p>
          <a:p>
            <a:pPr marL="45720" indent="0">
              <a:buNone/>
            </a:pPr>
            <a:r>
              <a:rPr lang="ru-RU" sz="2800" dirty="0" smtClean="0"/>
              <a:t> -  физической подготовленности,</a:t>
            </a:r>
          </a:p>
          <a:p>
            <a:pPr marL="45720" indent="0">
              <a:buNone/>
            </a:pPr>
            <a:r>
              <a:rPr lang="ru-RU" sz="2800" dirty="0" smtClean="0"/>
              <a:t> -  условий места занятий. </a:t>
            </a:r>
          </a:p>
          <a:p>
            <a:pPr marL="45720" indent="0">
              <a:buNone/>
            </a:pPr>
            <a:r>
              <a:rPr lang="ru-RU" sz="2800" dirty="0" smtClean="0"/>
              <a:t>Продолжительность зарядки не менее 30 мин.</a:t>
            </a:r>
          </a:p>
          <a:p>
            <a:pPr marL="45720" indent="0">
              <a:buNone/>
            </a:pPr>
            <a:endParaRPr lang="ru-RU" sz="2800" dirty="0" smtClean="0"/>
          </a:p>
          <a:p>
            <a:pPr marL="45720" indent="0">
              <a:buNone/>
            </a:pPr>
            <a:r>
              <a:rPr lang="ru-RU" sz="2800" dirty="0" smtClean="0"/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71600" y="2996952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88740" y="4725144"/>
            <a:ext cx="828092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3071165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42918"/>
            <a:ext cx="7643866" cy="321471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00062" y="857232"/>
            <a:ext cx="8643938" cy="493395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643050"/>
            <a:ext cx="807249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 комплекс утренней гигиенической гимнастики следует</a:t>
            </a:r>
            <a:r>
              <a:rPr lang="ru-RU" sz="2800" i="1" dirty="0" smtClean="0"/>
              <a:t> включать </a:t>
            </a:r>
            <a:r>
              <a:rPr lang="ru-RU" sz="2800" dirty="0" smtClean="0"/>
              <a:t>упражнения для всех групп мышц, упражнения на гибкость и дыхательные упражнения.</a:t>
            </a:r>
          </a:p>
          <a:p>
            <a:endParaRPr lang="ru-RU" sz="2800" dirty="0" smtClean="0"/>
          </a:p>
          <a:p>
            <a:r>
              <a:rPr lang="ru-RU" sz="2800" dirty="0" smtClean="0"/>
              <a:t> </a:t>
            </a:r>
            <a:r>
              <a:rPr lang="ru-RU" sz="2800" i="1" dirty="0" smtClean="0"/>
              <a:t>Не рекомендуется </a:t>
            </a:r>
            <a:r>
              <a:rPr lang="ru-RU" sz="2800" dirty="0" smtClean="0"/>
              <a:t>выполнять упражнения статического характера, со значительными отягощениями, на выносливость.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07225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28662" y="0"/>
            <a:ext cx="7429552" cy="150017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Интенсивность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FF00"/>
                </a:solidFill>
              </a:rPr>
              <a:t>физических упражнений обеспечивается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914400" y="1785926"/>
            <a:ext cx="7372376" cy="4523435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sz="2400" dirty="0" smtClean="0"/>
              <a:t>  </a:t>
            </a:r>
            <a:r>
              <a:rPr lang="ru-RU" sz="2800" dirty="0" smtClean="0"/>
              <a:t>изменением амплитуды движений;</a:t>
            </a:r>
          </a:p>
          <a:p>
            <a:endParaRPr lang="ru-RU" sz="2800" dirty="0" smtClean="0"/>
          </a:p>
          <a:p>
            <a:r>
              <a:rPr lang="ru-RU" sz="2800" dirty="0" smtClean="0"/>
              <a:t>  ускорением или замедлением темпа;</a:t>
            </a:r>
          </a:p>
          <a:p>
            <a:endParaRPr lang="ru-RU" sz="2800" dirty="0" smtClean="0"/>
          </a:p>
          <a:p>
            <a:r>
              <a:rPr lang="ru-RU" sz="2800" dirty="0" smtClean="0"/>
              <a:t>  увеличением или уменьшением числа   повторений упражнений;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 включением в работу большего или меньшего числа   мышечных групп;</a:t>
            </a:r>
          </a:p>
          <a:p>
            <a:endParaRPr lang="ru-RU" sz="2800" dirty="0" smtClean="0"/>
          </a:p>
          <a:p>
            <a:r>
              <a:rPr lang="ru-RU" sz="2800" dirty="0" smtClean="0"/>
              <a:t>  увеличением или сокращением пауз для отдыха.</a:t>
            </a:r>
            <a:r>
              <a:rPr lang="ru-RU" sz="2400" dirty="0" smtClean="0"/>
              <a:t> </a:t>
            </a:r>
          </a:p>
          <a:p>
            <a:endParaRPr lang="ru-RU" sz="2400" dirty="0" smtClean="0"/>
          </a:p>
          <a:p>
            <a:endParaRPr lang="ru-RU" sz="2800" dirty="0"/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3380927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429552" cy="17859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Рекомендуется следующая последовательность упражнений: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214422"/>
            <a:ext cx="8501122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dirty="0" smtClean="0"/>
              <a:t>  -  Упражнения в потягивании. </a:t>
            </a:r>
          </a:p>
          <a:p>
            <a:pPr>
              <a:buNone/>
            </a:pPr>
            <a:r>
              <a:rPr lang="ru-RU" sz="2800" dirty="0" smtClean="0"/>
              <a:t>  -  Упражнения для мышц шеи и верхнего     плечевого пояса.</a:t>
            </a:r>
          </a:p>
          <a:p>
            <a:pPr>
              <a:buNone/>
            </a:pPr>
            <a:r>
              <a:rPr lang="ru-RU" sz="2800" dirty="0" smtClean="0"/>
              <a:t>  -  Упражнения для мышц туловища.</a:t>
            </a:r>
          </a:p>
          <a:p>
            <a:pPr>
              <a:buNone/>
            </a:pPr>
            <a:r>
              <a:rPr lang="ru-RU" sz="2800" dirty="0" smtClean="0"/>
              <a:t>  -  Упражнения для мышц ног.</a:t>
            </a:r>
          </a:p>
          <a:p>
            <a:pPr>
              <a:buNone/>
            </a:pPr>
            <a:r>
              <a:rPr lang="ru-RU" sz="2800" dirty="0" smtClean="0"/>
              <a:t>  -  Упражнения общего воздействия.</a:t>
            </a:r>
          </a:p>
          <a:p>
            <a:pPr>
              <a:buNone/>
            </a:pPr>
            <a:r>
              <a:rPr lang="ru-RU" sz="2800" dirty="0" smtClean="0"/>
              <a:t>  -  Упражнения на растягивание, расслабление, дыхательные упражнения.</a:t>
            </a:r>
            <a:endParaRPr lang="ru-RU" sz="2800" dirty="0"/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8643938" y="6436388"/>
            <a:ext cx="50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bg2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sz="2000" b="1" dirty="0">
                <a:solidFill>
                  <a:srgbClr val="FFFF00"/>
                </a:solidFill>
                <a:latin typeface="Calibri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xmlns="" val="2019203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3177</TotalTime>
  <Words>811</Words>
  <Application>Microsoft Office PowerPoint</Application>
  <PresentationFormat>Экран (4:3)</PresentationFormat>
  <Paragraphs>208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Перспектива</vt:lpstr>
      <vt:lpstr>Лекция №2</vt:lpstr>
      <vt:lpstr> ЗАДАЧИ ЗАНЯТИЯ:</vt:lpstr>
      <vt:lpstr>Формы занятий физической культурой</vt:lpstr>
      <vt:lpstr>Мотив</vt:lpstr>
      <vt:lpstr>Различия в мотивации</vt:lpstr>
      <vt:lpstr>Методика проведения простейших самостоятельных занятий </vt:lpstr>
      <vt:lpstr> </vt:lpstr>
      <vt:lpstr>Интенсивность физических упражнений обеспечивается </vt:lpstr>
      <vt:lpstr>Рекомендуется следующая последовательность упражнений: </vt:lpstr>
      <vt:lpstr>      </vt:lpstr>
      <vt:lpstr>     </vt:lpstr>
      <vt:lpstr>        </vt:lpstr>
      <vt:lpstr>    </vt:lpstr>
      <vt:lpstr> </vt:lpstr>
      <vt:lpstr>Дыхательные упражнения </vt:lpstr>
      <vt:lpstr>Примерная схема составления комплексов гигиенической гимнастики</vt:lpstr>
      <vt:lpstr>Слайд 17</vt:lpstr>
      <vt:lpstr>Упражнения в течение учебного дня </vt:lpstr>
      <vt:lpstr>Упражнения в течение учебного дня</vt:lpstr>
      <vt:lpstr>Самостоятельные тренировочные занятия</vt:lpstr>
      <vt:lpstr>Количество занятий в неделю</vt:lpstr>
      <vt:lpstr>Принципы организации самостоятельных занятий</vt:lpstr>
      <vt:lpstr>Принципы организации самостоятельных занятий</vt:lpstr>
      <vt:lpstr>Структура самостоятельной тренировки </vt:lpstr>
      <vt:lpstr>Практическое задание</vt:lpstr>
      <vt:lpstr>Благодарю за внимание</vt:lpstr>
    </vt:vector>
  </TitlesOfParts>
  <Company>Free World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СОСТОЯНИЕ ГОТОВНОСТИ СПОРТСМЕНОВ К ПРЕОДОЛЕНИЮ СОРЕВНОВАТЕЛЬНЫХ ПРЕПЯТСТВИЙИ ТРУДНОСТЕЙ</dc:title>
  <dc:creator>Admin</dc:creator>
  <cp:lastModifiedBy>Паша</cp:lastModifiedBy>
  <cp:revision>280</cp:revision>
  <dcterms:created xsi:type="dcterms:W3CDTF">2011-12-18T14:15:15Z</dcterms:created>
  <dcterms:modified xsi:type="dcterms:W3CDTF">2025-11-09T11:08:43Z</dcterms:modified>
</cp:coreProperties>
</file>