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6"/>
  </p:notesMasterIdLst>
  <p:sldIdLst>
    <p:sldId id="293" r:id="rId2"/>
    <p:sldId id="273" r:id="rId3"/>
    <p:sldId id="275" r:id="rId4"/>
    <p:sldId id="272" r:id="rId5"/>
    <p:sldId id="271" r:id="rId6"/>
    <p:sldId id="270" r:id="rId7"/>
    <p:sldId id="269" r:id="rId8"/>
    <p:sldId id="268" r:id="rId9"/>
    <p:sldId id="267" r:id="rId10"/>
    <p:sldId id="266" r:id="rId11"/>
    <p:sldId id="265" r:id="rId12"/>
    <p:sldId id="264" r:id="rId13"/>
    <p:sldId id="263" r:id="rId14"/>
    <p:sldId id="262" r:id="rId15"/>
    <p:sldId id="261" r:id="rId16"/>
    <p:sldId id="260" r:id="rId17"/>
    <p:sldId id="259" r:id="rId18"/>
    <p:sldId id="258" r:id="rId19"/>
    <p:sldId id="279" r:id="rId20"/>
    <p:sldId id="278" r:id="rId21"/>
    <p:sldId id="277" r:id="rId22"/>
    <p:sldId id="276" r:id="rId23"/>
    <p:sldId id="257" r:id="rId24"/>
    <p:sldId id="281" r:id="rId25"/>
    <p:sldId id="274" r:id="rId26"/>
    <p:sldId id="280" r:id="rId27"/>
    <p:sldId id="286" r:id="rId28"/>
    <p:sldId id="285" r:id="rId29"/>
    <p:sldId id="284" r:id="rId30"/>
    <p:sldId id="283" r:id="rId31"/>
    <p:sldId id="282" r:id="rId32"/>
    <p:sldId id="287" r:id="rId33"/>
    <p:sldId id="288" r:id="rId34"/>
    <p:sldId id="291" r:id="rId35"/>
    <p:sldId id="290" r:id="rId36"/>
    <p:sldId id="289" r:id="rId37"/>
    <p:sldId id="292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50A1C-635B-49A0-B29F-2C375A7342F7}" type="datetimeFigureOut">
              <a:rPr lang="ru-RU" smtClean="0"/>
              <a:t>11.10.2025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BF79F-CF72-4FE9-9FE3-226AF6539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271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BF79F-CF72-4FE9-9FE3-226AF653949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992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0EE7-3EE7-4A1C-AF2C-307CCA934D08}" type="datetimeFigureOut">
              <a:rPr lang="ru-RU" smtClean="0"/>
              <a:pPr/>
              <a:t>11.10.2025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56BB-2FCF-48FC-81C5-73D48B781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756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0EE7-3EE7-4A1C-AF2C-307CCA934D08}" type="datetimeFigureOut">
              <a:rPr lang="ru-RU" smtClean="0"/>
              <a:pPr/>
              <a:t>11.10.2025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56BB-2FCF-48FC-81C5-73D48B781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326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0EE7-3EE7-4A1C-AF2C-307CCA934D08}" type="datetimeFigureOut">
              <a:rPr lang="ru-RU" smtClean="0"/>
              <a:pPr/>
              <a:t>11.10.2025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56BB-2FCF-48FC-81C5-73D48B781A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6070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0EE7-3EE7-4A1C-AF2C-307CCA934D08}" type="datetimeFigureOut">
              <a:rPr lang="ru-RU" smtClean="0"/>
              <a:pPr/>
              <a:t>11.10.2025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56BB-2FCF-48FC-81C5-73D48B781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133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0EE7-3EE7-4A1C-AF2C-307CCA934D08}" type="datetimeFigureOut">
              <a:rPr lang="ru-RU" smtClean="0"/>
              <a:pPr/>
              <a:t>11.10.2025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56BB-2FCF-48FC-81C5-73D48B781A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0197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0EE7-3EE7-4A1C-AF2C-307CCA934D08}" type="datetimeFigureOut">
              <a:rPr lang="ru-RU" smtClean="0"/>
              <a:pPr/>
              <a:t>11.10.2025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56BB-2FCF-48FC-81C5-73D48B781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76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0EE7-3EE7-4A1C-AF2C-307CCA934D08}" type="datetimeFigureOut">
              <a:rPr lang="ru-RU" smtClean="0"/>
              <a:pPr/>
              <a:t>11.10.2025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56BB-2FCF-48FC-81C5-73D48B781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96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0EE7-3EE7-4A1C-AF2C-307CCA934D08}" type="datetimeFigureOut">
              <a:rPr lang="ru-RU" smtClean="0"/>
              <a:pPr/>
              <a:t>11.10.2025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56BB-2FCF-48FC-81C5-73D48B781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493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0EE7-3EE7-4A1C-AF2C-307CCA934D08}" type="datetimeFigureOut">
              <a:rPr lang="ru-RU" smtClean="0"/>
              <a:pPr/>
              <a:t>11.10.2025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56BB-2FCF-48FC-81C5-73D48B781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768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0EE7-3EE7-4A1C-AF2C-307CCA934D08}" type="datetimeFigureOut">
              <a:rPr lang="ru-RU" smtClean="0"/>
              <a:pPr/>
              <a:t>11.10.2025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56BB-2FCF-48FC-81C5-73D48B781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601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0EE7-3EE7-4A1C-AF2C-307CCA934D08}" type="datetimeFigureOut">
              <a:rPr lang="ru-RU" smtClean="0"/>
              <a:pPr/>
              <a:t>11.10.2025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56BB-2FCF-48FC-81C5-73D48B781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932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0EE7-3EE7-4A1C-AF2C-307CCA934D08}" type="datetimeFigureOut">
              <a:rPr lang="ru-RU" smtClean="0"/>
              <a:pPr/>
              <a:t>11.10.2025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56BB-2FCF-48FC-81C5-73D48B781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104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0EE7-3EE7-4A1C-AF2C-307CCA934D08}" type="datetimeFigureOut">
              <a:rPr lang="ru-RU" smtClean="0"/>
              <a:pPr/>
              <a:t>11.10.2025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56BB-2FCF-48FC-81C5-73D48B781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010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0EE7-3EE7-4A1C-AF2C-307CCA934D08}" type="datetimeFigureOut">
              <a:rPr lang="ru-RU" smtClean="0"/>
              <a:pPr/>
              <a:t>11.10.2025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56BB-2FCF-48FC-81C5-73D48B781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560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0EE7-3EE7-4A1C-AF2C-307CCA934D08}" type="datetimeFigureOut">
              <a:rPr lang="ru-RU" smtClean="0"/>
              <a:pPr/>
              <a:t>11.10.2025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56BB-2FCF-48FC-81C5-73D48B781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77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0EE7-3EE7-4A1C-AF2C-307CCA934D08}" type="datetimeFigureOut">
              <a:rPr lang="ru-RU" smtClean="0"/>
              <a:pPr/>
              <a:t>11.10.2025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56BB-2FCF-48FC-81C5-73D48B781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135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10EE7-3EE7-4A1C-AF2C-307CCA934D08}" type="datetimeFigureOut">
              <a:rPr lang="ru-RU" smtClean="0"/>
              <a:pPr/>
              <a:t>11.10.2025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16F56BB-2FCF-48FC-81C5-73D48B781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011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857250"/>
            <a:ext cx="91440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ЗДРАВООХРАНЕНИЯ КУРГАНСКОЙ ОБЛАСТИ ГОСУДАРСТВЕННОЕ </a:t>
            </a:r>
            <a:br>
              <a:rPr lang="ru-RU" alt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ПРОФЕССИОНАЛЬНОЕ  ОБРАЗОВАТЕЛЬНОЕ УЧРЕЖДЕНИЕ</a:t>
            </a:r>
            <a:br>
              <a:rPr lang="ru-RU" alt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КУРГАНСКИЙ БАЗОВЫЙ МЕДИЦИНСКИЙ КОЛЛЕДЖ</a:t>
            </a:r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9692" y="5057965"/>
            <a:ext cx="27786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Преподаватель: </a:t>
            </a:r>
            <a:r>
              <a:rPr lang="ru-RU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Шириева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Николаевна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59630" y="2749989"/>
            <a:ext cx="5017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Перинатальное поражение ЦНС. Гемолитическая болезнь новорожденных.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481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5436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Отечная форма (или водянка плода) встречается редко</a:t>
            </a:r>
            <a:endParaRPr lang="ru-RU" sz="32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8892480" cy="5112568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Считается самой тяжелой формой среди других.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правило, начинает развиваться еще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внутриутробно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возникают выкидыши на ранних сроках беременности.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плод погибает на поздних сроках или рождается в очень тяжелом состоянии с распространенными отеками, тяжелой анемией (снижение гемоглобина (красящее вещество крови, переносящее кислород) и красных кровяных клеток в единице объема крови), кислородным голоданием, сердечной недостаточностью.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Кожные покровы такого новорожденного бледные, воскового цвета. Лицо округлой формы. Тонус мышц резко снижен, рефлексы угнетены.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 увеличена  печень и селезенка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гепатоспленомегалия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Живот большой, бочкообразный.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  распространенные отеки тканей, иногда с выпотом (накопление жидкости, которая вышла из мелких сосудов) в брюшную полость, полости  вокруг сердца (перикардиальная) и легких (плевральная). Это возникает из-за  повышенной проницаемости капилляров (самые тонкие сосуды в организме) и снижения общего белка в крови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гипопротеинемия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-1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2070" y="476672"/>
            <a:ext cx="6264696" cy="564795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Анемическая форма – это наиболее благоприятная форма по течению.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32037"/>
            <a:ext cx="8553128" cy="452596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симптомы появляются в первые дни жизни ребенка.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 прогрессирует анемия, бледность кожи и слизистых, увеличение печени и селезенки в размерах.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состояние  страдает незначительно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emolit-bolez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3672408" cy="5246297"/>
          </a:xfrm>
        </p:spPr>
      </p:pic>
      <p:pic>
        <p:nvPicPr>
          <p:cNvPr id="5" name="Рисунок 4" descr="vzvesh-n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3645024"/>
            <a:ext cx="6300192" cy="299684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Желтушная форма – наиболее часто встречаемая форма. Основными ее симптомами являются:</a:t>
            </a:r>
            <a:endParaRPr lang="ru-RU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желтуха (желтое окрашивание тканей организма вследствие избыточного накопления в крови билирубина (желчного пигмента) и продуктов его обмена);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анемия (снижение гемоглобина (красящее вещество крови, переносящее кислород) и красных кровяных клеток в единице объема крови);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гепатоспленомегалия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(увеличение печени и селезенки в размерах).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_2158_2288701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6442201" cy="3781989"/>
          </a:xfrm>
        </p:spPr>
      </p:pic>
      <p:pic>
        <p:nvPicPr>
          <p:cNvPr id="5" name="Рисунок 4" descr="1333450879_zheltuha1-e13558246906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3362325"/>
            <a:ext cx="5715000" cy="34956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Желтуха развивается в первые 24 часа после рождения ребенка, реже — на вторые сутки, имеет прогрессирующее течение.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72816"/>
            <a:ext cx="8229600" cy="4237931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Кожа такого больного имеет желтый цвет с апельсиновым оттенком.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Видимые слизистые оболочки и склеры желтеют.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раньше появляется желтуха, тем тяжелее протекает болезнь.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мере увеличения уровня билирубина в крови дети становятся вялыми, сонливыми; у них снижаются рефлексы и  мышечный тонус.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3-4 сутки уровень непрямого билирубина (желчного пигмента, образовавшегося в результате распада гемоглобина и не успевшего пройти через печень) достигает критического значения (более 300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мкмоль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/л).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7920880" cy="13208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Появляются симптомы ядерной желтухи (поражение подкорковых ядер мозга непрямым билирубином):</a:t>
            </a:r>
            <a:endParaRPr lang="ru-RU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8229600" cy="4425355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двигательное беспокойство;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ригидность мышц затылка (резкое повышение тонуса мышц);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опистотонус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(судорожная поза с резким выгибанием спины, с  запрокидыванием головы назад (напоминает дугу с опорой лишь на затылок и пятки), вытягиванием ног, сгибанием рук, кистей, стоп и пальцев);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 “ заходящего солнца” (движение глазных яблок направлено книзу, при этом радужная оболочка прикрывается нижним веком). Все это сопровождается писком и сильным криком (“ мозговой” пронзительный крик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804_61_234-sucking-callosities-chil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1087" y="3861048"/>
            <a:ext cx="4086225" cy="2686050"/>
          </a:xfrm>
        </p:spPr>
      </p:pic>
      <p:pic>
        <p:nvPicPr>
          <p:cNvPr id="5" name="Рисунок 4" descr="sindrom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8640"/>
            <a:ext cx="4395936" cy="347278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вида иммунологического конфликта выделяют следующие формы: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гемолитическая болезнь новорожденных (ГБН) вследствие конфликта по резус-фактору;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гемолитическая болезнь новорожденных (ГБН) вследствие конфликта по группе крови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АВО-несовместимость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редкостные факторы (конфликт по другим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антигенным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системам).</a:t>
            </a:r>
          </a:p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формы: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отечная;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желтушная;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анемичная.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5" y="1921824"/>
            <a:ext cx="7956376" cy="388077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Гемолитическая болезнь новорожденных — это одно из самых тяжелых детских заболеваний, которое сопровождается массивным распадом эритроцитов (красных клеток крови) плода и новорожденного.</a:t>
            </a:r>
          </a:p>
          <a:p>
            <a:r>
              <a:rPr lang="ru-RU" sz="2400" dirty="0" smtClean="0"/>
              <a:t>Возникает в результате изосерологической несовместимости, то есть несовместимости крови матери и плода по системе резус или ABО.</a:t>
            </a:r>
            <a:endParaRPr lang="ru-RU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7848872" cy="13208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степени тяжести выделяют следующие формы заболевания.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0666"/>
            <a:ext cx="8229600" cy="45259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Легкая форма: диагностируют при наличии умеренно выраженных клинико-лабораторных или только лабораторных данных.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Среднетяжелая форма: отмечается повышение уровня билирубина в крови, однако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билирубиновой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интоксикации и осложнений еще нет. Для данной формы заболевания характерна желтуха, появившаяся в первые 5-11 часов жизни ребенка (в зависимости от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резус-конфликта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АВ0-конфликта), уровень гемоглобина в первый час жизни менее 140 г/л, уровень билирубина в крови из пуповины более 60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мкмоль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/л, увеличенные размеры печени и селезенки.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Тяжелая форма: к ней относится отечная форма болезни, наличие симптомов поражения ядер головного мозга билирубином, расстройства дыхания и сердечной функции.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784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6034617" cy="4525963"/>
          </a:xfrm>
        </p:spPr>
      </p:pic>
      <p:pic>
        <p:nvPicPr>
          <p:cNvPr id="5" name="Рисунок 4" descr="1333450879_zheltuha1-e13558246906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789040"/>
            <a:ext cx="4664201" cy="285293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6347713" cy="13208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  <a:b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Необходима антенатальная (дородовая) диагностика возможного иммунного конфликта.</a:t>
            </a:r>
            <a:endParaRPr lang="ru-RU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8229600" cy="506916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Акушерско-гинекологический и соматический анамнез: наличие  выкидышей, мертворожденных, умерших детей в первые сутки после рождения от желтухи, переливание крови без учета резус-фактора.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резуса и группы крови матери и отца. Если плод резус-положительный, а женщина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резус-отрицательна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то она входит в группу риска. Также в группу риска входят женщины с I группой крови.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etodi_prenatalnoj_diagnostiki_ploda-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7970586" cy="5612316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8712968" cy="4709160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Трасабдоминальный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амниоцентез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34 неделе беременности (прокол плодного пузыря через брюшную стенку для извлечения околоплодных вод с диагностической целью) в случае установления риска иммунного конфликта. Определяют оптическую плотность билирубина, антитела в околоплодной жидкости.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УЗИ во время беременности. При развивающейся гемолитической болезни плода отмечается утолщение плаценты, ее ускоренный рост из-за отека, многоводие (избыточное накопление околоплодных вод), увеличение размеров живота плода из-за увеличенной печени и селезенки.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renatalnaja-diagnostika-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692696"/>
            <a:ext cx="5640326" cy="5318389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cdb29f1d3e384bcebbc54785460f93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491638"/>
            <a:ext cx="6348413" cy="3219337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6347713" cy="13208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гемолитической болезни новорожденных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916" y="1581448"/>
            <a:ext cx="8461348" cy="388077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тяжелых случаях гемолитической болезни новорожденного прибегают к: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заменному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переливанию крови (кровопускание с последующим переливанием крови донора);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гемосорбции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(пропускание крови в специальном аппарате через сорбенты (активированный уголь или ионообменные смолы), которые способны поглощать токсические вещества));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плазмаферезу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(забор с помощью специального аппарата определенного количества крови и удаление из нее жидкой части - плазмы, в которой и содержатся токсические вещества).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934256_4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6667500" cy="3752850"/>
          </a:xfrm>
        </p:spPr>
      </p:pic>
      <p:pic>
        <p:nvPicPr>
          <p:cNvPr id="5" name="Рисунок 4" descr="penyakit-kuning-jaundis-pada-bayi-baru-lahi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852936"/>
            <a:ext cx="4386064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76" y="1904295"/>
            <a:ext cx="7942000" cy="3880773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в связи с опасностью передачи ВИЧ, гепатитов переливают не цельную кровь, а резус-отрицательную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эритроцитарную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массу (это эритроциты, остающиеся после удаления большей части плазмы из консервированной крови) со свежезамороженной плазмой (жидкий компонент крови).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9294-rezus_250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476672"/>
            <a:ext cx="5832648" cy="5972631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легкой форме данного заболевания либо после оперативного лечения применяют консервативные методы: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6512" y="1916832"/>
            <a:ext cx="8229600" cy="4281339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внутривенное вливание белковых препаратов, глюкозы;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индукторов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микросомальных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ферментов печени;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витамины С, Е, группы В, которые улучшают работу печени и нормализуют обменные процессы в организме.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44824"/>
            <a:ext cx="8100392" cy="388077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назначают фототерапию (облучение тела новорожденного с помощью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флюоресцентной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лампы белым или синим светом). Происходит фотоокисление непрямого билирубина, который находится в коже, с образованием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водорастворимых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веществ, выводящихся с мочой и калом.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hototerapiy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5715000" cy="4295775"/>
          </a:xfrm>
        </p:spPr>
      </p:pic>
      <p:pic>
        <p:nvPicPr>
          <p:cNvPr id="5" name="Рисунок 4" descr="PE-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509978"/>
            <a:ext cx="4860032" cy="334802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347713" cy="13208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Осложнения и последствия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8229600" cy="499715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перинатальная (с 28 недели беременности до 7 суток после рождения) гибель плода;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инвалидность;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церебральный паралич –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симптомокомплекс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двигательных нарушений, сопровождающийся изменением тонуса мышц (чаще повышение тонуса);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полная утрата слуха (тугоухость);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слепота;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задержка психомоторного развития;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реактивный гепатит (воспаление печени) на фоне застоя желчи;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психовегетативный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синдром — нарушение психики (появляется тревога, депрессия) на фоне данного заболевания.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ubella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9" y="332656"/>
            <a:ext cx="4824536" cy="3061085"/>
          </a:xfrm>
        </p:spPr>
      </p:pic>
      <p:pic>
        <p:nvPicPr>
          <p:cNvPr id="5" name="Рисунок 4" descr="kak-opredelit-slux-u-novorozhdenn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2708920"/>
            <a:ext cx="5350396" cy="3947944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40.img_0936-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332656"/>
            <a:ext cx="4968552" cy="6264696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6347713" cy="13208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гемолитической болезни новорожденных</a:t>
            </a:r>
            <a:endParaRPr lang="ru-RU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344" y="1268760"/>
            <a:ext cx="8522096" cy="50691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делится на специфическую и неспецифическую.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Неспецифическая заключается в правильном переливании крови с обязательным учетом группы крови и резус-фактора и сохранении беременностей.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Специфическая профилактика заключается во введении иммуноглобулина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анти-Д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первые 24-48 часов после родов (в случае, если мама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резус-отрицательна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плод резус положительный) или аборта.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во время беременности нарастает титр антител, то прибегают к: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методам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детоксикации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использованием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гемосорбции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(пропускание  крови в специальном аппарате через сорбенты (активированный уголь или ионообменные смолы), которые способны поглощать токсические вещества);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3-4-кратному внутриутробному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заменному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переливанию крови на сроке беременности 27 недель отмытыми эритроцитами 0(I) группы резус-отрицательной крови с последующим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родоразрешением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начиная с 29-й недели беременности.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6717432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+mn-lt"/>
              </a:rPr>
              <a:t>Спасибо за внимание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grudnich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08720"/>
            <a:ext cx="8620256" cy="5711143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808" y="32186"/>
            <a:ext cx="2611438" cy="7207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ППЦНС (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ПЭП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96752"/>
            <a:ext cx="8712968" cy="4525962"/>
          </a:xfrm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160000"/>
              </a:lnSpc>
              <a:buFontTx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Перинатальный период (с 28 недели беременности до 7 дней от рождения ребенка) — </a:t>
            </a: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основополагающий этап онтогенеза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"события" которого влияют на возникновение и течение заболеваний нервной системы, внутренних органов, формирование речевых нарушений у детей. </a:t>
            </a:r>
          </a:p>
          <a:p>
            <a:pPr marL="0" indent="0" algn="just" eaLnBrk="1" hangingPunct="1">
              <a:buFontTx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Клиницистами подчеркивается высокая частота рождения детей с ППЦНС:</a:t>
            </a:r>
          </a:p>
          <a:p>
            <a:pPr marL="0" indent="0" algn="just" eaLnBrk="1" hangingPunct="1">
              <a:buFontTx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</a:t>
            </a: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здоровых новорожденных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последних лет </a:t>
            </a: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снизилась с 48,3% до 26,5%, </a:t>
            </a: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- 80%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новорожденных являются </a:t>
            </a: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физиологически незрелыми, с проблемами здоровья, </a:t>
            </a:r>
          </a:p>
          <a:p>
            <a:pPr marL="0" indent="0" algn="just" eaLnBrk="1" hangingPunct="1">
              <a:buFontTx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70% - 86%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</a:t>
            </a: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неврологическую симптоматику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диагностированную </a:t>
            </a: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родовую энцефалопатию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при отсутствии своевременной коррекции приводит к развитию в будущем стойких нарушений.</a:t>
            </a:r>
          </a:p>
        </p:txBody>
      </p:sp>
    </p:spTree>
    <p:extLst>
      <p:ext uri="{BB962C8B-B14F-4D97-AF65-F5344CB8AC3E}">
        <p14:creationId xmlns:p14="http://schemas.microsoft.com/office/powerpoint/2010/main" val="212522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35496" y="0"/>
            <a:ext cx="8280920" cy="719138"/>
          </a:xfrm>
        </p:spPr>
        <p:txBody>
          <a:bodyPr>
            <a:normAutofit fontScale="90000"/>
          </a:bodyPr>
          <a:lstStyle/>
          <a:p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и механизмы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приводящие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нарушениям в работе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ЦНС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ребенка: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496" y="1052736"/>
            <a:ext cx="8785225" cy="54845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Перинатальная отягощенность в нашей стране за последнее десятилетие возросла в 1,9 раза и составила 544,7 на 1000 родившихся младенцев. </a:t>
            </a:r>
          </a:p>
          <a:p>
            <a:pPr marL="342900" indent="-342900" algn="just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ru-RU" sz="24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гипоксические поражения ЦНС</a:t>
            </a:r>
            <a:r>
              <a:rPr 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основной повреждающий фактор - </a:t>
            </a:r>
            <a:r>
              <a:rPr lang="ru-RU" sz="24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недостаток кислорода </a:t>
            </a:r>
            <a:r>
              <a:rPr 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(заболевания беременной (диабет, инфекция, анемия, повышение артериального давления, многоводие, маловодие, многоплодная беременность, тяжелые кровотечения, замедление кровотока при сжатии головы плода в родах в полости малого таза и др.),</a:t>
            </a:r>
          </a:p>
          <a:p>
            <a:pPr marL="342900" indent="-342900" algn="just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ru-RU" sz="24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травматические поражения</a:t>
            </a:r>
            <a:r>
              <a:rPr 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ведущим повреждающим фактором является </a:t>
            </a:r>
            <a:r>
              <a:rPr lang="ru-RU" sz="24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механическое повреждение тканей ЦНС </a:t>
            </a:r>
            <a:r>
              <a:rPr 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(головного и спинного мозга) в родах, в первые минуты и часы жизни ребенка (ручные манипуляции, родовые травмы),</a:t>
            </a:r>
          </a:p>
          <a:p>
            <a:pPr algn="just">
              <a:spcBef>
                <a:spcPct val="20000"/>
              </a:spcBef>
              <a:defRPr/>
            </a:pPr>
            <a:endParaRPr lang="ru-RU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667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Конфликт по системе ABO</a:t>
            </a:r>
            <a:b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633" y="1772816"/>
            <a:ext cx="7887001" cy="3880773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известно, по системе ABO существует 4 комбинации, составляющие 4 группы крови. Так вот, если у матери O (I) группа крови, а у будущего ребенка II или III, возможен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иммуноконфликт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«антиген-антитело». Хотя принято считать, что «вражда» по системе ABO случается чаще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резус-конфликта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гемолитическая болезнь новорожденных в данном случае проходит гораздо легче, а иногда едва заметна, так что ее не всегда диагностируют.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145" y="1196752"/>
            <a:ext cx="8172400" cy="385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ru-RU" sz="24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дисметаболические и токсико-метаболические поражения</a:t>
            </a:r>
            <a:r>
              <a:rPr 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основной повреждающий фактор - </a:t>
            </a:r>
            <a:r>
              <a:rPr lang="ru-RU" sz="24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обмена веществ </a:t>
            </a:r>
            <a:r>
              <a:rPr 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организме ребенка во внутриутробном периоде (алкогольный, никотиновый, наркотический абстинентный синдром плода, состояния от введенных плоду или ребенку лекарственных препаратов),</a:t>
            </a:r>
          </a:p>
          <a:p>
            <a:pPr marL="342900" indent="-342900" algn="just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поражение ЦНС </a:t>
            </a:r>
            <a:r>
              <a:rPr lang="ru-RU" sz="24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инфекционных заболеваниях </a:t>
            </a:r>
            <a:r>
              <a:rPr 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перинатального периода - воздействие оказывает </a:t>
            </a:r>
            <a:r>
              <a:rPr lang="ru-RU" sz="24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инфекционный агент </a:t>
            </a:r>
            <a:r>
              <a:rPr 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(как правило, вирус, внутриутробные инфекции).</a:t>
            </a:r>
          </a:p>
        </p:txBody>
      </p:sp>
      <p:sp>
        <p:nvSpPr>
          <p:cNvPr id="5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0701" y="6670"/>
            <a:ext cx="8280920" cy="719138"/>
          </a:xfrm>
        </p:spPr>
        <p:txBody>
          <a:bodyPr>
            <a:normAutofit fontScale="90000"/>
          </a:bodyPr>
          <a:lstStyle/>
          <a:p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и механизмы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приводящие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нарушениям в работе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ЦНС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ребенка:</a:t>
            </a:r>
          </a:p>
        </p:txBody>
      </p:sp>
    </p:spTree>
    <p:extLst>
      <p:ext uri="{BB962C8B-B14F-4D97-AF65-F5344CB8AC3E}">
        <p14:creationId xmlns:p14="http://schemas.microsoft.com/office/powerpoint/2010/main" val="39063326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3873" y="44624"/>
            <a:ext cx="7284431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 ППЦНС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873" y="692696"/>
            <a:ext cx="903605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мышечного то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нуса (гипер- или гипотонус);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двигательное беспокойство;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тремор подбородка и конечностей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судороги;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чувствительности;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дискинезия желудочно-кишечного тракта (неустойчивый стул, метеоризм, срыгивания);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частоты сердечных сокращений;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приглушенный звук сердечных тонов;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ритма дыхания;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объема головы ребенка более одного сантиметра за неделю;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неравномерная окраска кожных покровов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33539200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545000"/>
              </p:ext>
            </p:extLst>
          </p:nvPr>
        </p:nvGraphicFramePr>
        <p:xfrm>
          <a:off x="755576" y="1052736"/>
          <a:ext cx="7056784" cy="5256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4119"/>
                <a:gridCol w="5322665"/>
              </a:tblGrid>
              <a:tr h="3362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600" dirty="0">
                          <a:solidFill>
                            <a:srgbClr val="006666"/>
                          </a:solidFill>
                          <a:effectLst/>
                        </a:rPr>
                        <a:t>Форма ППЦНС</a:t>
                      </a:r>
                      <a:endParaRPr lang="ru-RU" sz="1600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600" dirty="0">
                          <a:solidFill>
                            <a:srgbClr val="006666"/>
                          </a:solidFill>
                          <a:effectLst/>
                        </a:rPr>
                        <a:t>Характерная симптоматика</a:t>
                      </a:r>
                      <a:endParaRPr lang="ru-RU" sz="1600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</a:tr>
              <a:tr h="1765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 dirty="0">
                          <a:solidFill>
                            <a:srgbClr val="006666"/>
                          </a:solidFill>
                          <a:effectLst/>
                        </a:rPr>
                        <a:t>Лёгкая</a:t>
                      </a:r>
                      <a:endParaRPr lang="ru-RU" sz="1100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5940425" algn="r"/>
                        </a:tabLst>
                      </a:pPr>
                      <a:r>
                        <a:rPr lang="ru-RU" sz="1400" dirty="0">
                          <a:effectLst/>
                        </a:rPr>
                        <a:t>Высокая возбудимость нервных импульсов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5940425" algn="r"/>
                        </a:tabLst>
                      </a:pPr>
                      <a:r>
                        <a:rPr lang="ru-RU" sz="1400" dirty="0">
                          <a:effectLst/>
                        </a:rPr>
                        <a:t>Слабый мышечный тонус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5940425" algn="r"/>
                        </a:tabLst>
                      </a:pPr>
                      <a:r>
                        <a:rPr lang="ru-RU" sz="1400" dirty="0">
                          <a:effectLst/>
                        </a:rPr>
                        <a:t>Скользящее косоглазие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5940425" algn="r"/>
                        </a:tabLst>
                      </a:pPr>
                      <a:r>
                        <a:rPr lang="ru-RU" sz="1400" dirty="0">
                          <a:effectLst/>
                        </a:rPr>
                        <a:t>Дрожание подбородка, рук и ног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5940425" algn="r"/>
                        </a:tabLst>
                      </a:pPr>
                      <a:r>
                        <a:rPr lang="ru-RU" sz="1400" dirty="0">
                          <a:effectLst/>
                        </a:rPr>
                        <a:t>Блуждающие движения глазных яблок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5940425" algn="r"/>
                        </a:tabLst>
                      </a:pPr>
                      <a:r>
                        <a:rPr lang="ru-RU" sz="1400" dirty="0">
                          <a:effectLst/>
                        </a:rPr>
                        <a:t>Нервные движения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</a:tr>
              <a:tr h="16835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 dirty="0">
                          <a:solidFill>
                            <a:srgbClr val="006666"/>
                          </a:solidFill>
                          <a:effectLst/>
                        </a:rPr>
                        <a:t>Средняя</a:t>
                      </a:r>
                      <a:endParaRPr lang="ru-RU" sz="1100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5940425" algn="r"/>
                        </a:tabLst>
                      </a:pPr>
                      <a:r>
                        <a:rPr lang="ru-RU" sz="1400" dirty="0">
                          <a:effectLst/>
                        </a:rPr>
                        <a:t>Отсутствие эмоций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5940425" algn="r"/>
                        </a:tabLst>
                      </a:pPr>
                      <a:r>
                        <a:rPr lang="ru-RU" sz="1400" dirty="0">
                          <a:effectLst/>
                        </a:rPr>
                        <a:t>Слабый мышечный тонус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5940425" algn="r"/>
                        </a:tabLst>
                      </a:pPr>
                      <a:r>
                        <a:rPr lang="ru-RU" sz="1400" dirty="0">
                          <a:effectLst/>
                        </a:rPr>
                        <a:t>Паралич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5940425" algn="r"/>
                        </a:tabLst>
                      </a:pPr>
                      <a:r>
                        <a:rPr lang="ru-RU" sz="1400" dirty="0">
                          <a:effectLst/>
                        </a:rPr>
                        <a:t>Судороги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5940425" algn="r"/>
                        </a:tabLst>
                      </a:pPr>
                      <a:r>
                        <a:rPr lang="ru-RU" sz="1400" dirty="0">
                          <a:effectLst/>
                        </a:rPr>
                        <a:t>Повышенная чувствительность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5940425" algn="r"/>
                        </a:tabLst>
                      </a:pPr>
                      <a:r>
                        <a:rPr lang="ru-RU" sz="1400" dirty="0">
                          <a:effectLst/>
                        </a:rPr>
                        <a:t>Самопроизвольная двигательная активность глаз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</a:tr>
              <a:tr h="14712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 dirty="0">
                          <a:solidFill>
                            <a:srgbClr val="006666"/>
                          </a:solidFill>
                          <a:effectLst/>
                        </a:rPr>
                        <a:t>Тяжёлая</a:t>
                      </a:r>
                      <a:endParaRPr lang="ru-RU" sz="1100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5940425" algn="r"/>
                        </a:tabLst>
                      </a:pPr>
                      <a:r>
                        <a:rPr lang="ru-RU" sz="1400" dirty="0">
                          <a:effectLst/>
                        </a:rPr>
                        <a:t>Судороги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5940425" algn="r"/>
                        </a:tabLst>
                      </a:pPr>
                      <a:r>
                        <a:rPr lang="ru-RU" sz="1400" dirty="0">
                          <a:effectLst/>
                        </a:rPr>
                        <a:t>Почечная недостаточность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5940425" algn="r"/>
                        </a:tabLst>
                      </a:pPr>
                      <a:r>
                        <a:rPr lang="ru-RU" sz="1400" dirty="0">
                          <a:effectLst/>
                        </a:rPr>
                        <a:t>Проблемы с сердечно-сосудистой системой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5940425" algn="r"/>
                        </a:tabLst>
                      </a:pPr>
                      <a:r>
                        <a:rPr lang="ru-RU" sz="1400" dirty="0">
                          <a:effectLst/>
                        </a:rPr>
                        <a:t>Сбои в работе кишечника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5940425" algn="r"/>
                        </a:tabLst>
                      </a:pPr>
                      <a:r>
                        <a:rPr lang="ru-RU" sz="1400" dirty="0">
                          <a:effectLst/>
                        </a:rPr>
                        <a:t>Нарушенное функционирование органов дыхания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 noChangeArrowheads="1"/>
          </p:cNvSpPr>
          <p:nvPr/>
        </p:nvSpPr>
        <p:spPr>
          <a:xfrm>
            <a:off x="3987" y="38100"/>
            <a:ext cx="7284431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 ППЦНС: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2371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094636" cy="777875"/>
          </a:xfrm>
        </p:spPr>
        <p:txBody>
          <a:bodyPr>
            <a:normAutofit/>
          </a:bodyPr>
          <a:lstStyle/>
          <a:p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  <a:r>
              <a:rPr lang="ru-RU" altLang="ru-RU" sz="3200" dirty="0" smtClean="0">
                <a:solidFill>
                  <a:srgbClr val="0C78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риска  ППЦНС:</a:t>
            </a:r>
            <a:endParaRPr lang="ru-RU" alt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Прямоугольник 3"/>
          <p:cNvSpPr>
            <a:spLocks noChangeArrowheads="1"/>
          </p:cNvSpPr>
          <p:nvPr/>
        </p:nvSpPr>
        <p:spPr bwMode="auto">
          <a:xfrm>
            <a:off x="0" y="856357"/>
            <a:ext cx="9134475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группу 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высокого риска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(который составляет 50%) относятся дети: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 тазовым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предлежанием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 большим весом (более 4х кг)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 недостаточностью функций черепных нервов: V(тройничный), VII(лицевой), IX(языкоглоточный), X(блуждающий), XII(подъязычный),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длительно сохраняющимися нарушениями мышечного тонуса.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дети с нарушениями слухового и зрительного анализатора (последствия недоношенности),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недоношенные (особенно с экстремально низкой массой тела).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Межнейрональная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организация и интенсивная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миелинизация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происходит не внутриутробно, а в сложных условия постнатальной адаптации. приблизительно у половины глубоко недоношенных детей имеет место задержка речевого развития, а в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школьном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 - трудности обучения, проблемы с чтением и письмом, концентрацией внимания и контролем поведения. </a:t>
            </a:r>
          </a:p>
        </p:txBody>
      </p:sp>
    </p:spTree>
    <p:extLst>
      <p:ext uri="{BB962C8B-B14F-4D97-AF65-F5344CB8AC3E}">
        <p14:creationId xmlns:p14="http://schemas.microsoft.com/office/powerpoint/2010/main" val="38695266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2"/>
          <p:cNvSpPr>
            <a:spLocks noChangeArrowheads="1"/>
          </p:cNvSpPr>
          <p:nvPr/>
        </p:nvSpPr>
        <p:spPr bwMode="auto">
          <a:xfrm>
            <a:off x="0" y="980728"/>
            <a:ext cx="8100392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 b="1" dirty="0"/>
              <a:t>	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Раннее органическое повреждение ЦНС в связи с патологией течения беременности и родов традиционно рассматривают в качестве основной причины отставания в развитии речи.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Существенное значение имеет и наследственный  фактор. Значительную роль наследственности в этиологии различных форм первичного недоразвития устной речи подтверждает А. Н. Корнев.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Однако точно предугадать , что может вызвать угнетение ЦНС у ребёнка сложно и больше зависит от ситуации в целом.</a:t>
            </a:r>
          </a:p>
        </p:txBody>
      </p:sp>
    </p:spTree>
    <p:extLst>
      <p:ext uri="{BB962C8B-B14F-4D97-AF65-F5344CB8AC3E}">
        <p14:creationId xmlns:p14="http://schemas.microsoft.com/office/powerpoint/2010/main" val="12214787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354" y="17930"/>
            <a:ext cx="8099038" cy="1412875"/>
          </a:xfrm>
        </p:spPr>
        <p:txBody>
          <a:bodyPr>
            <a:normAutofit/>
          </a:bodyPr>
          <a:lstStyle/>
          <a:p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Клинико-инструментальное обследование:</a:t>
            </a:r>
            <a:endParaRPr lang="ru-RU" alt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753556"/>
            <a:ext cx="8856662" cy="55659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Нейросонография.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Электроэнцефалография (ЭЭГ).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Электронейромиография (ЭНМГ).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Видеомониторинг.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 томография (КТ).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Позитронно-эмиссионная томография.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Магнитно-резонансная томография (МРТ).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Доплерография.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Осмотр у офтальмолога, логопеда, психолога.</a:t>
            </a:r>
          </a:p>
          <a:p>
            <a:pPr>
              <a:lnSpc>
                <a:spcPct val="150000"/>
              </a:lnSpc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6935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10971" y="1196752"/>
            <a:ext cx="8017413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Пирамидный путь – это нервный путь, состоящий из нейронов (нервных клеток), идущих от моторных зон коры головного мозга к спинному мозгу. Нейроны, образующие пирамидный путь, имеют очень длинные аксоны (отростки), по которым двигательные импульсы от коры доставляются к органам движений. Он начинается от коры головного мозга и заканчивается не в спинном мозге, а выше – в продолговатом. Именно в нём находятся ядра черепно-мозговых нервов, иннервирующих (снабжающих нервными импульсами) органы артикуляции. Поэтому очень часто патогенный фактор, повреждающий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мотонейроны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кортико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-спинального пирамидного пути, вызывает нарушения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кортико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-бульбарного пути, что приводит к появлению дизартрии:</a:t>
            </a:r>
          </a:p>
        </p:txBody>
      </p:sp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35496" y="32186"/>
            <a:ext cx="61563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Пирамидный путь </a:t>
            </a:r>
          </a:p>
        </p:txBody>
      </p:sp>
    </p:spTree>
    <p:extLst>
      <p:ext uri="{BB962C8B-B14F-4D97-AF65-F5344CB8AC3E}">
        <p14:creationId xmlns:p14="http://schemas.microsoft.com/office/powerpoint/2010/main" val="11513890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pp.userapi.com/c844418/v844418193/c0a1e/1s4esOvvvBc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62" y="2564904"/>
            <a:ext cx="4452937" cy="3462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836712"/>
            <a:ext cx="3926892" cy="2937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2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299" y="3501008"/>
            <a:ext cx="4005796" cy="359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0" y="0"/>
            <a:ext cx="74882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пирамидной недостаточности часто отмечается у детей с перинатальной энцефалопатией (ПЭП). </a:t>
            </a:r>
          </a:p>
        </p:txBody>
      </p:sp>
    </p:spTree>
    <p:extLst>
      <p:ext uri="{BB962C8B-B14F-4D97-AF65-F5344CB8AC3E}">
        <p14:creationId xmlns:p14="http://schemas.microsoft.com/office/powerpoint/2010/main" val="6184582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6081" y="0"/>
            <a:ext cx="3035300" cy="1143000"/>
          </a:xfrm>
        </p:spPr>
        <p:txBody>
          <a:bodyPr>
            <a:normAutofit/>
          </a:bodyPr>
          <a:lstStyle/>
          <a:p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Дизартрия</a:t>
            </a:r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-1" y="476672"/>
            <a:ext cx="9144001" cy="630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у ребёнка синдрома пирамидной недостаточности (неврологический диагноз), является фактором риска для псевдо-бульбарной дизартрии (примерно 90% случаев дизартрии у детей) и подтверждается наличием разнообразных нарушений мышечного тонуса подвижных органов артикуляции (языка, губ, мягкого нёба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гипертонус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(повышение мышечного тонуса); могут рано начать стоять (из-за высокого тонуса мышц-разгибателей), ходят на цыпочках, не опираясь на стопу, не сгибая ноги в коленях.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гипотонус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(понижение мышечного тонуса); может отмечаться задержка психомоторного развития – ребенок позже начинает держать головку, садиться, стоять, ходить.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мышечная дистония (как повышение, так и понижение мышечного тонуса).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мышечного тонуса могут быть односторонними или затрагивать обе половины тела.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75157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2"/>
          <p:cNvSpPr>
            <a:spLocks noChangeArrowheads="1"/>
          </p:cNvSpPr>
          <p:nvPr/>
        </p:nvSpPr>
        <p:spPr bwMode="auto">
          <a:xfrm>
            <a:off x="35496" y="0"/>
            <a:ext cx="8280920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нарушение тонуса языка, губ, мягкого неба;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повышенном мышечном тонусе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спастичность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язык напряжен, иногда оттянут кзади. Нарушена артикуляция многих согласных, часто наблюдается их смягченное произнесение.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сниженном тонусе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паретичность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затруднён подъём кончика языка наверх, что может приводить к межзубному произнесению свистящих, шипящих, т, д, н, л.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alt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слабости боковых краёв языка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произносятся “хлюпающие” звуки.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нарушении </a:t>
            </a:r>
            <a:r>
              <a:rPr lang="ru-RU" alt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тонуса губ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пропадает чёткость произнесения губных согласных и гласных О, У.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alt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тонуса мышц мягкого нёба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приводит к появлению в речи носового оттенка (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ринофонии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При одностороннем снижении тонуса мышц мягкого нёба маленький язычок (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увула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отклоняется в здоровую сторону при произнесении звука А.</a:t>
            </a:r>
          </a:p>
        </p:txBody>
      </p:sp>
    </p:spTree>
    <p:extLst>
      <p:ext uri="{BB962C8B-B14F-4D97-AF65-F5344CB8AC3E}">
        <p14:creationId xmlns:p14="http://schemas.microsoft.com/office/powerpoint/2010/main" val="4255813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Резусный конфликт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70000"/>
            <a:ext cx="7668344" cy="4772603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Резус-фактор может быть либо положительным, либо отрицательным, и обозначается соответственно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Rh+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Rh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-. Наличие или отсутствие этого фактора (некоего антигена D на поверхности эритроцитов) никак не влияет на здоровье его обладателя и саму жизнь, за исключением единственной ситуации: если речь идет не о женщине с отрицательным резусом, вступившей в брак и желающей иметь детей от резус-положительного отца. Тогда возрастает риск осложненных беременностей и вынашивания плода.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0" y="0"/>
            <a:ext cx="8100392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alt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Гиперсаливация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(слюнотечение).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Наблюдаются </a:t>
            </a:r>
            <a:r>
              <a:rPr lang="ru-RU" alt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синкинезии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содружественные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движения):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запрокидывание головы при подъёме кончика языка наверх;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закрывание рта при подъеме кончика языка наверх,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движение кончика языка из стороны в сторону вслед за движениями глаз вправо-влево;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движения (поднятие) пальцев рук при подъёме кончика языка наверх.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Возникновение дизартрии зависит от того, как много нервных клеток пострадало, от зоны локализации повреждений (поражение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кортико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-бульбарного пути) и от возможностей компенсации в случае минимальных нарушений.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Наличие пирамидного синдрома должно восприниматься, как фактор риска дизартрии.</a:t>
            </a:r>
          </a:p>
        </p:txBody>
      </p:sp>
    </p:spTree>
    <p:extLst>
      <p:ext uri="{BB962C8B-B14F-4D97-AF65-F5344CB8AC3E}">
        <p14:creationId xmlns:p14="http://schemas.microsoft.com/office/powerpoint/2010/main" val="13595705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607" y="7034"/>
            <a:ext cx="4689475" cy="1143000"/>
          </a:xfrm>
        </p:spPr>
        <p:txBody>
          <a:bodyPr>
            <a:normAutofit/>
          </a:bodyPr>
          <a:lstStyle/>
          <a:p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родителей.</a:t>
            </a:r>
            <a:endParaRPr lang="ru-RU" alt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Прямоугольник 1"/>
          <p:cNvSpPr>
            <a:spLocks noChangeArrowheads="1"/>
          </p:cNvSpPr>
          <p:nvPr/>
        </p:nvSpPr>
        <p:spPr bwMode="auto">
          <a:xfrm>
            <a:off x="1" y="692696"/>
            <a:ext cx="853244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Перинатальная отягощенность в нашей стране за последнее десятилетие возросла в 1,9 раза (544,7 на 1000 родившихся младенцев). Большинство родителей не знают этот диагноз.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Кора мозга, отвечающая за все высшие психические функции и  подкорка - за эмоции и рефлексы, соединяются самыми длинными пирамидными нейронами, которые первыми страдают в результате </a:t>
            </a:r>
            <a:r>
              <a:rPr lang="ru-RU" alt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родовой травмы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(часто травма шейных позвонков). Мозг новорожденного ребенка в ответ на повреждение способен образовывать новые нейроны. Часть детей компенсируются самостоятельно, с небольшой задержкой развития, например начинают говорить к 3-3,5 годам, но большинство имеют стойкие нарушения развития, которые накладываются на эту первичную неврологию.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старше ребенок, тем труднее корректировать эти особенности, потому что все упирается в пластичность мозга, которая наиболее активна до 3 - 6-7 лет.  </a:t>
            </a:r>
          </a:p>
        </p:txBody>
      </p:sp>
    </p:spTree>
    <p:extLst>
      <p:ext uri="{BB962C8B-B14F-4D97-AF65-F5344CB8AC3E}">
        <p14:creationId xmlns:p14="http://schemas.microsoft.com/office/powerpoint/2010/main" val="21355281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2"/>
          <p:cNvSpPr>
            <a:spLocks noChangeArrowheads="1"/>
          </p:cNvSpPr>
          <p:nvPr/>
        </p:nvSpPr>
        <p:spPr bwMode="auto">
          <a:xfrm>
            <a:off x="0" y="764704"/>
            <a:ext cx="87122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ППЦНС наиболее частыми являются речевые расстройства - 50,5%, расстройства эмоционально-волевой сферы - 29,2%. 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встречается диагноз «ранний детский аутизм» - 12,3%; нарушения поведения и внимания -7,7%; повышенная утомляемость истощаемость нервных процессов - 9,2%.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раннем этапе обманчиво кажется, что тонус мышц нормализуется, расстройства центральной нервной системы проходят и становятся менее выраженными, рефлексы у ребенка приходят в норму, улучшается общее самочувствие. 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Однако! Через некоторое время симптомы вновь обостряются. Обычно в тех ситуациях, когда у новорожденного диагностируется поражение ЦНС средней или тяжелой формы.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отсутствии коррекционной работы структура дефекта сохраняется несмотря на рост ребенка.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Воздействие</a:t>
            </a:r>
            <a:endParaRPr lang="ru-RU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8893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2"/>
          <p:cNvSpPr>
            <a:spLocks noChangeArrowheads="1"/>
          </p:cNvSpPr>
          <p:nvPr/>
        </p:nvSpPr>
        <p:spPr bwMode="auto">
          <a:xfrm>
            <a:off x="7272" y="260648"/>
            <a:ext cx="8093120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отклонение в развитии выявлено на ранних этапах, то лечение и психолого-педагогическое воздействие оказываются более эффективными.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последние годы определилось особое направление в логопедии – превентивное логопедическое воздействие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 раннего логопедического и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медико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педагогического сопровождения развития детей (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ЛМППс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 перинатальной энцефалопатией является команда специалистов детской поликлиники: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невролог, отоларинголог, ортопед, педиатр, физиотерапевт, инструктор ЛФК, логопед, психолог, методист кабинета здорового ребенка, специалисты клинической лаборатории и др. 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центральных ролей возлагается на родителей ребенка, реализующих коррекционно-воспитательный режим в семье.</a:t>
            </a:r>
          </a:p>
        </p:txBody>
      </p:sp>
    </p:spTree>
    <p:extLst>
      <p:ext uri="{BB962C8B-B14F-4D97-AF65-F5344CB8AC3E}">
        <p14:creationId xmlns:p14="http://schemas.microsoft.com/office/powerpoint/2010/main" val="6730421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35496" y="15297"/>
            <a:ext cx="6265863" cy="720725"/>
          </a:xfrm>
        </p:spPr>
        <p:txBody>
          <a:bodyPr>
            <a:normAutofit/>
          </a:bodyPr>
          <a:lstStyle/>
          <a:p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последствия.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476" y="736022"/>
            <a:ext cx="8785225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правило, к годовалому возрасту проявления уменьшаются или исчезают полностью.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перинатальные поражения могут иметь отдаленные последствия: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задержка психического, речевого или моторного (физического) развития;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цереброастенический синдром (перепады настроения, двигательное беспокойство, метеозависимость, беспокойный сон);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дефицита внимания и гиперактивности (агрессивность, приступы истерики, трудности при обучении, проблемы с памятью).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самыми серьезными последствиями  - инвалидность: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Эпилепсия,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ДЦП,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Гидроцефалия.</a:t>
            </a: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377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eroyatnost-rezus-konflikta-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556792"/>
            <a:ext cx="6097121" cy="351415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7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беременность обычно проходит без сложностей, поскольку иммунная система мамы еще не сенсибилизирована и антитела вырабатываются в малом количестве. Но есть ситуации, в которых риск </a:t>
            </a:r>
            <a:r>
              <a:rPr lang="ru-RU" sz="27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резус-конфликта</a:t>
            </a:r>
            <a:r>
              <a:rPr lang="ru-RU" sz="27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высок. К ним относятся:</a:t>
            </a:r>
            <a:endParaRPr lang="ru-RU" sz="27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564904"/>
            <a:ext cx="8462588" cy="3561259"/>
          </a:xfrm>
        </p:spPr>
        <p:txBody>
          <a:bodyPr>
            <a:normAutofit lnSpcReduction="10000"/>
          </a:bodyPr>
          <a:lstStyle/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вторые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последующие роды (с каждым разом риск конфликта увеличивается);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внематочная беременность;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беременность закончилась выкидышем или абортом;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переливание ранее Rh-положительной крови, причем срок давности не играет никакой роли.</a:t>
            </a:r>
            <a:r>
              <a:rPr lang="ru-RU" sz="2600" dirty="0"/>
              <a:t/>
            </a:r>
            <a:br>
              <a:rPr lang="ru-RU" sz="2600" dirty="0"/>
            </a:br>
            <a:endParaRPr lang="ru-RU" sz="26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nematochnaya-beremennost-0-768x4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04665"/>
            <a:ext cx="5328592" cy="3073654"/>
          </a:xfrm>
        </p:spPr>
      </p:pic>
      <p:pic>
        <p:nvPicPr>
          <p:cNvPr id="5" name="Рисунок 4" descr="krovd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3212976"/>
            <a:ext cx="5178152" cy="348230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 гемолитической болезни новорожденных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2913187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симптомы зависят от формы заболевания.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129</TotalTime>
  <Words>2785</Words>
  <Application>Microsoft Office PowerPoint</Application>
  <PresentationFormat>Экран (4:3)</PresentationFormat>
  <Paragraphs>222</Paragraphs>
  <Slides>54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62" baseType="lpstr">
      <vt:lpstr>Arial</vt:lpstr>
      <vt:lpstr>Calibri</vt:lpstr>
      <vt:lpstr>Courier New</vt:lpstr>
      <vt:lpstr>Times New Roman</vt:lpstr>
      <vt:lpstr>Trebuchet MS</vt:lpstr>
      <vt:lpstr>Wingdings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Конфликт по системе ABO </vt:lpstr>
      <vt:lpstr>Резусный конфликт </vt:lpstr>
      <vt:lpstr>Презентация PowerPoint</vt:lpstr>
      <vt:lpstr> Первая беременность обычно проходит без сложностей, поскольку иммунная система мамы еще не сенсибилизирована и антитела вырабатываются в малом количестве. Но есть ситуации, в которых риск резус-конфликта высок. К ним относятся:</vt:lpstr>
      <vt:lpstr>Презентация PowerPoint</vt:lpstr>
      <vt:lpstr>Симптомы гемолитической болезни новорожденных</vt:lpstr>
      <vt:lpstr>Отечная форма (или водянка плода) встречается редко</vt:lpstr>
      <vt:lpstr>Презентация PowerPoint</vt:lpstr>
      <vt:lpstr>Анемическая форма – это наиболее благоприятная форма по течению.</vt:lpstr>
      <vt:lpstr>Презентация PowerPoint</vt:lpstr>
      <vt:lpstr>Желтушная форма – наиболее часто встречаемая форма. Основными ее симптомами являются:</vt:lpstr>
      <vt:lpstr>Презентация PowerPoint</vt:lpstr>
      <vt:lpstr>Желтуха развивается в первые 24 часа после рождения ребенка, реже — на вторые сутки, имеет прогрессирующее течение.</vt:lpstr>
      <vt:lpstr>Появляются симптомы ядерной желтухи (поражение подкорковых ядер мозга непрямым билирубином):</vt:lpstr>
      <vt:lpstr>Презентация PowerPoint</vt:lpstr>
      <vt:lpstr>Формы</vt:lpstr>
      <vt:lpstr>По степени тяжести выделяют следующие формы заболевания.</vt:lpstr>
      <vt:lpstr>Презентация PowerPoint</vt:lpstr>
      <vt:lpstr>Диагностика Необходима антенатальная (дородовая) диагностика возможного иммунного конфликта.</vt:lpstr>
      <vt:lpstr>Презентация PowerPoint</vt:lpstr>
      <vt:lpstr>Презентация PowerPoint</vt:lpstr>
      <vt:lpstr>Презентация PowerPoint</vt:lpstr>
      <vt:lpstr>Презентация PowerPoint</vt:lpstr>
      <vt:lpstr>Лечение гемолитической болезни новорожденных</vt:lpstr>
      <vt:lpstr>Презентация PowerPoint</vt:lpstr>
      <vt:lpstr>Презентация PowerPoint</vt:lpstr>
      <vt:lpstr>При легкой форме данного заболевания либо после оперативного лечения применяют консервативные методы:</vt:lpstr>
      <vt:lpstr>Презентация PowerPoint</vt:lpstr>
      <vt:lpstr>Презентация PowerPoint</vt:lpstr>
      <vt:lpstr>Осложнения и последствия</vt:lpstr>
      <vt:lpstr>Презентация PowerPoint</vt:lpstr>
      <vt:lpstr>Презентация PowerPoint</vt:lpstr>
      <vt:lpstr>Профилактика гемолитической болезни новорожденных</vt:lpstr>
      <vt:lpstr>Спасибо за внимание</vt:lpstr>
      <vt:lpstr>ППЦНС (ПЭП)</vt:lpstr>
      <vt:lpstr>Причины и механизмы приводящие к нарушениям в работе ЦНС у ребенка:</vt:lpstr>
      <vt:lpstr>Причины и механизмы приводящие к нарушениям в работе ЦНС у ребенка:</vt:lpstr>
      <vt:lpstr>Симптомы ППЦНС: </vt:lpstr>
      <vt:lpstr>Презентация PowerPoint</vt:lpstr>
      <vt:lpstr>Группа риска  ППЦНС:</vt:lpstr>
      <vt:lpstr>Презентация PowerPoint</vt:lpstr>
      <vt:lpstr>Клинико-инструментальное обследование:</vt:lpstr>
      <vt:lpstr>Презентация PowerPoint</vt:lpstr>
      <vt:lpstr>Презентация PowerPoint</vt:lpstr>
      <vt:lpstr>Дизартрия</vt:lpstr>
      <vt:lpstr>Презентация PowerPoint</vt:lpstr>
      <vt:lpstr>Презентация PowerPoint</vt:lpstr>
      <vt:lpstr>Для родителей.</vt:lpstr>
      <vt:lpstr>Презентация PowerPoint</vt:lpstr>
      <vt:lpstr>Презентация PowerPoint</vt:lpstr>
      <vt:lpstr>Некоторые последствия.</vt:lpstr>
    </vt:vector>
  </TitlesOfParts>
  <Company>DG Win&amp;Soft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Гемолитическая болезнь новорожденных</dc:title>
  <dc:creator>Оксана</dc:creator>
  <cp:lastModifiedBy>Преподаватель</cp:lastModifiedBy>
  <cp:revision>18</cp:revision>
  <dcterms:created xsi:type="dcterms:W3CDTF">2017-11-21T18:56:53Z</dcterms:created>
  <dcterms:modified xsi:type="dcterms:W3CDTF">2025-10-11T03:59:42Z</dcterms:modified>
</cp:coreProperties>
</file>