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93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94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307" r:id="rId38"/>
    <p:sldId id="290" r:id="rId39"/>
    <p:sldId id="291" r:id="rId40"/>
    <p:sldId id="292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2340" y="-9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95BAE-371B-4197-BB66-F639778AAEE3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ABB14-876C-4D1B-9454-E3DCA44F9B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84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BB14-876C-4D1B-9454-E3DCA44F9B11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274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38C0C9D-5240-4F19-8C0F-E1F5856690E2}" type="datetimeFigureOut">
              <a:rPr lang="ru-RU" smtClean="0"/>
              <a:t>15.01.2016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5547284-8A2D-40AA-85FA-CE3F2DCB9ED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800" dirty="0" smtClean="0"/>
              <a:t>лекарственных средств в организм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Парентеральный путь введения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111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2700" dirty="0" smtClean="0"/>
              <a:t>при проведении </a:t>
            </a:r>
            <a:r>
              <a:rPr lang="ru-RU" sz="2700" dirty="0"/>
              <a:t>инъекции процедурная медсестра должна:</a:t>
            </a:r>
            <a:br>
              <a:rPr lang="ru-RU" sz="27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pPr marL="114300" lvl="0" indent="0">
              <a:buNone/>
            </a:pPr>
            <a:endParaRPr lang="ru-RU" dirty="0"/>
          </a:p>
          <a:p>
            <a:pPr lvl="0"/>
            <a:r>
              <a:rPr lang="ru-RU" dirty="0"/>
              <a:t>помнить о возможных осложнениях после инъекций</a:t>
            </a:r>
          </a:p>
          <a:p>
            <a:pPr lvl="0"/>
            <a:r>
              <a:rPr lang="ru-RU" dirty="0"/>
              <a:t>сбрасывать инъекционные иглы в контейнер со специально оборудованной крышкой для обеспечения инфекционной безопасности</a:t>
            </a:r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dirty="0" smtClean="0"/>
              <a:t>оценить </a:t>
            </a:r>
            <a:r>
              <a:rPr lang="ru-RU" dirty="0"/>
              <a:t>состояние </a:t>
            </a:r>
            <a:r>
              <a:rPr lang="ru-RU" dirty="0" smtClean="0"/>
              <a:t>кожи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уметь выявить возможные психологические проблемы пациента перед вмешательством</a:t>
            </a:r>
          </a:p>
          <a:p>
            <a:endParaRPr lang="ru-RU" dirty="0"/>
          </a:p>
        </p:txBody>
      </p:sp>
      <p:pic>
        <p:nvPicPr>
          <p:cNvPr id="5122" name="Picture 2" descr="http://dezsredstva.ru/upload/iblock/b5a/abris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772659"/>
            <a:ext cx="1728192" cy="172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53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367" y="397736"/>
            <a:ext cx="8229600" cy="4373563"/>
          </a:xfrm>
        </p:spPr>
        <p:txBody>
          <a:bodyPr/>
          <a:lstStyle/>
          <a:p>
            <a:r>
              <a:rPr lang="ru-RU" dirty="0"/>
              <a:t>Медсестра выполняет инъекции в процедурном кабинете или тяжелобольным пациентам – в палате.</a:t>
            </a:r>
          </a:p>
          <a:p>
            <a:pPr marL="114300" indent="0">
              <a:buNone/>
            </a:pPr>
            <a:r>
              <a:rPr lang="ru-RU" b="1" dirty="0"/>
              <a:t>Для проведения любой инъекции необходимо приготовить:</a:t>
            </a:r>
          </a:p>
          <a:p>
            <a:pPr lvl="0"/>
            <a:r>
              <a:rPr lang="ru-RU" dirty="0"/>
              <a:t>стерильный лоток со стерильным пинцетом</a:t>
            </a:r>
          </a:p>
          <a:p>
            <a:pPr lvl="0"/>
            <a:r>
              <a:rPr lang="ru-RU" dirty="0"/>
              <a:t>перевязочный материал</a:t>
            </a:r>
          </a:p>
          <a:p>
            <a:pPr lvl="0"/>
            <a:r>
              <a:rPr lang="ru-RU" dirty="0"/>
              <a:t>70% этиловый спирт</a:t>
            </a:r>
          </a:p>
          <a:p>
            <a:pPr lvl="0"/>
            <a:r>
              <a:rPr lang="ru-RU" dirty="0"/>
              <a:t>шприц с лекарственным препаратом</a:t>
            </a:r>
          </a:p>
          <a:p>
            <a:endParaRPr lang="ru-RU" dirty="0"/>
          </a:p>
        </p:txBody>
      </p:sp>
      <p:pic>
        <p:nvPicPr>
          <p:cNvPr id="2050" name="Picture 2" descr="http://www.stihi.ru/pics/2012/08/19/94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734" y="4077072"/>
            <a:ext cx="3414911" cy="255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7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Для каждой инъекции необходимо приготовить соответствующие шприц и иглу.</a:t>
            </a:r>
          </a:p>
          <a:p>
            <a:r>
              <a:rPr lang="ru-RU" dirty="0"/>
              <a:t>Шприцы для инъекций имеют объем в миллилитрах:</a:t>
            </a:r>
          </a:p>
          <a:p>
            <a:pPr lvl="0"/>
            <a:r>
              <a:rPr lang="ru-RU" dirty="0"/>
              <a:t>внутрикожной – 1,0</a:t>
            </a:r>
          </a:p>
          <a:p>
            <a:pPr lvl="0"/>
            <a:r>
              <a:rPr lang="ru-RU" dirty="0"/>
              <a:t>подкожной – 2,0</a:t>
            </a:r>
          </a:p>
          <a:p>
            <a:pPr lvl="0"/>
            <a:r>
              <a:rPr lang="ru-RU" dirty="0"/>
              <a:t>внутримышечной – 5,0, 10,0</a:t>
            </a:r>
          </a:p>
          <a:p>
            <a:pPr lvl="0"/>
            <a:r>
              <a:rPr lang="ru-RU" dirty="0"/>
              <a:t>внутривенной – 10,0 и 20,0</a:t>
            </a:r>
          </a:p>
          <a:p>
            <a:endParaRPr lang="ru-RU" dirty="0"/>
          </a:p>
        </p:txBody>
      </p:sp>
      <p:pic>
        <p:nvPicPr>
          <p:cNvPr id="6146" name="Picture 2" descr="http://stat8.blog.ru/lr/0a0ca1029182b1374188e30938bf43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789040"/>
            <a:ext cx="4067175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79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Для правильного введения препарата необходимо знать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место </a:t>
            </a:r>
            <a:r>
              <a:rPr lang="ru-RU" sz="2800" dirty="0"/>
              <a:t>инъекции</a:t>
            </a:r>
            <a:r>
              <a:rPr lang="ru-RU" sz="2800" dirty="0" smtClean="0"/>
              <a:t>,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глубину </a:t>
            </a:r>
          </a:p>
          <a:p>
            <a:r>
              <a:rPr lang="ru-RU" sz="2800" dirty="0" smtClean="0"/>
              <a:t>угол </a:t>
            </a:r>
            <a:r>
              <a:rPr lang="ru-RU" sz="2800" dirty="0"/>
              <a:t>введения иглы.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1521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Внутрикожная инъекция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самая поверхностная инъекция, иглу вводят на глубину среза.</a:t>
            </a:r>
          </a:p>
          <a:p>
            <a:pPr marL="114300" indent="0">
              <a:buNone/>
            </a:pPr>
            <a:r>
              <a:rPr lang="ru-RU" b="1" dirty="0" smtClean="0"/>
              <a:t>Цель </a:t>
            </a:r>
            <a:r>
              <a:rPr lang="ru-RU" b="1" dirty="0"/>
              <a:t>инъекции: </a:t>
            </a:r>
            <a:r>
              <a:rPr lang="ru-RU" dirty="0"/>
              <a:t>диагностическая </a:t>
            </a:r>
          </a:p>
          <a:p>
            <a:pPr marL="114300" indent="0">
              <a:buNone/>
            </a:pPr>
            <a:r>
              <a:rPr lang="ru-RU" dirty="0"/>
              <a:t>П</a:t>
            </a:r>
            <a:r>
              <a:rPr lang="ru-RU" dirty="0" smtClean="0"/>
              <a:t>роводят</a:t>
            </a:r>
            <a:r>
              <a:rPr lang="ru-RU" dirty="0"/>
              <a:t>, выполняя диагностические пробы:</a:t>
            </a:r>
          </a:p>
          <a:p>
            <a:pPr lvl="0"/>
            <a:r>
              <a:rPr lang="ru-RU" dirty="0"/>
              <a:t>на туберкулез – с туберкулином</a:t>
            </a:r>
          </a:p>
          <a:p>
            <a:pPr lvl="0"/>
            <a:r>
              <a:rPr lang="ru-RU" dirty="0"/>
              <a:t>с лекарственным препаратом – для определения аллергической реакции</a:t>
            </a:r>
          </a:p>
          <a:p>
            <a:endParaRPr lang="ru-RU" dirty="0"/>
          </a:p>
        </p:txBody>
      </p:sp>
      <p:pic>
        <p:nvPicPr>
          <p:cNvPr id="7170" name="Picture 2" descr="http://www.medcectre.ru/wp-content/uploads/2012/06/vypolnenie-vnutrikozhnoj-injekc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001371"/>
            <a:ext cx="2736303" cy="145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5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Запомните!	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ru-RU" sz="2400" dirty="0" smtClean="0"/>
              <a:t>объем </a:t>
            </a:r>
            <a:r>
              <a:rPr lang="ru-RU" sz="2400" dirty="0"/>
              <a:t>лекарственного препарата – 0,1-1,0 мл</a:t>
            </a:r>
            <a:endParaRPr lang="ru-RU" dirty="0"/>
          </a:p>
          <a:p>
            <a:pPr lvl="1"/>
            <a:r>
              <a:rPr lang="ru-RU" sz="2400" dirty="0"/>
              <a:t>угол введения иглы – 5</a:t>
            </a:r>
            <a:endParaRPr lang="ru-RU" dirty="0"/>
          </a:p>
          <a:p>
            <a:pPr lvl="1"/>
            <a:r>
              <a:rPr lang="ru-RU" sz="2400" dirty="0"/>
              <a:t>глубина введения иглы – срез иглы</a:t>
            </a:r>
            <a:endParaRPr lang="ru-RU" dirty="0"/>
          </a:p>
          <a:p>
            <a:pPr lvl="1"/>
            <a:r>
              <a:rPr lang="ru-RU" sz="2400" dirty="0"/>
              <a:t>место введения: передняя (внутренняя) поверхность предплечья</a:t>
            </a:r>
            <a:endParaRPr lang="ru-RU" dirty="0"/>
          </a:p>
          <a:p>
            <a:endParaRPr lang="ru-RU" dirty="0"/>
          </a:p>
        </p:txBody>
      </p:sp>
      <p:pic>
        <p:nvPicPr>
          <p:cNvPr id="9218" name="Picture 2" descr="http://www.virtumed.ru/p/m/virtuvein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149080"/>
            <a:ext cx="4067175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05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Подкожная инъекция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 smtClean="0"/>
              <a:t>Цель </a:t>
            </a:r>
            <a:r>
              <a:rPr lang="ru-RU" dirty="0"/>
              <a:t>инъекции: лечебная – введение препарата в жировую ткань.</a:t>
            </a:r>
          </a:p>
          <a:p>
            <a:r>
              <a:rPr lang="ru-RU" dirty="0"/>
              <a:t>Проводят для лечебного эффекта с учетом быстрого всасывания препаратов в рыхлой подкожной клетчатке.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8194" name="Picture 2" descr="http://oasis-ti.com/content/images/dictionary/0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000" r="50000"/>
          <a:stretch/>
        </p:blipFill>
        <p:spPr bwMode="auto">
          <a:xfrm>
            <a:off x="683569" y="3717032"/>
            <a:ext cx="8136904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90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Подкожная инъекция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b="1" dirty="0" smtClean="0"/>
              <a:t>Цель </a:t>
            </a:r>
            <a:r>
              <a:rPr lang="ru-RU" b="1" dirty="0"/>
              <a:t>инъекции: </a:t>
            </a:r>
            <a:r>
              <a:rPr lang="ru-RU" dirty="0"/>
              <a:t>лечебная – введение препарата в жировую ткань.</a:t>
            </a:r>
          </a:p>
          <a:p>
            <a:r>
              <a:rPr lang="ru-RU" dirty="0"/>
              <a:t>Проводят для лечебного эффекта с учетом быстрого всасывания препаратов в рыхлой подкожной клетчатке. </a:t>
            </a:r>
            <a:endParaRPr lang="ru-RU" dirty="0" smtClean="0"/>
          </a:p>
          <a:p>
            <a:r>
              <a:rPr lang="ru-RU" dirty="0" smtClean="0"/>
              <a:t>Воздействие </a:t>
            </a:r>
            <a:r>
              <a:rPr lang="ru-RU" dirty="0"/>
              <a:t>лекарственных средств – через 20-30 минут.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способ используют при необходимости </a:t>
            </a:r>
            <a:r>
              <a:rPr lang="ru-RU" dirty="0" err="1"/>
              <a:t>пролонгирования</a:t>
            </a:r>
            <a:r>
              <a:rPr lang="ru-RU" dirty="0"/>
              <a:t> препарата (адреналин, эфедрин).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996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Запомните!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Объем </a:t>
            </a:r>
            <a:r>
              <a:rPr lang="ru-RU" dirty="0"/>
              <a:t>лекарственного препарата 1,0-2,0 мл</a:t>
            </a:r>
          </a:p>
          <a:p>
            <a:pPr lvl="0"/>
            <a:r>
              <a:rPr lang="ru-RU" dirty="0"/>
              <a:t>Угол введения иглы – 45</a:t>
            </a:r>
          </a:p>
          <a:p>
            <a:pPr lvl="0"/>
            <a:r>
              <a:rPr lang="ru-RU" dirty="0"/>
              <a:t>Глубина введения иглы – 2/3 (1-1,5 см)</a:t>
            </a:r>
          </a:p>
          <a:p>
            <a:pPr marL="114300" lvl="0" indent="0">
              <a:buNone/>
            </a:pPr>
            <a:r>
              <a:rPr lang="ru-RU" b="1" dirty="0"/>
              <a:t>Места </a:t>
            </a:r>
            <a:r>
              <a:rPr lang="ru-RU" b="1" dirty="0" smtClean="0"/>
              <a:t>введения:</a:t>
            </a:r>
          </a:p>
          <a:p>
            <a:r>
              <a:rPr lang="ru-RU" dirty="0" smtClean="0"/>
              <a:t>наружная </a:t>
            </a:r>
            <a:r>
              <a:rPr lang="ru-RU" dirty="0"/>
              <a:t>поверхность плеча, </a:t>
            </a:r>
          </a:p>
          <a:p>
            <a:r>
              <a:rPr lang="ru-RU" dirty="0" smtClean="0"/>
              <a:t>подлопаточная область,</a:t>
            </a:r>
          </a:p>
          <a:p>
            <a:r>
              <a:rPr lang="ru-RU" dirty="0" smtClean="0"/>
              <a:t>поверхность </a:t>
            </a:r>
            <a:r>
              <a:rPr lang="ru-RU" dirty="0"/>
              <a:t>брюшной стенки, </a:t>
            </a:r>
          </a:p>
          <a:p>
            <a:r>
              <a:rPr lang="ru-RU" dirty="0" smtClean="0"/>
              <a:t>передненаружная </a:t>
            </a:r>
            <a:r>
              <a:rPr lang="ru-RU" dirty="0"/>
              <a:t>поверхность бедра</a:t>
            </a:r>
          </a:p>
          <a:p>
            <a:pPr marL="11430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84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Внутримышечная инъекция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ru-RU" dirty="0"/>
          </a:p>
          <a:p>
            <a:r>
              <a:rPr lang="ru-RU" dirty="0"/>
              <a:t>Мышечная ткань обладает широкой сетью кровеносных и лимфатических сосудов, поэтому всасывание препаратов при внутримышечных инъекциях  происходит быстрее и полнее, чем при подкожной инъекции.</a:t>
            </a:r>
          </a:p>
          <a:p>
            <a:endParaRPr lang="ru-RU" dirty="0"/>
          </a:p>
        </p:txBody>
      </p:sp>
      <p:pic>
        <p:nvPicPr>
          <p:cNvPr id="10242" name="Picture 2" descr="http://centrkvant.real-com.net/goodspic/7/21/45217/thumbs_260/g_image_4e54aded233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329" y="4293096"/>
            <a:ext cx="3072339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753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Инъекционный </a:t>
            </a:r>
            <a:r>
              <a:rPr lang="ru-RU" b="1" i="1" dirty="0"/>
              <a:t>путь введения лекарственных веществ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минуя </a:t>
            </a:r>
            <a:r>
              <a:rPr lang="ru-RU" sz="3200" dirty="0"/>
              <a:t>пищеварительный тракт, через инъекции</a:t>
            </a:r>
          </a:p>
          <a:p>
            <a:endParaRPr lang="ru-RU" sz="3200" dirty="0"/>
          </a:p>
        </p:txBody>
      </p:sp>
      <p:pic>
        <p:nvPicPr>
          <p:cNvPr id="1026" name="Picture 2" descr="http://www.poliklinika-avto.ru/image/specialisty/kuz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420888"/>
            <a:ext cx="3240360" cy="4274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4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Запомните!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Объем </a:t>
            </a:r>
            <a:r>
              <a:rPr lang="ru-RU" dirty="0"/>
              <a:t>лекарственного препарата – 5,0-10,0 мл</a:t>
            </a:r>
          </a:p>
          <a:p>
            <a:pPr lvl="0"/>
            <a:r>
              <a:rPr lang="ru-RU" dirty="0"/>
              <a:t>Угол введения иглы – 90</a:t>
            </a:r>
          </a:p>
          <a:p>
            <a:pPr lvl="0"/>
            <a:r>
              <a:rPr lang="ru-RU" dirty="0"/>
              <a:t>Глубина введения </a:t>
            </a:r>
            <a:r>
              <a:rPr lang="ru-RU" dirty="0" smtClean="0"/>
              <a:t>иглы - 2/3 </a:t>
            </a:r>
            <a:endParaRPr lang="ru-RU" dirty="0"/>
          </a:p>
          <a:p>
            <a:pPr lvl="0"/>
            <a:r>
              <a:rPr lang="ru-RU" dirty="0"/>
              <a:t>Места введения: верхненаружный квадрант ягодицы, передненаружная поверхность бедра, средняя треть плеча (область дельтовидной мышцы)</a:t>
            </a:r>
          </a:p>
          <a:p>
            <a:endParaRPr lang="ru-RU" dirty="0"/>
          </a:p>
        </p:txBody>
      </p:sp>
      <p:pic>
        <p:nvPicPr>
          <p:cNvPr id="4" name="Содержимое 7" descr="spot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779912" y="4281172"/>
            <a:ext cx="3600400" cy="250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63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Рекомендации </a:t>
            </a:r>
            <a:r>
              <a:rPr lang="ru-RU" b="1" dirty="0"/>
              <a:t>для медицинской сестры: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ru-RU" sz="2800" dirty="0" smtClean="0"/>
              <a:t>просить </a:t>
            </a:r>
            <a:r>
              <a:rPr lang="ru-RU" sz="2800" dirty="0"/>
              <a:t>пациента расслабить мышцу в месте укола для уменьшения болезненности инъекции</a:t>
            </a:r>
            <a:endParaRPr lang="ru-RU" sz="2400" dirty="0"/>
          </a:p>
          <a:p>
            <a:pPr lvl="1"/>
            <a:r>
              <a:rPr lang="ru-RU" sz="2800" dirty="0"/>
              <a:t>прокалывать кожу иглой достаточно быстро</a:t>
            </a:r>
            <a:endParaRPr lang="ru-RU" sz="2400" dirty="0"/>
          </a:p>
          <a:p>
            <a:pPr lvl="1"/>
            <a:r>
              <a:rPr lang="ru-RU" sz="2800" dirty="0"/>
              <a:t>использовать двухмоментный способ при введении масляного препарата: потянуть поршень на себя для исключения попадания шприца в просвет сосуда</a:t>
            </a:r>
            <a:endParaRPr lang="ru-RU" sz="2400" dirty="0"/>
          </a:p>
          <a:p>
            <a:r>
              <a:rPr lang="ru-RU" sz="3200" dirty="0"/>
              <a:t> 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43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Внутривенные вмешательства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 smtClean="0"/>
              <a:t>Внутривенная </a:t>
            </a:r>
            <a:r>
              <a:rPr lang="ru-RU" dirty="0"/>
              <a:t>терапия – асептическое введение через иглу в вену лекарственных препаратов.</a:t>
            </a:r>
          </a:p>
          <a:p>
            <a:pPr marL="114300" indent="0">
              <a:buNone/>
            </a:pPr>
            <a:r>
              <a:rPr lang="ru-RU" b="1" dirty="0"/>
              <a:t>Внутривенная инъекция</a:t>
            </a:r>
          </a:p>
          <a:p>
            <a:r>
              <a:rPr lang="ru-RU" dirty="0"/>
              <a:t>Венепункция – прокол стенки периферической вены.</a:t>
            </a:r>
          </a:p>
          <a:p>
            <a:endParaRPr lang="ru-RU" dirty="0"/>
          </a:p>
        </p:txBody>
      </p:sp>
      <p:pic>
        <p:nvPicPr>
          <p:cNvPr id="11266" name="Picture 2" descr="http://images.satu.kz/1931617_w200_h200_foto_vnutriv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501008"/>
            <a:ext cx="4176464" cy="313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76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Внутривенная инъекция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b="1" dirty="0"/>
              <a:t>Запомните!</a:t>
            </a:r>
          </a:p>
          <a:p>
            <a:pPr lvl="0"/>
            <a:r>
              <a:rPr lang="ru-RU" dirty="0"/>
              <a:t>Объем лекарственного препарата – до 20,0 мл</a:t>
            </a:r>
          </a:p>
          <a:p>
            <a:pPr lvl="0"/>
            <a:r>
              <a:rPr lang="ru-RU" dirty="0"/>
              <a:t>Угол введения иглы – 15</a:t>
            </a:r>
          </a:p>
          <a:p>
            <a:pPr lvl="0"/>
            <a:r>
              <a:rPr lang="ru-RU" dirty="0"/>
              <a:t>Глубина введения иглы – </a:t>
            </a:r>
            <a:r>
              <a:rPr lang="ru-RU" dirty="0" smtClean="0"/>
              <a:t>1/3</a:t>
            </a:r>
            <a:endParaRPr lang="ru-RU" dirty="0"/>
          </a:p>
          <a:p>
            <a:pPr lvl="0"/>
            <a:r>
              <a:rPr lang="ru-RU" dirty="0"/>
              <a:t>Места для инъекции: вены локтевого сгиба, предплечья, тыл кисти, стопы</a:t>
            </a:r>
          </a:p>
          <a:p>
            <a:endParaRPr lang="ru-RU" dirty="0"/>
          </a:p>
        </p:txBody>
      </p:sp>
      <p:pic>
        <p:nvPicPr>
          <p:cNvPr id="12290" name="Picture 2" descr="http://www.galo.ru/_uploaded/document/images/image_1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221088"/>
            <a:ext cx="3624808" cy="258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896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Рекомендации </a:t>
            </a:r>
            <a:r>
              <a:rPr lang="ru-RU" b="1" dirty="0"/>
              <a:t>для медицинской сестры: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ru-RU" sz="2400" dirty="0" smtClean="0"/>
              <a:t>Набрать </a:t>
            </a:r>
            <a:r>
              <a:rPr lang="ru-RU" sz="2400" dirty="0"/>
              <a:t>в шприц лекарственный препарат</a:t>
            </a:r>
            <a:endParaRPr lang="ru-RU" dirty="0"/>
          </a:p>
          <a:p>
            <a:pPr lvl="1"/>
            <a:r>
              <a:rPr lang="ru-RU" sz="2400" dirty="0"/>
              <a:t>наложить жгут:</a:t>
            </a:r>
            <a:endParaRPr lang="ru-RU" dirty="0"/>
          </a:p>
          <a:p>
            <a:pPr lvl="2"/>
            <a:r>
              <a:rPr lang="ru-RU" sz="2400" dirty="0"/>
              <a:t>при сохраненной пульсации лучевой артерии</a:t>
            </a:r>
            <a:endParaRPr lang="ru-RU" sz="2000" dirty="0"/>
          </a:p>
          <a:p>
            <a:pPr lvl="2"/>
            <a:r>
              <a:rPr lang="ru-RU" sz="2400" dirty="0"/>
              <a:t>в целях </a:t>
            </a:r>
            <a:r>
              <a:rPr lang="ru-RU" sz="2400" dirty="0" err="1"/>
              <a:t>контурирования</a:t>
            </a:r>
            <a:r>
              <a:rPr lang="ru-RU" sz="2400" dirty="0"/>
              <a:t> вен на время не более двух минут </a:t>
            </a:r>
            <a:endParaRPr lang="ru-RU" sz="2000" dirty="0"/>
          </a:p>
          <a:p>
            <a:pPr lvl="1"/>
            <a:r>
              <a:rPr lang="ru-RU" sz="2400" dirty="0"/>
              <a:t>извлекать иглу без давления, фиксировать шариком место пункции</a:t>
            </a:r>
            <a:endParaRPr lang="ru-RU" dirty="0"/>
          </a:p>
          <a:p>
            <a:pPr lvl="1"/>
            <a:r>
              <a:rPr lang="ru-RU" sz="2400" dirty="0"/>
              <a:t>Венепункцию обычно проводят в два приема: вначале прокалывают кожу параллельно вене, а затем вену</a:t>
            </a:r>
            <a:endParaRPr lang="ru-RU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1656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Инфузии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ru-RU" b="1" dirty="0" smtClean="0"/>
          </a:p>
          <a:p>
            <a:pPr marL="114300" indent="0">
              <a:buNone/>
            </a:pPr>
            <a:endParaRPr lang="ru-RU" b="1" dirty="0"/>
          </a:p>
          <a:p>
            <a:pPr marL="114300" indent="0">
              <a:buNone/>
            </a:pPr>
            <a:endParaRPr lang="ru-RU" b="1" dirty="0" smtClean="0"/>
          </a:p>
          <a:p>
            <a:pPr marL="114300" indent="0">
              <a:buNone/>
            </a:pPr>
            <a:r>
              <a:rPr lang="ru-RU" b="1" dirty="0" smtClean="0"/>
              <a:t>Внимание</a:t>
            </a:r>
            <a:r>
              <a:rPr lang="ru-RU" b="1" dirty="0"/>
              <a:t>! </a:t>
            </a:r>
          </a:p>
          <a:p>
            <a:pPr lvl="0"/>
            <a:r>
              <a:rPr lang="ru-RU" dirty="0"/>
              <a:t>область венепункции менять каждые 48-72 часа</a:t>
            </a:r>
          </a:p>
          <a:p>
            <a:pPr lvl="0"/>
            <a:r>
              <a:rPr lang="ru-RU" dirty="0"/>
              <a:t>скорость введения зависит от состава, вязкости, температуры, объема </a:t>
            </a:r>
            <a:r>
              <a:rPr lang="ru-RU" dirty="0" err="1"/>
              <a:t>инфузионного</a:t>
            </a:r>
            <a:r>
              <a:rPr lang="ru-RU" dirty="0"/>
              <a:t> раствора</a:t>
            </a:r>
          </a:p>
          <a:p>
            <a:pPr lvl="0"/>
            <a:r>
              <a:rPr lang="ru-RU" dirty="0"/>
              <a:t>регулировать скорость поступления </a:t>
            </a:r>
            <a:r>
              <a:rPr lang="ru-RU" dirty="0" err="1"/>
              <a:t>инфузионной</a:t>
            </a:r>
            <a:r>
              <a:rPr lang="ru-RU" dirty="0"/>
              <a:t> жидкости – 40-60 капель в минуту</a:t>
            </a:r>
          </a:p>
          <a:p>
            <a:endParaRPr lang="ru-RU" dirty="0"/>
          </a:p>
        </p:txBody>
      </p:sp>
      <p:pic>
        <p:nvPicPr>
          <p:cNvPr id="13314" name="Picture 2" descr="http://www.syktsu.ru/files/4d40f68e524108666573740e8d27ca0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0196"/>
            <a:ext cx="2304256" cy="333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005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Особенности </a:t>
            </a:r>
            <a:r>
              <a:rPr lang="ru-RU" sz="3100" b="1" dirty="0"/>
              <a:t>введения некоторых медикаментозных средств</a:t>
            </a:r>
            <a:r>
              <a:rPr lang="ru-RU" sz="3100" dirty="0"/>
              <a:t/>
            </a:r>
            <a:br>
              <a:rPr lang="ru-RU" sz="31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b="1" dirty="0"/>
              <a:t> </a:t>
            </a:r>
            <a:endParaRPr lang="ru-RU" dirty="0"/>
          </a:p>
          <a:p>
            <a:r>
              <a:rPr lang="ru-RU" sz="2800" b="1" i="1" dirty="0"/>
              <a:t>Инсулин</a:t>
            </a:r>
            <a:r>
              <a:rPr lang="ru-RU" sz="2800" dirty="0"/>
              <a:t> – бесцветная жидкость, применяют в терапии сахарного диабета, вводят подкожно, внутримышечно, внутривенно. </a:t>
            </a:r>
            <a:endParaRPr lang="ru-RU" sz="2800" dirty="0" smtClean="0"/>
          </a:p>
        </p:txBody>
      </p:sp>
      <p:pic>
        <p:nvPicPr>
          <p:cNvPr id="14338" name="Picture 2" descr="http://pics.vesti.ru/p/b_2162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573016"/>
            <a:ext cx="4067175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98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Особенности </a:t>
            </a:r>
            <a:r>
              <a:rPr lang="ru-RU" sz="3100" b="1" dirty="0"/>
              <a:t>введения некоторых медикаментозных средств</a:t>
            </a:r>
            <a:r>
              <a:rPr lang="ru-RU" sz="3100" dirty="0"/>
              <a:t/>
            </a:r>
            <a:br>
              <a:rPr lang="ru-RU" sz="31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b="1" dirty="0"/>
              <a:t> </a:t>
            </a:r>
            <a:r>
              <a:rPr lang="ru-RU" b="1" dirty="0" smtClean="0"/>
              <a:t>Инсулин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хранят в холодильнике, перед введением флакон с инсулином подогревают до 37-38С</a:t>
            </a:r>
          </a:p>
          <a:p>
            <a:r>
              <a:rPr lang="ru-RU" dirty="0"/>
              <a:t>Инсулин дозируют в ЕИ (единицах инсулина). Для введения инсулина подкожно используют инсулиновый шприц. </a:t>
            </a:r>
          </a:p>
          <a:p>
            <a:endParaRPr lang="ru-RU" dirty="0"/>
          </a:p>
        </p:txBody>
      </p:sp>
      <p:pic>
        <p:nvPicPr>
          <p:cNvPr id="15362" name="Picture 2" descr="http://s.alriyadh.com/2010/01/07/img/4884586824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573016"/>
            <a:ext cx="4391972" cy="292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7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Рекомендации </a:t>
            </a:r>
            <a:r>
              <a:rPr lang="ru-RU" b="1" dirty="0"/>
              <a:t>для медицинской сестры: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строго </a:t>
            </a:r>
            <a:r>
              <a:rPr lang="ru-RU" dirty="0"/>
              <a:t>соблюдать точность дозировки, назначенной врачом</a:t>
            </a:r>
          </a:p>
          <a:p>
            <a:pPr lvl="0"/>
            <a:r>
              <a:rPr lang="ru-RU" dirty="0"/>
              <a:t>кожа в месте инъекции должна быть абсолютно сухой</a:t>
            </a:r>
          </a:p>
          <a:p>
            <a:pPr lvl="0"/>
            <a:r>
              <a:rPr lang="ru-RU" dirty="0"/>
              <a:t>менять места выполнения инъекции с целью профилактики липодистрофии</a:t>
            </a:r>
          </a:p>
          <a:p>
            <a:pPr lvl="0"/>
            <a:r>
              <a:rPr lang="ru-RU" dirty="0"/>
              <a:t>следить за своевременным приемом пищи пациента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62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Помнить: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 smtClean="0"/>
              <a:t>передозировка </a:t>
            </a:r>
            <a:r>
              <a:rPr lang="ru-RU" sz="2800" dirty="0"/>
              <a:t>инсулина опасна развитием гипогликемической комы (резкое снижение уровня сахара в крови)</a:t>
            </a:r>
          </a:p>
          <a:p>
            <a:pPr lvl="0"/>
            <a:r>
              <a:rPr lang="ru-RU" sz="2800" dirty="0"/>
              <a:t>недостаточная доза инсулина или несвоевременное введение – гипергликемия (повышение уровня сахара в крови).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0720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Парентеральное </a:t>
            </a:r>
            <a:r>
              <a:rPr lang="ru-RU" b="1" dirty="0"/>
              <a:t>введение лекарств: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3200" dirty="0" smtClean="0">
                <a:solidFill>
                  <a:schemeClr val="tx1"/>
                </a:solidFill>
              </a:rPr>
              <a:t>Обеспечивает </a:t>
            </a:r>
            <a:r>
              <a:rPr lang="ru-RU" sz="3200" dirty="0">
                <a:solidFill>
                  <a:schemeClr val="tx1"/>
                </a:solidFill>
              </a:rPr>
              <a:t>быстрое поступление в кровь при невозможности перорального введения;</a:t>
            </a:r>
          </a:p>
          <a:p>
            <a:pPr lvl="0"/>
            <a:r>
              <a:rPr lang="ru-RU" sz="3200" dirty="0">
                <a:solidFill>
                  <a:schemeClr val="tx1"/>
                </a:solidFill>
              </a:rPr>
              <a:t>Предпочтительно в случае разложения веществ в желудочно-кишечном тракте или затрудненного всасывания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76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Гепарин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b="1" dirty="0" smtClean="0"/>
              <a:t>– </a:t>
            </a:r>
            <a:r>
              <a:rPr lang="ru-RU" dirty="0"/>
              <a:t>применяют как антикоагулянт в терапии сердечно-сосудистой патологии: инфаркте миокарда, тромбофлебитах конечностей.</a:t>
            </a:r>
          </a:p>
          <a:p>
            <a:r>
              <a:rPr lang="ru-RU" dirty="0"/>
              <a:t>Гепарин вводят подкожно, внутримышечно и внутривенно, при введении внутрь он разрушается в желудке и не дает эффекта</a:t>
            </a:r>
          </a:p>
          <a:p>
            <a:endParaRPr lang="ru-RU" dirty="0"/>
          </a:p>
        </p:txBody>
      </p:sp>
      <p:pic>
        <p:nvPicPr>
          <p:cNvPr id="16386" name="Picture 2" descr="http://www.vokrugsveta.ru/img/cmn/2008/05/15/0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149080"/>
            <a:ext cx="2555007" cy="250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58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Рекомендации для медсестры: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вводить </a:t>
            </a:r>
            <a:r>
              <a:rPr lang="ru-RU" dirty="0"/>
              <a:t>глубоко в подкожную жировую клетчатку, менять места </a:t>
            </a:r>
            <a:r>
              <a:rPr lang="ru-RU" dirty="0" err="1"/>
              <a:t>инъецирования</a:t>
            </a:r>
            <a:r>
              <a:rPr lang="ru-RU" dirty="0"/>
              <a:t>, внутривенно – медленно!</a:t>
            </a:r>
          </a:p>
          <a:p>
            <a:pPr lvl="0"/>
            <a:r>
              <a:rPr lang="ru-RU" dirty="0"/>
              <a:t>Контролировать время свертывания крови (</a:t>
            </a:r>
            <a:r>
              <a:rPr lang="ru-RU" dirty="0" err="1"/>
              <a:t>коагулограмму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375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Сердечные гликозиды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(</a:t>
            </a:r>
            <a:r>
              <a:rPr lang="ru-RU" b="1" dirty="0" err="1"/>
              <a:t>строфантин</a:t>
            </a:r>
            <a:r>
              <a:rPr lang="ru-RU" b="1" dirty="0"/>
              <a:t>, </a:t>
            </a:r>
            <a:r>
              <a:rPr lang="ru-RU" b="1" dirty="0" err="1"/>
              <a:t>корглюкон</a:t>
            </a:r>
            <a:r>
              <a:rPr lang="ru-RU" b="1" dirty="0"/>
              <a:t>)   - </a:t>
            </a:r>
            <a:r>
              <a:rPr lang="ru-RU" dirty="0"/>
              <a:t>оказывает избирательное действие на сердце, применяют при сердечно-сосудистой недостаточности.</a:t>
            </a:r>
          </a:p>
          <a:p>
            <a:endParaRPr lang="ru-RU" dirty="0"/>
          </a:p>
        </p:txBody>
      </p:sp>
      <p:pic>
        <p:nvPicPr>
          <p:cNvPr id="5122" name="Picture 2" descr="http://www.kupilekarstva.ru/published/publicdata/ONLINEP9ONLINEPH/attachments/SC/products_pictures/strofantin_arteri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140968"/>
            <a:ext cx="3312387" cy="23054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eb-apteka.com/photos/s/7839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429000"/>
            <a:ext cx="2808312" cy="28083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87564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Рекомендации для медсестры: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вводить </a:t>
            </a:r>
            <a:r>
              <a:rPr lang="ru-RU" dirty="0"/>
              <a:t>внутривенно медленно – при быстром введении возможно нарушение сердечного ритма – аритмия</a:t>
            </a:r>
          </a:p>
          <a:p>
            <a:pPr lvl="0"/>
            <a:r>
              <a:rPr lang="ru-RU" dirty="0"/>
              <a:t>вводить препарат на изотоническом растворе натрия хлорида</a:t>
            </a:r>
          </a:p>
          <a:p>
            <a:pPr lvl="0"/>
            <a:r>
              <a:rPr lang="ru-RU" dirty="0"/>
              <a:t>проводить мониторинг показателей сердечно-сосудистой деятельности – пульса, АД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121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lechimsya.org/uploads/med/antibiotiki/bicillin-3-600-tys.-ed.-fl._975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3" y="5022167"/>
            <a:ext cx="1982035" cy="18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Бициллин</a:t>
            </a:r>
            <a:r>
              <a:rPr lang="ru-RU" b="1" dirty="0"/>
              <a:t> – антибиотик пенициллинового ряда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b="1" dirty="0"/>
              <a:t>	</a:t>
            </a:r>
            <a:r>
              <a:rPr lang="ru-RU" b="1" dirty="0" smtClean="0"/>
              <a:t>Рекомендации </a:t>
            </a:r>
            <a:r>
              <a:rPr lang="ru-RU" b="1" dirty="0"/>
              <a:t>для медсестры:</a:t>
            </a:r>
            <a:endParaRPr lang="ru-RU" dirty="0"/>
          </a:p>
          <a:p>
            <a:pPr lvl="0"/>
            <a:r>
              <a:rPr lang="ru-RU" dirty="0"/>
              <a:t>Разводить водой для инъекций строго перед введением. Препарат с водой образует стойкую суспензию</a:t>
            </a:r>
          </a:p>
          <a:p>
            <a:pPr lvl="0"/>
            <a:r>
              <a:rPr lang="ru-RU" dirty="0"/>
              <a:t>Вводить только внутримышечно, целесообразно в бедро – препарат хорошо рассасывается, ходьба усиливает циркуляцию крови</a:t>
            </a:r>
          </a:p>
          <a:p>
            <a:pPr lvl="0"/>
            <a:r>
              <a:rPr lang="ru-RU" dirty="0"/>
              <a:t>использовать двухмоментный способ введения: игла не должна находиться в просвете сосуда</a:t>
            </a:r>
          </a:p>
          <a:p>
            <a:pPr lvl="0"/>
            <a:r>
              <a:rPr lang="ru-RU" dirty="0"/>
              <a:t>усиливать рассасывание препарата местным теплом (грелка, согревающий компресс).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549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Магния сульфат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– </a:t>
            </a:r>
            <a:r>
              <a:rPr lang="ru-RU" dirty="0"/>
              <a:t>применяется внутримышечно или внутривенно как успокаивающее, спазмолитическое или противосудорожное средство</a:t>
            </a:r>
          </a:p>
          <a:p>
            <a:r>
              <a:rPr lang="ru-RU" b="1" dirty="0"/>
              <a:t>Рекомендации для медицинской сестры:</a:t>
            </a:r>
            <a:endParaRPr lang="ru-RU" dirty="0"/>
          </a:p>
          <a:p>
            <a:pPr lvl="0"/>
            <a:r>
              <a:rPr lang="ru-RU" dirty="0"/>
              <a:t>вводить глубоко, </a:t>
            </a:r>
            <a:r>
              <a:rPr lang="ru-RU" dirty="0" err="1"/>
              <a:t>двухмоментным</a:t>
            </a:r>
            <a:r>
              <a:rPr lang="ru-RU" dirty="0"/>
              <a:t> способом при внутримышечном применении</a:t>
            </a:r>
          </a:p>
          <a:p>
            <a:pPr lvl="0"/>
            <a:r>
              <a:rPr lang="ru-RU" dirty="0"/>
              <a:t>вводить медленно при внутривенной </a:t>
            </a:r>
            <a:r>
              <a:rPr lang="ru-RU" dirty="0" err="1"/>
              <a:t>инфузии</a:t>
            </a:r>
            <a:endParaRPr lang="ru-RU" dirty="0"/>
          </a:p>
          <a:p>
            <a:endParaRPr lang="ru-RU" dirty="0"/>
          </a:p>
        </p:txBody>
      </p:sp>
      <p:pic>
        <p:nvPicPr>
          <p:cNvPr id="3074" name="Picture 2" descr="http://www.zetmed.ru/assets/images/uslugi/magneziy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623829"/>
            <a:ext cx="2138958" cy="222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7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lechimsya.org/uploads/med/makro-i-mikroyelementy/kalciya-xlorid-01ml-10ml-n10-amp-r-r-vv_94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198630"/>
            <a:ext cx="3003054" cy="2633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Кальция хлорид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b="1" dirty="0" smtClean="0"/>
              <a:t>– </a:t>
            </a:r>
            <a:r>
              <a:rPr lang="ru-RU" dirty="0"/>
              <a:t>противоаллергическое, </a:t>
            </a:r>
            <a:r>
              <a:rPr lang="ru-RU" dirty="0" err="1"/>
              <a:t>дезинтоксикационное</a:t>
            </a:r>
            <a:r>
              <a:rPr lang="ru-RU" dirty="0"/>
              <a:t> средство</a:t>
            </a:r>
          </a:p>
          <a:p>
            <a:r>
              <a:rPr lang="ru-RU" b="1" dirty="0"/>
              <a:t>Рекомендации для медицинской сестры:</a:t>
            </a:r>
            <a:endParaRPr lang="ru-RU" dirty="0"/>
          </a:p>
          <a:p>
            <a:pPr lvl="0"/>
            <a:r>
              <a:rPr lang="ru-RU" dirty="0"/>
              <a:t>вводить только внутривенно, медленно</a:t>
            </a:r>
          </a:p>
          <a:p>
            <a:pPr lvl="0"/>
            <a:r>
              <a:rPr lang="ru-RU" dirty="0"/>
              <a:t>соблюдать осторожность при введении – возможен некроз тканей</a:t>
            </a:r>
          </a:p>
          <a:p>
            <a:pPr lvl="0"/>
            <a:r>
              <a:rPr lang="ru-RU" dirty="0"/>
              <a:t>ощущение жара в полости рта, по всему телу пациента указывает на наличие препарата в крови</a:t>
            </a:r>
          </a:p>
        </p:txBody>
      </p:sp>
    </p:spTree>
    <p:extLst>
      <p:ext uri="{BB962C8B-B14F-4D97-AF65-F5344CB8AC3E}">
        <p14:creationId xmlns:p14="http://schemas.microsoft.com/office/powerpoint/2010/main" val="400215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/>
              <a:t>Эссенциале</a:t>
            </a:r>
            <a:r>
              <a:rPr lang="ru-RU" b="1" i="1" dirty="0"/>
              <a:t> форте в форме раствора для инъекции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раствор </a:t>
            </a:r>
            <a:r>
              <a:rPr lang="ru-RU" dirty="0"/>
              <a:t>должен быть прозрачным. </a:t>
            </a:r>
          </a:p>
          <a:p>
            <a:r>
              <a:rPr lang="ru-RU" dirty="0" smtClean="0"/>
              <a:t> </a:t>
            </a:r>
            <a:r>
              <a:rPr lang="ru-RU" dirty="0"/>
              <a:t>не следует смешивать (в одном шприце) его с другими лекарственными </a:t>
            </a:r>
            <a:r>
              <a:rPr lang="ru-RU" dirty="0" smtClean="0"/>
              <a:t>средствами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вводить внутривенно (медленно</a:t>
            </a:r>
            <a:r>
              <a:rPr lang="ru-RU" dirty="0" smtClean="0"/>
              <a:t>).</a:t>
            </a:r>
          </a:p>
          <a:p>
            <a:r>
              <a:rPr lang="ru-RU" b="1" dirty="0"/>
              <a:t>к</a:t>
            </a:r>
            <a:r>
              <a:rPr lang="ru-RU" b="1" dirty="0" smtClean="0"/>
              <a:t>атегорически </a:t>
            </a:r>
            <a:r>
              <a:rPr lang="ru-RU" b="1" dirty="0"/>
              <a:t>противопоказано вводить препарат </a:t>
            </a:r>
            <a:r>
              <a:rPr lang="ru-RU" b="1" dirty="0" err="1"/>
              <a:t>Эссенциале</a:t>
            </a:r>
            <a:r>
              <a:rPr lang="ru-RU" b="1" dirty="0"/>
              <a:t> форте в мышцу (может вызвать сильное раздражение). </a:t>
            </a:r>
          </a:p>
          <a:p>
            <a:endParaRPr lang="ru-RU" dirty="0"/>
          </a:p>
        </p:txBody>
      </p:sp>
      <p:pic>
        <p:nvPicPr>
          <p:cNvPr id="1026" name="Picture 2" descr="http://www.aptekanadom.com/content/catalog/images/13032001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09120"/>
            <a:ext cx="2779745" cy="20882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02560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Осложнения, связанные с нарушением правил асептики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9331172"/>
              </p:ext>
            </p:extLst>
          </p:nvPr>
        </p:nvGraphicFramePr>
        <p:xfrm>
          <a:off x="107503" y="1052736"/>
          <a:ext cx="9036496" cy="559189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807177"/>
                <a:gridCol w="1807177"/>
                <a:gridCol w="1807177"/>
                <a:gridCol w="1807177"/>
                <a:gridCol w="1807788"/>
              </a:tblGrid>
              <a:tr h="429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Осложнения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Проявления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причины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Профилак</a:t>
                      </a:r>
                      <a:r>
                        <a:rPr lang="ru-RU" sz="1800" dirty="0" smtClean="0">
                          <a:effectLst/>
                        </a:rPr>
                        <a:t>-тика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Лечение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50432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Инфильтрат </a:t>
                      </a:r>
                      <a:r>
                        <a:rPr lang="ru-RU" sz="1800" dirty="0">
                          <a:effectLst/>
                        </a:rPr>
                        <a:t>(уплотнение) – местное воспаление мягких тканей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Уплотнение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Гиперемия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Болезнен-</a:t>
                      </a:r>
                      <a:r>
                        <a:rPr lang="ru-RU" sz="1800" dirty="0" err="1" smtClean="0">
                          <a:effectLst/>
                        </a:rPr>
                        <a:t>ность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в месте инъекции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1.нарушение техники инъекции: короткие иглы, введение </a:t>
                      </a:r>
                      <a:r>
                        <a:rPr lang="ru-RU" sz="1800" dirty="0" err="1">
                          <a:effectLst/>
                        </a:rPr>
                        <a:t>неподогретых</a:t>
                      </a:r>
                      <a:r>
                        <a:rPr lang="ru-RU" sz="1800" dirty="0">
                          <a:effectLst/>
                        </a:rPr>
                        <a:t> масляных растворов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2.Многократное </a:t>
                      </a:r>
                      <a:r>
                        <a:rPr lang="ru-RU" sz="1800" dirty="0" err="1">
                          <a:effectLst/>
                        </a:rPr>
                        <a:t>инъецирование</a:t>
                      </a:r>
                      <a:r>
                        <a:rPr lang="ru-RU" sz="1800" dirty="0">
                          <a:effectLst/>
                        </a:rPr>
                        <a:t> в одни и те же места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1.Соблюдение асептики при выполнении п/к и в/м инъекций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2.Соответствие инъекционной иглы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3.Соблюдение температурного режима </a:t>
                      </a:r>
                      <a:r>
                        <a:rPr lang="ru-RU" sz="2000" dirty="0">
                          <a:effectLst/>
                        </a:rPr>
                        <a:t>масляных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препаратов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Сестринские </a:t>
                      </a:r>
                      <a:r>
                        <a:rPr lang="ru-RU" sz="1800" dirty="0" err="1" smtClean="0">
                          <a:effectLst/>
                        </a:rPr>
                        <a:t>вмешатель-ства</a:t>
                      </a:r>
                      <a:r>
                        <a:rPr lang="ru-RU" sz="18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1.согревающий компресс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2.грелка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 назначению врача </a:t>
                      </a:r>
                      <a:r>
                        <a:rPr lang="ru-RU" sz="1800" dirty="0" err="1" smtClean="0">
                          <a:effectLst/>
                        </a:rPr>
                        <a:t>физио</a:t>
                      </a:r>
                      <a:r>
                        <a:rPr lang="ru-RU" sz="1800" dirty="0" smtClean="0">
                          <a:effectLst/>
                        </a:rPr>
                        <a:t>-терапия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39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398368"/>
              </p:ext>
            </p:extLst>
          </p:nvPr>
        </p:nvGraphicFramePr>
        <p:xfrm>
          <a:off x="179513" y="548680"/>
          <a:ext cx="8784974" cy="580244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756876"/>
                <a:gridCol w="1756876"/>
                <a:gridCol w="1756876"/>
                <a:gridCol w="1756876"/>
                <a:gridCol w="1757470"/>
              </a:tblGrid>
              <a:tr h="11604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</a:rPr>
                        <a:t>Осложне-ния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</a:rPr>
                        <a:t>Проявле-ния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Причины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</a:rPr>
                        <a:t>Профилак</a:t>
                      </a:r>
                      <a:r>
                        <a:rPr lang="ru-RU" sz="2400" dirty="0" smtClean="0">
                          <a:effectLst/>
                        </a:rPr>
                        <a:t>-тика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Лечение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46419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Абсцесс – </a:t>
                      </a:r>
                      <a:r>
                        <a:rPr lang="ru-RU" sz="2000" dirty="0" smtClean="0">
                          <a:effectLst/>
                        </a:rPr>
                        <a:t>ограничен-</a:t>
                      </a:r>
                      <a:r>
                        <a:rPr lang="ru-RU" sz="2000" dirty="0" err="1" smtClean="0">
                          <a:effectLst/>
                        </a:rPr>
                        <a:t>ное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гнойное </a:t>
                      </a:r>
                      <a:r>
                        <a:rPr lang="ru-RU" sz="2000" dirty="0" smtClean="0">
                          <a:effectLst/>
                        </a:rPr>
                        <a:t>воспаление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Гиперемия, боль, уплотнение, повышение температуры тела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Инфициро-вание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мягких </a:t>
                      </a:r>
                      <a:r>
                        <a:rPr lang="ru-RU" sz="2000" dirty="0" smtClean="0">
                          <a:effectLst/>
                        </a:rPr>
                        <a:t>тканей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Соблюдение асептики при выполнении п\к и в/м инъекций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Хирурги-</a:t>
                      </a:r>
                      <a:r>
                        <a:rPr lang="ru-RU" sz="2000" dirty="0" err="1" smtClean="0">
                          <a:effectLst/>
                        </a:rPr>
                        <a:t>ческое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26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Многообразие путей введения: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smtClean="0">
                <a:solidFill>
                  <a:schemeClr val="tx1"/>
                </a:solidFill>
              </a:rPr>
              <a:t>в </a:t>
            </a:r>
            <a:r>
              <a:rPr lang="ru-RU" b="1" dirty="0">
                <a:solidFill>
                  <a:schemeClr val="tx1"/>
                </a:solidFill>
              </a:rPr>
              <a:t>ткани </a:t>
            </a:r>
            <a:r>
              <a:rPr lang="ru-RU" dirty="0">
                <a:solidFill>
                  <a:schemeClr val="tx1"/>
                </a:solidFill>
              </a:rPr>
              <a:t>– кожа, подкожная клетчатка, мышца, кость;</a:t>
            </a:r>
          </a:p>
          <a:p>
            <a:pPr lvl="0"/>
            <a:r>
              <a:rPr lang="ru-RU" b="1" dirty="0">
                <a:solidFill>
                  <a:schemeClr val="tx1"/>
                </a:solidFill>
              </a:rPr>
              <a:t>в сосуды </a:t>
            </a:r>
            <a:r>
              <a:rPr lang="ru-RU" dirty="0">
                <a:solidFill>
                  <a:schemeClr val="tx1"/>
                </a:solidFill>
              </a:rPr>
              <a:t>– вены, артерии;</a:t>
            </a:r>
          </a:p>
          <a:p>
            <a:pPr lvl="0"/>
            <a:r>
              <a:rPr lang="ru-RU" b="1" dirty="0">
                <a:solidFill>
                  <a:schemeClr val="tx1"/>
                </a:solidFill>
              </a:rPr>
              <a:t>в полости </a:t>
            </a:r>
            <a:r>
              <a:rPr lang="ru-RU" dirty="0">
                <a:solidFill>
                  <a:schemeClr val="tx1"/>
                </a:solidFill>
              </a:rPr>
              <a:t>– брюшная, плевральная, сердечная, суставная;</a:t>
            </a:r>
          </a:p>
          <a:p>
            <a:pPr lvl="0"/>
            <a:r>
              <a:rPr lang="ru-RU" b="1" dirty="0">
                <a:solidFill>
                  <a:schemeClr val="tx1"/>
                </a:solidFill>
              </a:rPr>
              <a:t>в субарахноидальное пространство </a:t>
            </a:r>
            <a:r>
              <a:rPr lang="ru-RU" dirty="0">
                <a:solidFill>
                  <a:schemeClr val="tx1"/>
                </a:solidFill>
              </a:rPr>
              <a:t>– под мозговую оболочку.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0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5362968"/>
              </p:ext>
            </p:extLst>
          </p:nvPr>
        </p:nvGraphicFramePr>
        <p:xfrm>
          <a:off x="323528" y="548680"/>
          <a:ext cx="8229601" cy="51845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512168"/>
                <a:gridCol w="1779450"/>
                <a:gridCol w="1645809"/>
                <a:gridCol w="1645809"/>
                <a:gridCol w="1646365"/>
              </a:tblGrid>
              <a:tr h="7560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Осложне-ния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Проявления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причины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Профилак</a:t>
                      </a:r>
                      <a:r>
                        <a:rPr lang="ru-RU" sz="2000" dirty="0" smtClean="0">
                          <a:effectLst/>
                        </a:rPr>
                        <a:t>-тика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Лечение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4428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Отдален-</a:t>
                      </a:r>
                      <a:r>
                        <a:rPr lang="ru-RU" sz="1800" dirty="0" err="1" smtClean="0">
                          <a:effectLst/>
                        </a:rPr>
                        <a:t>ные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осложне-ния</a:t>
                      </a:r>
                      <a:r>
                        <a:rPr lang="ru-RU" sz="1800" dirty="0">
                          <a:effectLst/>
                        </a:rPr>
                        <a:t>: сепсис, гепатиты В,С,ВИЧ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Клиническая картина зависит от </a:t>
                      </a:r>
                      <a:r>
                        <a:rPr lang="ru-RU" sz="1800" dirty="0" err="1" smtClean="0">
                          <a:effectLst/>
                        </a:rPr>
                        <a:t>инфекцион-ного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агента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Грубые нарушения правил асептики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Соблюдение асептики при в/в инъекциях и </a:t>
                      </a:r>
                      <a:r>
                        <a:rPr lang="ru-RU" sz="1800" dirty="0" err="1">
                          <a:effectLst/>
                        </a:rPr>
                        <a:t>инфузиях</a:t>
                      </a:r>
                      <a:r>
                        <a:rPr lang="ru-RU" sz="1800" dirty="0">
                          <a:effectLst/>
                        </a:rPr>
                        <a:t>, </a:t>
                      </a:r>
                      <a:r>
                        <a:rPr lang="ru-RU" sz="1800" dirty="0" err="1" smtClean="0">
                          <a:effectLst/>
                        </a:rPr>
                        <a:t>использо-вание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однора-зовых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ИМН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Специфиче-ское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337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92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828718"/>
              </p:ext>
            </p:extLst>
          </p:nvPr>
        </p:nvGraphicFramePr>
        <p:xfrm>
          <a:off x="179512" y="1772816"/>
          <a:ext cx="8783958" cy="48873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756673"/>
                <a:gridCol w="1756673"/>
                <a:gridCol w="1756673"/>
                <a:gridCol w="1756673"/>
                <a:gridCol w="1757266"/>
              </a:tblGrid>
              <a:tr h="546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Осложнения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Проявления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Причины 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Профилактика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Лечение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42777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Масляная эмболия масло в вене – </a:t>
                      </a:r>
                      <a:r>
                        <a:rPr lang="ru-RU" sz="2000" dirty="0" err="1">
                          <a:effectLst/>
                        </a:rPr>
                        <a:t>эмбол</a:t>
                      </a:r>
                      <a:r>
                        <a:rPr lang="ru-RU" sz="2000" dirty="0">
                          <a:effectLst/>
                        </a:rPr>
                        <a:t> с током крови попадает в легочные сосуды)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Удушье, кашель, цианоз, угроза жизни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Попадание конца иглы в просвет сосуда при п/к и в/м инъекциях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Введение препаратов </a:t>
                      </a:r>
                      <a:r>
                        <a:rPr lang="ru-RU" sz="2000" dirty="0" err="1">
                          <a:effectLst/>
                        </a:rPr>
                        <a:t>двухмоментным</a:t>
                      </a:r>
                      <a:r>
                        <a:rPr lang="ru-RU" sz="2000" dirty="0">
                          <a:effectLst/>
                        </a:rPr>
                        <a:t>  способом, подогревание масляных препаратов до </a:t>
                      </a:r>
                      <a:r>
                        <a:rPr lang="ru-RU" sz="2000" dirty="0" smtClean="0">
                          <a:effectLst/>
                        </a:rPr>
                        <a:t>темпера-туры </a:t>
                      </a:r>
                      <a:r>
                        <a:rPr lang="ru-RU" sz="2000" dirty="0">
                          <a:effectLst/>
                        </a:rPr>
                        <a:t>тела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Хирурги-</a:t>
                      </a:r>
                      <a:r>
                        <a:rPr lang="ru-RU" sz="2000" dirty="0" err="1" smtClean="0">
                          <a:effectLst/>
                        </a:rPr>
                        <a:t>ческое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Медикаментозное 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5536" y="305745"/>
            <a:ext cx="8567936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Осложнения, связанные с неправильной техникой выполнения инъекций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74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054562"/>
              </p:ext>
            </p:extLst>
          </p:nvPr>
        </p:nvGraphicFramePr>
        <p:xfrm>
          <a:off x="179514" y="476672"/>
          <a:ext cx="8733655" cy="59766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872206"/>
                <a:gridCol w="1621020"/>
                <a:gridCol w="1746613"/>
                <a:gridCol w="1746613"/>
                <a:gridCol w="1747203"/>
              </a:tblGrid>
              <a:tr h="10147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Осложнения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Проявле-ния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Причины 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Профи-</a:t>
                      </a:r>
                      <a:r>
                        <a:rPr lang="ru-RU" sz="2000" dirty="0" err="1" smtClean="0">
                          <a:effectLst/>
                        </a:rPr>
                        <a:t>лактика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Лечение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4961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Воздушная эмболия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Удушье, кашель, цианоз, угроза </a:t>
                      </a:r>
                      <a:r>
                        <a:rPr lang="ru-RU" sz="2000" dirty="0" smtClean="0">
                          <a:effectLst/>
                        </a:rPr>
                        <a:t>жизни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Попадание воздуха в шприц при вливаниях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Вытеснение воздухи из шприца или системы перед </a:t>
                      </a:r>
                      <a:r>
                        <a:rPr lang="ru-RU" sz="2000" dirty="0" err="1" smtClean="0">
                          <a:effectLst/>
                        </a:rPr>
                        <a:t>венепун-цией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СЛР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60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031959"/>
              </p:ext>
            </p:extLst>
          </p:nvPr>
        </p:nvGraphicFramePr>
        <p:xfrm>
          <a:off x="266327" y="281948"/>
          <a:ext cx="8698161" cy="60993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739515"/>
                <a:gridCol w="1739515"/>
                <a:gridCol w="1739515"/>
                <a:gridCol w="1739515"/>
                <a:gridCol w="1740101"/>
              </a:tblGrid>
              <a:tr h="679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Осложнения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Проявления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Причины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Профилак</a:t>
                      </a:r>
                      <a:r>
                        <a:rPr lang="ru-RU" sz="1800" dirty="0" smtClean="0">
                          <a:effectLst/>
                        </a:rPr>
                        <a:t>-тика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Лечение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54203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Ошибочное введение </a:t>
                      </a:r>
                      <a:r>
                        <a:rPr lang="ru-RU" sz="1800" dirty="0" smtClean="0">
                          <a:effectLst/>
                        </a:rPr>
                        <a:t>лекарствен-</a:t>
                      </a:r>
                      <a:r>
                        <a:rPr lang="ru-RU" sz="1800" dirty="0" err="1" smtClean="0">
                          <a:effectLst/>
                        </a:rPr>
                        <a:t>ных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препаратов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Местная кожная реакция: гиперемия, отечность.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Общая реакция организма: заложенность носа, гипертермия, анафилактический шок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Невнимательность медицинской сестры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Применение препаратов в соответствии с листом назначения (правильное прочтение надписи на ампуле, флаконе).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Сестринские вмешательства: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1.ведение в место инъекции 0,9% раствора хлорида натрия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2.пузырь со льдом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3. жгут выше места инъекции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0035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90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66701"/>
              </p:ext>
            </p:extLst>
          </p:nvPr>
        </p:nvGraphicFramePr>
        <p:xfrm>
          <a:off x="251516" y="692696"/>
          <a:ext cx="8640963" cy="59046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728076"/>
                <a:gridCol w="1728076"/>
                <a:gridCol w="1728076"/>
                <a:gridCol w="1728076"/>
                <a:gridCol w="1728659"/>
              </a:tblGrid>
              <a:tr h="11809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Осложне-ния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Проявления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Причины 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Профилак</a:t>
                      </a:r>
                      <a:r>
                        <a:rPr lang="ru-RU" sz="2000" dirty="0" smtClean="0">
                          <a:effectLst/>
                        </a:rPr>
                        <a:t>-тика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Лечение 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4723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Тромбофлебит – воспаление вены с образованием в ней тромба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Боль 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Гиперемия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</a:rPr>
                        <a:t>Гиперте-рмия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Тупые иглы, локальное </a:t>
                      </a:r>
                      <a:r>
                        <a:rPr lang="ru-RU" sz="2000" dirty="0" err="1">
                          <a:effectLst/>
                        </a:rPr>
                        <a:t>инъецирование</a:t>
                      </a:r>
                      <a:r>
                        <a:rPr lang="ru-RU" sz="2000" dirty="0">
                          <a:effectLst/>
                        </a:rPr>
                        <a:t> вены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Смена мест </a:t>
                      </a:r>
                      <a:r>
                        <a:rPr lang="ru-RU" sz="2000" dirty="0" err="1" smtClean="0">
                          <a:effectLst/>
                        </a:rPr>
                        <a:t>венепунк-ции</a:t>
                      </a:r>
                      <a:r>
                        <a:rPr lang="ru-RU" sz="2000" dirty="0">
                          <a:effectLst/>
                        </a:rPr>
                        <a:t>, использование острых игл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Врачебные назначения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71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3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244575"/>
              </p:ext>
            </p:extLst>
          </p:nvPr>
        </p:nvGraphicFramePr>
        <p:xfrm>
          <a:off x="107506" y="332656"/>
          <a:ext cx="8784974" cy="62830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756876"/>
                <a:gridCol w="1756876"/>
                <a:gridCol w="1756876"/>
                <a:gridCol w="1756876"/>
                <a:gridCol w="1757470"/>
              </a:tblGrid>
              <a:tr h="5303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Осложнения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Проявления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Причины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Профилак</a:t>
                      </a:r>
                      <a:r>
                        <a:rPr lang="ru-RU" sz="1800" dirty="0" smtClean="0">
                          <a:effectLst/>
                        </a:rPr>
                        <a:t>-тика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Лечение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5734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Некроз – омертвление мягких тканей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Пульсирую-</a:t>
                      </a:r>
                      <a:r>
                        <a:rPr lang="ru-RU" sz="1800" dirty="0" err="1" smtClean="0">
                          <a:effectLst/>
                        </a:rPr>
                        <a:t>щая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боль в области инъекции, отек, гиперемия с цианозом, зона омертвления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Ошибочное введение под кожу раздражающих препаратов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Правильная техника выполнения инъекции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Сестринские </a:t>
                      </a:r>
                      <a:r>
                        <a:rPr lang="ru-RU" sz="1800" dirty="0" err="1" smtClean="0">
                          <a:effectLst/>
                        </a:rPr>
                        <a:t>вмешатель-ства</a:t>
                      </a:r>
                      <a:r>
                        <a:rPr lang="ru-RU" sz="18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1.Прекращение введения препарата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 введение в инъекционное поле 0,5% р-</a:t>
                      </a:r>
                      <a:r>
                        <a:rPr lang="ru-RU" sz="1800" dirty="0" err="1">
                          <a:effectLst/>
                        </a:rPr>
                        <a:t>ра</a:t>
                      </a:r>
                      <a:r>
                        <a:rPr lang="ru-RU" sz="1800" dirty="0">
                          <a:effectLst/>
                        </a:rPr>
                        <a:t> новокаина – уменьшение концентрации препарата и болевого синдрома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3. Пузырь со льдом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20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335417"/>
              </p:ext>
            </p:extLst>
          </p:nvPr>
        </p:nvGraphicFramePr>
        <p:xfrm>
          <a:off x="251519" y="476672"/>
          <a:ext cx="8712968" cy="619268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656185"/>
                <a:gridCol w="1728192"/>
                <a:gridCol w="1843051"/>
                <a:gridCol w="1742476"/>
                <a:gridCol w="1743064"/>
              </a:tblGrid>
              <a:tr h="884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Осложнения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Проявления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Причины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Профилак</a:t>
                      </a:r>
                      <a:r>
                        <a:rPr lang="ru-RU" sz="1800" dirty="0" smtClean="0">
                          <a:effectLst/>
                        </a:rPr>
                        <a:t>-тика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Лечение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53080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Гематома (кровоизлияние под кожи)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Кровоподтек под кожей в виде багрового пятна, </a:t>
                      </a:r>
                      <a:r>
                        <a:rPr lang="ru-RU" sz="1800" dirty="0" smtClean="0">
                          <a:effectLst/>
                        </a:rPr>
                        <a:t>болезнен-</a:t>
                      </a:r>
                      <a:r>
                        <a:rPr lang="ru-RU" sz="1800" dirty="0" err="1" smtClean="0">
                          <a:effectLst/>
                        </a:rPr>
                        <a:t>ность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Двойное прободение вены (перфорация)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Правильная техника выполнения инъекции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Сестринские </a:t>
                      </a:r>
                      <a:r>
                        <a:rPr lang="ru-RU" sz="1800" dirty="0" err="1" smtClean="0">
                          <a:effectLst/>
                        </a:rPr>
                        <a:t>вмешательс-тва</a:t>
                      </a:r>
                      <a:r>
                        <a:rPr lang="ru-RU" sz="18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800" dirty="0">
                          <a:effectLst/>
                        </a:rPr>
                        <a:t>Прекращение инъекции</a:t>
                      </a:r>
                      <a:endParaRPr lang="ru-RU" sz="16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800" dirty="0">
                          <a:effectLst/>
                        </a:rPr>
                        <a:t>согревающий компресс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62686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883661"/>
              </p:ext>
            </p:extLst>
          </p:nvPr>
        </p:nvGraphicFramePr>
        <p:xfrm>
          <a:off x="179510" y="1556792"/>
          <a:ext cx="8712969" cy="51395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742476"/>
                <a:gridCol w="1742476"/>
                <a:gridCol w="1742476"/>
                <a:gridCol w="1742476"/>
                <a:gridCol w="1743065"/>
              </a:tblGrid>
              <a:tr h="5216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Осложнения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Проявления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Причины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Профилак</a:t>
                      </a:r>
                      <a:r>
                        <a:rPr lang="ru-RU" sz="1800" dirty="0" smtClean="0">
                          <a:effectLst/>
                        </a:rPr>
                        <a:t>-тика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Лечение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4590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Липодистрофия (дистрофические изменения подкожной жировой клетчатки, связанные с уменьшением жировых клеток).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Ямки под кожей из-за рассасывания жировой ткани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Введение инсулина в одно и тоже место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Чередование мест инъекций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1216" y="167247"/>
            <a:ext cx="823524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Осложнения, связанные с неправильным выбором места инъекции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3417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672946"/>
              </p:ext>
            </p:extLst>
          </p:nvPr>
        </p:nvGraphicFramePr>
        <p:xfrm>
          <a:off x="107506" y="404664"/>
          <a:ext cx="8856983" cy="62646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771277"/>
                <a:gridCol w="1771277"/>
                <a:gridCol w="1771277"/>
                <a:gridCol w="1771277"/>
                <a:gridCol w="1771875"/>
              </a:tblGrid>
              <a:tr h="6391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Осложнения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Проявления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Причины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Профилактика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Лечение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5625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Повреждение нервных стволов от неврита (воспаление нерва) до паралича (расстройства двигательной функции)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Боль, нарушение и/или выпадение функций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Механичес</a:t>
                      </a:r>
                      <a:r>
                        <a:rPr lang="ru-RU" sz="1800" dirty="0" smtClean="0">
                          <a:effectLst/>
                        </a:rPr>
                        <a:t>-кое </a:t>
                      </a:r>
                      <a:r>
                        <a:rPr lang="ru-RU" sz="1800" dirty="0">
                          <a:effectLst/>
                        </a:rPr>
                        <a:t>повреждение иглой. Химическое повреждение – при создании </a:t>
                      </a:r>
                      <a:r>
                        <a:rPr lang="ru-RU" sz="1800" dirty="0" smtClean="0">
                          <a:effectLst/>
                        </a:rPr>
                        <a:t>лекарствен-</a:t>
                      </a:r>
                      <a:r>
                        <a:rPr lang="ru-RU" sz="1800" dirty="0" err="1" smtClean="0">
                          <a:effectLst/>
                        </a:rPr>
                        <a:t>ного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депо вблизи нервного ствола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Правильный выбор места инъекции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Врачебные назначения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4618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4781818"/>
              </p:ext>
            </p:extLst>
          </p:nvPr>
        </p:nvGraphicFramePr>
        <p:xfrm>
          <a:off x="179511" y="404664"/>
          <a:ext cx="8712969" cy="62646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742476"/>
                <a:gridCol w="1742476"/>
                <a:gridCol w="1742476"/>
                <a:gridCol w="1742476"/>
                <a:gridCol w="1743065"/>
              </a:tblGrid>
              <a:tr h="12529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Осложнения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Проявления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Причины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Профилак</a:t>
                      </a:r>
                      <a:r>
                        <a:rPr lang="ru-RU" sz="1800" dirty="0" smtClean="0">
                          <a:effectLst/>
                        </a:rPr>
                        <a:t>-тика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Лечение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  <a:tr h="50117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Повреждение костной ткани (периостит)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Боль, отек, гиперемия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Повреждение надкостницы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Правильный выбор места инъекции, пальпация места </a:t>
                      </a:r>
                      <a:r>
                        <a:rPr lang="ru-RU" sz="1800" dirty="0" err="1" smtClean="0">
                          <a:effectLst/>
                        </a:rPr>
                        <a:t>инъециро-вания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Врачебные назначения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626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Преимущества применения: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dirty="0" smtClean="0"/>
              <a:t>быстрота </a:t>
            </a:r>
            <a:r>
              <a:rPr lang="ru-RU" sz="3200" dirty="0"/>
              <a:t>действия</a:t>
            </a:r>
          </a:p>
          <a:p>
            <a:pPr lvl="0"/>
            <a:r>
              <a:rPr lang="ru-RU" sz="3200" dirty="0"/>
              <a:t>точность дозировки</a:t>
            </a:r>
          </a:p>
          <a:p>
            <a:pPr lvl="0"/>
            <a:r>
              <a:rPr lang="ru-RU" sz="3200" dirty="0"/>
              <a:t>независимость от состояния пациента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983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0148157"/>
              </p:ext>
            </p:extLst>
          </p:nvPr>
        </p:nvGraphicFramePr>
        <p:xfrm>
          <a:off x="467543" y="1412776"/>
          <a:ext cx="7848872" cy="53285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569669"/>
                <a:gridCol w="1569669"/>
                <a:gridCol w="1569669"/>
                <a:gridCol w="1569669"/>
                <a:gridCol w="1570196"/>
              </a:tblGrid>
              <a:tr h="5074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Осложнения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Проявления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Причины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Профилак</a:t>
                      </a:r>
                      <a:r>
                        <a:rPr lang="ru-RU" sz="1600" dirty="0" smtClean="0">
                          <a:effectLst/>
                        </a:rPr>
                        <a:t>-тика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Лечение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</a:tr>
              <a:tr h="4821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Аллергичес</a:t>
                      </a:r>
                      <a:r>
                        <a:rPr lang="ru-RU" sz="1600" dirty="0" smtClean="0">
                          <a:effectLst/>
                        </a:rPr>
                        <a:t>-кие </a:t>
                      </a:r>
                      <a:r>
                        <a:rPr lang="ru-RU" sz="1600" dirty="0">
                          <a:effectLst/>
                        </a:rPr>
                        <a:t>реакции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Местные реакции: зуд, отек, гиперемия, местное повышение температуры, высыпания.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Общие реакции: заложенность носа (острый ринит), сыпь, отек </a:t>
                      </a:r>
                      <a:r>
                        <a:rPr lang="ru-RU" sz="1600" dirty="0" err="1">
                          <a:effectLst/>
                        </a:rPr>
                        <a:t>Квинке</a:t>
                      </a:r>
                      <a:r>
                        <a:rPr lang="ru-RU" sz="1600" dirty="0">
                          <a:effectLst/>
                        </a:rPr>
                        <a:t>, анафилактический шок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Индивидуальная повышенная чувствительность организма к препарату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Тщательное </a:t>
                      </a:r>
                      <a:r>
                        <a:rPr lang="ru-RU" sz="1600" dirty="0" err="1" smtClean="0">
                          <a:effectLst/>
                        </a:rPr>
                        <a:t>субъектив-ное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обследова-ние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(расспрос пациента о </a:t>
                      </a:r>
                      <a:r>
                        <a:rPr lang="ru-RU" sz="1600" dirty="0" smtClean="0">
                          <a:effectLst/>
                        </a:rPr>
                        <a:t>переноси-мости </a:t>
                      </a:r>
                      <a:r>
                        <a:rPr lang="ru-RU" sz="1600" dirty="0">
                          <a:effectLst/>
                        </a:rPr>
                        <a:t>лекарственных веществ – </a:t>
                      </a:r>
                      <a:r>
                        <a:rPr lang="ru-RU" sz="1600" dirty="0" err="1" smtClean="0">
                          <a:effectLst/>
                        </a:rPr>
                        <a:t>аллерголо-гический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анамнез)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Врачебные назначения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727" marR="59727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418403"/>
            <a:ext cx="820891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Аллергические реакции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4281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2156"/>
              </p:ext>
            </p:extLst>
          </p:nvPr>
        </p:nvGraphicFramePr>
        <p:xfrm>
          <a:off x="251520" y="404664"/>
          <a:ext cx="8568953" cy="65227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2129718"/>
                <a:gridCol w="1353422"/>
                <a:gridCol w="1859499"/>
                <a:gridCol w="1170558"/>
                <a:gridCol w="2055756"/>
              </a:tblGrid>
              <a:tr h="494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Осложнения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Проявления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Причины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Профилактика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Лечение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</a:tr>
              <a:tr h="5770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Анафилактический шок – резко выраженная аллергическая реакция немедленного типа на введение лекарственных веществ, проявляющаяся резким понижением АД и местными проявлениями аллергической реакции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Общее покраснение кожи, сыпь, стеснение в груди, приступы кашля, выраженное беспокойство, одышка, рвота, снижение АД, сердцебиение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Повышенная чувствительность организма к аллергену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Данные о переносимости препарата (аллергена) отметить на титульном листе медицинской карты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Сестринские вмешательства:</a:t>
                      </a:r>
                      <a:endParaRPr lang="ru-RU" sz="1200" dirty="0">
                        <a:effectLst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i="1" dirty="0" smtClean="0">
                          <a:effectLst/>
                        </a:rPr>
                        <a:t>1.Доврачебная </a:t>
                      </a:r>
                      <a:r>
                        <a:rPr lang="ru-RU" sz="1400" i="1" dirty="0">
                          <a:effectLst/>
                        </a:rPr>
                        <a:t>помощь: </a:t>
                      </a:r>
                      <a:endParaRPr lang="ru-RU" sz="1200" i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- уложить пациента, приподнять ножной конец, голову повернуть набок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- наложить жгут выше места инъекции или пузырь со льдом, при попадании аллергена через рот – промыть желудок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 Подать увлажненный кислород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 Приготовить препараты противошоковой аптечки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4. приготовить систему для капельного вливания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5. Вводить препараты по назначению врача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405" marR="6040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01877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Состав </a:t>
            </a:r>
            <a:r>
              <a:rPr lang="ru-RU" b="1" dirty="0"/>
              <a:t>противошоковой аптечки: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Жгут</a:t>
            </a:r>
            <a:r>
              <a:rPr lang="ru-RU" dirty="0"/>
              <a:t>, шприцы, </a:t>
            </a:r>
            <a:r>
              <a:rPr lang="ru-RU" dirty="0" err="1"/>
              <a:t>инфузионные</a:t>
            </a:r>
            <a:r>
              <a:rPr lang="ru-RU" dirty="0"/>
              <a:t> системы</a:t>
            </a:r>
          </a:p>
          <a:p>
            <a:r>
              <a:rPr lang="ru-RU" b="1" i="1" dirty="0"/>
              <a:t>Препараты:</a:t>
            </a:r>
            <a:endParaRPr lang="ru-RU" dirty="0"/>
          </a:p>
          <a:p>
            <a:pPr lvl="0"/>
            <a:r>
              <a:rPr lang="ru-RU" b="1" i="1" dirty="0"/>
              <a:t>Сосудосуживающие</a:t>
            </a:r>
            <a:r>
              <a:rPr lang="ru-RU" dirty="0"/>
              <a:t> (повышающие АД) – 0,1% раствор адреналина по 1 мл, 0,2% раствор норадреналина по 1 мл</a:t>
            </a:r>
          </a:p>
          <a:p>
            <a:pPr lvl="0"/>
            <a:r>
              <a:rPr lang="ru-RU" b="1" i="1" dirty="0"/>
              <a:t>Для повышения АД растворы: </a:t>
            </a:r>
            <a:r>
              <a:rPr lang="ru-RU" dirty="0" err="1"/>
              <a:t>мезатона</a:t>
            </a:r>
            <a:r>
              <a:rPr lang="ru-RU" dirty="0"/>
              <a:t> – по 1 мл, кордиамина по 2 мл, кофеина по 1 мл</a:t>
            </a:r>
          </a:p>
          <a:p>
            <a:pPr lvl="0"/>
            <a:r>
              <a:rPr lang="ru-RU" b="1" i="1" dirty="0"/>
              <a:t>Антигистаминные препараты </a:t>
            </a:r>
            <a:r>
              <a:rPr lang="ru-RU" dirty="0"/>
              <a:t>– 2% раствор супрастина по 2 мл, димедрола по 1 мл</a:t>
            </a:r>
          </a:p>
          <a:p>
            <a:pPr lvl="0"/>
            <a:r>
              <a:rPr lang="ru-RU" b="1" i="1" dirty="0"/>
              <a:t>Для снятия отека дыхательных путей </a:t>
            </a:r>
            <a:r>
              <a:rPr lang="ru-RU" dirty="0"/>
              <a:t>– 2,4% раствор эуфиллина по 10 мл</a:t>
            </a:r>
          </a:p>
          <a:p>
            <a:pPr lvl="0"/>
            <a:r>
              <a:rPr lang="ru-RU" b="1" i="1" dirty="0" err="1"/>
              <a:t>Дезинтоксикационные</a:t>
            </a:r>
            <a:r>
              <a:rPr lang="ru-RU" b="1" i="1" dirty="0"/>
              <a:t> растворы </a:t>
            </a:r>
            <a:r>
              <a:rPr lang="ru-RU" dirty="0"/>
              <a:t>– 5% и 40% растворы глюкозы</a:t>
            </a:r>
          </a:p>
          <a:p>
            <a:pPr lvl="0"/>
            <a:r>
              <a:rPr lang="ru-RU" b="1" i="1" dirty="0"/>
              <a:t>Кортикостероиды – </a:t>
            </a:r>
            <a:r>
              <a:rPr lang="ru-RU" dirty="0"/>
              <a:t>раствор преднизолона (гидрокортизона)</a:t>
            </a:r>
          </a:p>
          <a:p>
            <a:pPr lvl="0"/>
            <a:r>
              <a:rPr lang="ru-RU" b="1" dirty="0"/>
              <a:t>Сердечные гликозиды </a:t>
            </a:r>
            <a:r>
              <a:rPr lang="ru-RU" dirty="0"/>
              <a:t>– </a:t>
            </a:r>
            <a:r>
              <a:rPr lang="ru-RU" dirty="0" err="1"/>
              <a:t>строфантина</a:t>
            </a:r>
            <a:r>
              <a:rPr lang="ru-RU" dirty="0"/>
              <a:t> по 1 мл</a:t>
            </a:r>
          </a:p>
          <a:p>
            <a:pPr lvl="0"/>
            <a:r>
              <a:rPr lang="ru-RU" b="1" i="1" dirty="0" err="1"/>
              <a:t>Физраствор</a:t>
            </a:r>
            <a:r>
              <a:rPr lang="ru-RU" b="1" i="1" dirty="0"/>
              <a:t> – </a:t>
            </a:r>
            <a:r>
              <a:rPr lang="ru-RU" dirty="0"/>
              <a:t>0,9% раствор натрия хлорида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6146" name="Picture 2" descr="http://www.transitunion.org/cros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60648"/>
            <a:ext cx="1667624" cy="1270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554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Недостатки способа: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dirty="0" smtClean="0"/>
              <a:t>возможность </a:t>
            </a:r>
            <a:r>
              <a:rPr lang="ru-RU" sz="3200" dirty="0"/>
              <a:t>осложнений</a:t>
            </a:r>
          </a:p>
          <a:p>
            <a:pPr lvl="0"/>
            <a:r>
              <a:rPr lang="ru-RU" sz="3200" dirty="0"/>
              <a:t>риск инфицирования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5888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8.blog.ru/lr/0a0ca1029182b1374188e30938bf43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426" y="3140968"/>
            <a:ext cx="5041565" cy="335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373563"/>
          </a:xfrm>
        </p:spPr>
        <p:txBody>
          <a:bodyPr/>
          <a:lstStyle/>
          <a:p>
            <a:r>
              <a:rPr lang="ru-RU" dirty="0"/>
              <a:t>Лекарственные препараты инъецируют в ткани иглой с помощью шприца.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Емкость </a:t>
            </a:r>
            <a:r>
              <a:rPr lang="ru-RU" dirty="0"/>
              <a:t>шприца необходимо выбирать в зависимости от количества раствора, которое необходимо ввести. </a:t>
            </a:r>
            <a:endParaRPr lang="ru-RU" dirty="0" smtClean="0"/>
          </a:p>
          <a:p>
            <a:r>
              <a:rPr lang="ru-RU" dirty="0" smtClean="0"/>
              <a:t>Иглу </a:t>
            </a:r>
            <a:r>
              <a:rPr lang="ru-RU" dirty="0"/>
              <a:t>используют в зависимости от места инъекции, количества и характера раствора.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6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Виды инъекций: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73563"/>
          </a:xfrm>
        </p:spPr>
        <p:txBody>
          <a:bodyPr/>
          <a:lstStyle/>
          <a:p>
            <a:pPr lvl="0"/>
            <a:r>
              <a:rPr lang="ru-RU" b="1" dirty="0" smtClean="0"/>
              <a:t>внутрикожная</a:t>
            </a:r>
            <a:r>
              <a:rPr lang="ru-RU" dirty="0" smtClean="0"/>
              <a:t> </a:t>
            </a:r>
            <a:r>
              <a:rPr lang="ru-RU" dirty="0"/>
              <a:t>– в роговой слой кожи под эпидермис;</a:t>
            </a:r>
          </a:p>
          <a:p>
            <a:pPr lvl="0"/>
            <a:r>
              <a:rPr lang="ru-RU" b="1" dirty="0"/>
              <a:t>подкожная</a:t>
            </a:r>
            <a:r>
              <a:rPr lang="ru-RU" dirty="0"/>
              <a:t> – в подкожную жировую клетчатку;</a:t>
            </a:r>
          </a:p>
          <a:p>
            <a:pPr lvl="0"/>
            <a:r>
              <a:rPr lang="ru-RU" b="1" dirty="0"/>
              <a:t>внутримышечная </a:t>
            </a:r>
            <a:r>
              <a:rPr lang="ru-RU" dirty="0"/>
              <a:t>– в мышечную ткань;</a:t>
            </a:r>
          </a:p>
          <a:p>
            <a:pPr lvl="0"/>
            <a:r>
              <a:rPr lang="ru-RU" b="1" dirty="0"/>
              <a:t>внутривенная</a:t>
            </a:r>
            <a:r>
              <a:rPr lang="ru-RU" dirty="0"/>
              <a:t> – в просвет вены</a:t>
            </a:r>
          </a:p>
          <a:p>
            <a:endParaRPr lang="ru-RU" dirty="0"/>
          </a:p>
        </p:txBody>
      </p:sp>
      <p:pic>
        <p:nvPicPr>
          <p:cNvPr id="4098" name="Picture 2" descr="http://mnogocar.ru/media/f/orig/851/850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4753904" y="3933056"/>
            <a:ext cx="4138575" cy="271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26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2700" dirty="0" smtClean="0"/>
              <a:t>при проведении </a:t>
            </a:r>
            <a:r>
              <a:rPr lang="ru-RU" sz="2700" dirty="0"/>
              <a:t>инъекции процедурная медсестра должна:</a:t>
            </a:r>
            <a:br>
              <a:rPr lang="ru-RU" sz="27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 smtClean="0"/>
              <a:t>соблюдать </a:t>
            </a:r>
            <a:r>
              <a:rPr lang="ru-RU" sz="2800" dirty="0"/>
              <a:t>правила стерильности</a:t>
            </a:r>
          </a:p>
          <a:p>
            <a:pPr lvl="0"/>
            <a:r>
              <a:rPr lang="ru-RU" sz="2800" dirty="0"/>
              <a:t>выполнять инъекции срезов вверх</a:t>
            </a:r>
          </a:p>
          <a:p>
            <a:pPr lvl="0"/>
            <a:r>
              <a:rPr lang="ru-RU" sz="2800" dirty="0"/>
              <a:t>уметь определять место инъекции в различных ситуациях</a:t>
            </a:r>
          </a:p>
          <a:p>
            <a:pPr lvl="0"/>
            <a:r>
              <a:rPr lang="ru-RU" sz="2800" dirty="0"/>
              <a:t>пальпировать место инъекции</a:t>
            </a:r>
          </a:p>
          <a:p>
            <a:pPr lvl="0"/>
            <a:r>
              <a:rPr lang="ru-RU" sz="2800" dirty="0"/>
              <a:t>через 15-30 минут после инъекции уточнить самочувствие и реакцию пациента на введенное лекарство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0127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180</TotalTime>
  <Words>1870</Words>
  <Application>Microsoft Office PowerPoint</Application>
  <PresentationFormat>Экран (4:3)</PresentationFormat>
  <Paragraphs>361</Paragraphs>
  <Slides>52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3" baseType="lpstr">
      <vt:lpstr>Аптека</vt:lpstr>
      <vt:lpstr>Парентеральный путь введения</vt:lpstr>
      <vt:lpstr>Инъекционный путь введения лекарственных веществ </vt:lpstr>
      <vt:lpstr> Парентеральное введение лекарств: </vt:lpstr>
      <vt:lpstr>Многообразие путей введения: </vt:lpstr>
      <vt:lpstr>Преимущества применения: </vt:lpstr>
      <vt:lpstr>Недостатки способа: </vt:lpstr>
      <vt:lpstr>Презентация PowerPoint</vt:lpstr>
      <vt:lpstr>Виды инъекций: </vt:lpstr>
      <vt:lpstr> при проведении инъекции процедурная медсестра должна: </vt:lpstr>
      <vt:lpstr> при проведении инъекции процедурная медсестра должна: </vt:lpstr>
      <vt:lpstr>Презентация PowerPoint</vt:lpstr>
      <vt:lpstr>Презентация PowerPoint</vt:lpstr>
      <vt:lpstr>Для правильного введения препарата необходимо знать </vt:lpstr>
      <vt:lpstr>Внутрикожная инъекция </vt:lpstr>
      <vt:lpstr>Запомните!  </vt:lpstr>
      <vt:lpstr>Подкожная инъекция </vt:lpstr>
      <vt:lpstr>Подкожная инъекция </vt:lpstr>
      <vt:lpstr>Запомните! </vt:lpstr>
      <vt:lpstr>Внутримышечная инъекция </vt:lpstr>
      <vt:lpstr>Запомните! </vt:lpstr>
      <vt:lpstr> Рекомендации для медицинской сестры: </vt:lpstr>
      <vt:lpstr>Внутривенные вмешательства </vt:lpstr>
      <vt:lpstr>Внутривенная инъекция</vt:lpstr>
      <vt:lpstr> Рекомендации для медицинской сестры: </vt:lpstr>
      <vt:lpstr>Инфузии</vt:lpstr>
      <vt:lpstr> Особенности введения некоторых медикаментозных средств </vt:lpstr>
      <vt:lpstr> Особенности введения некоторых медикаментозных средств </vt:lpstr>
      <vt:lpstr> Рекомендации для медицинской сестры: </vt:lpstr>
      <vt:lpstr>Помнить: </vt:lpstr>
      <vt:lpstr>Гепарин</vt:lpstr>
      <vt:lpstr>Рекомендации для медсестры: </vt:lpstr>
      <vt:lpstr>Сердечные гликозиды </vt:lpstr>
      <vt:lpstr>Рекомендации для медсестры: </vt:lpstr>
      <vt:lpstr>Бициллин – антибиотик пенициллинового ряда</vt:lpstr>
      <vt:lpstr>Магния сульфат</vt:lpstr>
      <vt:lpstr>Кальция хлорид</vt:lpstr>
      <vt:lpstr>Эссенциале форте в форме раствора для инъекции</vt:lpstr>
      <vt:lpstr>Осложнения, связанные с нарушением правил асептики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Состав противошоковой аптечки: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Парентеральный путь введения</dc:title>
  <dc:creator>Наталья</dc:creator>
  <cp:lastModifiedBy>PC</cp:lastModifiedBy>
  <cp:revision>18</cp:revision>
  <dcterms:created xsi:type="dcterms:W3CDTF">2013-03-03T04:50:01Z</dcterms:created>
  <dcterms:modified xsi:type="dcterms:W3CDTF">2016-01-15T15:57:08Z</dcterms:modified>
</cp:coreProperties>
</file>