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2"/>
  </p:notesMasterIdLst>
  <p:sldIdLst>
    <p:sldId id="258" r:id="rId2"/>
    <p:sldId id="434" r:id="rId3"/>
    <p:sldId id="429" r:id="rId4"/>
    <p:sldId id="432" r:id="rId5"/>
    <p:sldId id="433" r:id="rId6"/>
    <p:sldId id="436" r:id="rId7"/>
    <p:sldId id="437" r:id="rId8"/>
    <p:sldId id="439" r:id="rId9"/>
    <p:sldId id="438" r:id="rId10"/>
    <p:sldId id="448" r:id="rId11"/>
    <p:sldId id="440" r:id="rId12"/>
    <p:sldId id="453" r:id="rId13"/>
    <p:sldId id="441" r:id="rId14"/>
    <p:sldId id="442" r:id="rId15"/>
    <p:sldId id="443" r:id="rId16"/>
    <p:sldId id="460" r:id="rId17"/>
    <p:sldId id="444" r:id="rId18"/>
    <p:sldId id="446" r:id="rId19"/>
    <p:sldId id="449" r:id="rId20"/>
    <p:sldId id="451" r:id="rId21"/>
    <p:sldId id="456" r:id="rId22"/>
    <p:sldId id="450" r:id="rId23"/>
    <p:sldId id="455" r:id="rId24"/>
    <p:sldId id="457" r:id="rId25"/>
    <p:sldId id="458" r:id="rId26"/>
    <p:sldId id="459" r:id="rId27"/>
    <p:sldId id="461" r:id="rId28"/>
    <p:sldId id="462" r:id="rId29"/>
    <p:sldId id="464" r:id="rId30"/>
    <p:sldId id="463" r:id="rId31"/>
    <p:sldId id="466" r:id="rId32"/>
    <p:sldId id="469" r:id="rId33"/>
    <p:sldId id="470" r:id="rId34"/>
    <p:sldId id="467" r:id="rId35"/>
    <p:sldId id="468" r:id="rId36"/>
    <p:sldId id="471" r:id="rId37"/>
    <p:sldId id="472" r:id="rId38"/>
    <p:sldId id="484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19" r:id="rId48"/>
    <p:sldId id="481" r:id="rId49"/>
    <p:sldId id="430" r:id="rId50"/>
    <p:sldId id="403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367562-C4E9-40A5-BB9C-533FC624B803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6E113C-EAAA-48BA-B062-B0F6C654B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F43D-E8C6-4002-96E6-63241258ED0D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C6DF-063F-4FF2-B104-31FAB40E1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CD01-C9F8-41E8-B611-3AFDA90F000C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A904-7331-4E94-B9DF-99ED5974F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5770-24A1-46A3-AB15-DDA9209FF328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D663-0741-433A-BA56-74FFC282E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7D50-44DD-4AC5-9CA8-425767FF1319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190E-0A55-48AF-86C1-8FDEF1E50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C4DF-5C9A-41AF-84F1-9FBD81ABA3B1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5891-E4DB-495F-9520-9E7B4CDF5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6890-4BAB-499D-9582-AB32FE920A69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29F6-8D38-43B3-9646-F4B134AB3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8EFB-9579-4B52-8239-3B41111FE2E1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31B3-AB58-4409-A57C-E3354EC19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2E78-35CF-4935-B19D-30F960462E4E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91D7-2CF4-4304-8A26-C8C7F9E79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1202-BBAD-4430-B987-EF380041F9BD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6B25-9FBB-483C-8A42-B07CA56C6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2553-788A-4269-9C8D-F81F879F84BE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AC67-B190-4839-8505-668CBD6F3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6078-AE66-4041-BB88-5868B123379C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576-2DCF-42CE-A111-6C245DDD2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C1F8E-ABC8-435C-A170-381AA592136D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62BE8-1DB4-4616-A488-635E87323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АНАЛИЗАТОРЫ. ОРГАНЫ ЧУВСТВ.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Цель: </a:t>
            </a:r>
            <a:r>
              <a:rPr lang="ru-RU" dirty="0" smtClean="0"/>
              <a:t>ознакомиться с морфофункциональной организацией органов чувств и анализаторов.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Задачи</a:t>
            </a:r>
            <a:r>
              <a:rPr lang="ru-RU" dirty="0" smtClean="0"/>
              <a:t> – рассмотреть следующие темы: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Понятие об органах чувств и анализаторах.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зрения и зрительный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слуха и  слуховой анализатор.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равновесия и вестибулярный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обоняния и обонятельный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вкуса и вкусовой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Соматосенсорные органы (рецепторы общей чувствительности) и соматосенсорный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Помутнение роговицы 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Помутнение роговицы (бельмо)</a:t>
            </a:r>
            <a:r>
              <a:rPr lang="ru-RU" sz="2400" smtClean="0"/>
              <a:t>– сопровождается снижением остроты зрения, чувством инородного предмета в глазу. Причины развития - различные травмы, инфекционные заболевания, осложнение после операции на глазах.</a:t>
            </a:r>
          </a:p>
        </p:txBody>
      </p:sp>
      <p:pic>
        <p:nvPicPr>
          <p:cNvPr id="26627" name="Рисунок 3" descr="помутнение роговиц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860800"/>
            <a:ext cx="33464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Сосудистая оболочка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95288" y="1600200"/>
            <a:ext cx="8424862" cy="4525963"/>
          </a:xfrm>
        </p:spPr>
        <p:txBody>
          <a:bodyPr/>
          <a:lstStyle/>
          <a:p>
            <a:pPr eaLnBrk="1" hangingPunct="1"/>
            <a:r>
              <a:rPr lang="ru-RU" sz="2000" b="1" smtClean="0"/>
              <a:t>Радужка</a:t>
            </a:r>
            <a:r>
              <a:rPr lang="ru-RU" sz="2000" smtClean="0"/>
              <a:t> – диафрагма глаза, регулирует количество света, поступающего на сетчатку, содержит мышцы расширяющие и суживающие зрачок, сосуды.</a:t>
            </a:r>
          </a:p>
          <a:p>
            <a:pPr eaLnBrk="1" hangingPunct="1"/>
            <a:r>
              <a:rPr lang="ru-RU" sz="2000" b="1" smtClean="0"/>
              <a:t>Реснитчатое тело  (цилиарное тело)</a:t>
            </a:r>
            <a:r>
              <a:rPr lang="ru-RU" sz="2000" smtClean="0"/>
              <a:t>– продуцирует водянистую влагу (внутриглазную жидкость); реснитчатая мышца изменяет кривизну хрусталика (</a:t>
            </a:r>
            <a:r>
              <a:rPr lang="ru-RU" sz="2000" b="1" smtClean="0"/>
              <a:t>реакция аккомодации </a:t>
            </a:r>
            <a:r>
              <a:rPr lang="ru-RU" sz="2000" smtClean="0"/>
              <a:t>- фокусировка  изображения на сетчатке при взгляде на близкие и удаленные объекты). </a:t>
            </a:r>
          </a:p>
          <a:p>
            <a:pPr eaLnBrk="1" hangingPunct="1"/>
            <a:r>
              <a:rPr lang="ru-RU" sz="2000" b="1" smtClean="0"/>
              <a:t>Собственно сосудистая оболочка </a:t>
            </a:r>
            <a:r>
              <a:rPr lang="ru-RU" sz="2000" smtClean="0"/>
              <a:t>– сплетения артерий и вен в рыхлой соединительной ткани.</a:t>
            </a:r>
          </a:p>
        </p:txBody>
      </p:sp>
      <p:pic>
        <p:nvPicPr>
          <p:cNvPr id="27651" name="Рисунок 3" descr="зрачок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0675" y="4365625"/>
            <a:ext cx="4165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Ресничный ганглий (ПНС)</a:t>
            </a:r>
          </a:p>
        </p:txBody>
      </p:sp>
      <p:pic>
        <p:nvPicPr>
          <p:cNvPr id="28674" name="Содержимое 3" descr="глазница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1988" y="1600200"/>
            <a:ext cx="782002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Сосудистая оболочка</a:t>
            </a:r>
          </a:p>
        </p:txBody>
      </p:sp>
      <p:pic>
        <p:nvPicPr>
          <p:cNvPr id="30722" name="Содержимое 11" descr="строение глаза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2852738"/>
            <a:ext cx="5003800" cy="3127375"/>
          </a:xfrm>
        </p:spPr>
      </p:pic>
      <p:pic>
        <p:nvPicPr>
          <p:cNvPr id="30723" name="Рисунок 14" descr="глаз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344328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Внутренняя оболочка</a:t>
            </a:r>
            <a:br>
              <a:rPr lang="ru-RU" dirty="0" smtClean="0"/>
            </a:br>
            <a:r>
              <a:rPr lang="ru-RU" dirty="0" smtClean="0"/>
              <a:t>(сетчатка глаза)</a:t>
            </a:r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sz="2400" b="1" smtClean="0"/>
              <a:t>Пигментный слой </a:t>
            </a:r>
            <a:r>
              <a:rPr lang="ru-RU" sz="2400" smtClean="0"/>
              <a:t>– самый внутренний.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z="2400" b="1" smtClean="0"/>
              <a:t>Фоторецепторные эпителиальные клетки - палочки</a:t>
            </a:r>
            <a:r>
              <a:rPr lang="ru-RU" sz="2400" smtClean="0"/>
              <a:t> (черно-белое, ночное зрение) </a:t>
            </a:r>
            <a:r>
              <a:rPr lang="ru-RU" sz="2400" b="1" smtClean="0"/>
              <a:t>и колбочки </a:t>
            </a:r>
            <a:r>
              <a:rPr lang="ru-RU" sz="2400" smtClean="0"/>
              <a:t>(цветное, дневное зрение, расположены только в области желтого пятна).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sz="2400" b="1" smtClean="0"/>
              <a:t>Нервные клетки сетчатки</a:t>
            </a:r>
            <a:r>
              <a:rPr lang="ru-RU" sz="2400" smtClean="0"/>
              <a:t>, их аксоны образуют зрительный нерв, который идет к подкорковым центрам (промежуточный и средний мозг)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Сетчатка глаза </a:t>
            </a:r>
            <a:br>
              <a:rPr lang="ru-RU" dirty="0" smtClean="0"/>
            </a:br>
            <a:r>
              <a:rPr lang="ru-RU" dirty="0" smtClean="0"/>
              <a:t>(внутренняя оболочка)</a:t>
            </a:r>
            <a:endParaRPr lang="ru-RU" dirty="0"/>
          </a:p>
        </p:txBody>
      </p:sp>
      <p:pic>
        <p:nvPicPr>
          <p:cNvPr id="32770" name="Содержимое 5" descr="зрительный анализатор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3575" y="1700213"/>
            <a:ext cx="7437438" cy="4114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Желтое и слепое пятно</a:t>
            </a:r>
          </a:p>
        </p:txBody>
      </p:sp>
      <p:pic>
        <p:nvPicPr>
          <p:cNvPr id="33794" name="Содержимое 3" descr="желтое и слепое пятн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0" y="1600200"/>
            <a:ext cx="64770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Ядро глаза </a:t>
            </a:r>
            <a:br>
              <a:rPr lang="ru-RU" dirty="0" smtClean="0"/>
            </a:br>
            <a:r>
              <a:rPr lang="ru-RU" dirty="0" smtClean="0"/>
              <a:t>(оптический аппарат)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22653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Водянистая влага </a:t>
            </a:r>
            <a:r>
              <a:rPr lang="ru-RU" sz="2400" dirty="0" smtClean="0"/>
              <a:t>– вырабатывается реснитчатым телом, заполняет переднюю и заднюю камеры глаза, обеспечивает прохождение света и питание роговицы и хрусталика.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Хрусталик</a:t>
            </a:r>
            <a:r>
              <a:rPr lang="ru-RU" sz="2400" dirty="0" smtClean="0"/>
              <a:t> – преломляет лучи, обеспечивает аккомодацию глаза.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Стекловидное тело </a:t>
            </a:r>
            <a:r>
              <a:rPr lang="ru-RU" sz="2400" dirty="0" smtClean="0"/>
              <a:t>– оптическая среда, обеспечивает проведение света к сетчатке.</a:t>
            </a:r>
            <a:endParaRPr lang="ru-RU" sz="2400" dirty="0"/>
          </a:p>
        </p:txBody>
      </p:sp>
      <p:pic>
        <p:nvPicPr>
          <p:cNvPr id="34819" name="Рисунок 3" descr="изображение на сетчатк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789363"/>
            <a:ext cx="4762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Содержимое 11" descr="строение глаза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05263"/>
            <a:ext cx="36861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Хрусталик</a:t>
            </a:r>
          </a:p>
        </p:txBody>
      </p:sp>
      <p:pic>
        <p:nvPicPr>
          <p:cNvPr id="35842" name="Содержимое 5" descr="хрустали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4948238" cy="2298700"/>
          </a:xfrm>
        </p:spPr>
      </p:pic>
      <p:pic>
        <p:nvPicPr>
          <p:cNvPr id="35843" name="Рисунок 6" descr="хрусталик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122613"/>
            <a:ext cx="316706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7"/>
          <p:cNvSpPr>
            <a:spLocks noChangeArrowheads="1"/>
          </p:cNvSpPr>
          <p:nvPr/>
        </p:nvSpPr>
        <p:spPr bwMode="auto">
          <a:xfrm>
            <a:off x="611188" y="4292600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Аккомодация –  изменение кривизны хрусталика при фокусировке на близких и удаленных предметах, обеспечивает способность видеть разноудаленные предмета одинаково четко.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Вспомогательный аппарат глаза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/>
              <a:t>Вспомогательный аппарат глаза:</a:t>
            </a:r>
          </a:p>
          <a:p>
            <a:pPr eaLnBrk="1" hangingPunct="1"/>
            <a:r>
              <a:rPr lang="ru-RU" sz="2400" smtClean="0"/>
              <a:t>Мышцы</a:t>
            </a:r>
          </a:p>
          <a:p>
            <a:pPr eaLnBrk="1" hangingPunct="1"/>
            <a:r>
              <a:rPr lang="ru-RU" sz="2400" smtClean="0"/>
              <a:t>Слезный аппарат</a:t>
            </a:r>
          </a:p>
          <a:p>
            <a:pPr eaLnBrk="1" hangingPunct="1"/>
            <a:r>
              <a:rPr lang="ru-RU" sz="2400" smtClean="0"/>
              <a:t>Оболочки и клетчатка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	глазницы</a:t>
            </a:r>
          </a:p>
          <a:p>
            <a:pPr eaLnBrk="1" hangingPunct="1"/>
            <a:r>
              <a:rPr lang="ru-RU" sz="2400" smtClean="0"/>
              <a:t>Конъюктива</a:t>
            </a:r>
          </a:p>
          <a:p>
            <a:pPr eaLnBrk="1" hangingPunct="1"/>
            <a:r>
              <a:rPr lang="ru-RU" sz="2400" smtClean="0"/>
              <a:t>Брови, веки, ресницы</a:t>
            </a:r>
          </a:p>
          <a:p>
            <a:pPr eaLnBrk="1" hangingPunct="1"/>
            <a:endParaRPr lang="ru-RU" smtClean="0"/>
          </a:p>
        </p:txBody>
      </p:sp>
      <p:pic>
        <p:nvPicPr>
          <p:cNvPr id="39939" name="Рисунок 5" descr="вспомогательный аппарат глаз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060575"/>
            <a:ext cx="456406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Понятие о рефлексе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/>
              <a:t>Рефлекс (отражение) </a:t>
            </a:r>
            <a:r>
              <a:rPr lang="ru-RU" dirty="0" smtClean="0"/>
              <a:t>– ответная реакция организма на раздражение внешней или внутренней среды.  Рефлекторный принцип работы ЦНС доказан </a:t>
            </a:r>
            <a:r>
              <a:rPr lang="ru-RU" b="1" dirty="0" smtClean="0"/>
              <a:t>И.М. Сеченовым «Рефлексы головного мозга» (1863 г.)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Рефлекторная дуга </a:t>
            </a:r>
            <a:r>
              <a:rPr lang="ru-RU" dirty="0" smtClean="0"/>
              <a:t>– цепь функционально взаимосвязанных нейронов, морфологическая (структурная)основа рефлекторной деятельности.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Звенья рефлекторной дуги: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 </a:t>
            </a:r>
            <a:r>
              <a:rPr lang="ru-RU" b="1" dirty="0" smtClean="0"/>
              <a:t>Чувствительное (афферентное) </a:t>
            </a:r>
            <a:r>
              <a:rPr lang="ru-RU" dirty="0" smtClean="0"/>
              <a:t>– восприятие раздражений.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 </a:t>
            </a:r>
            <a:r>
              <a:rPr lang="ru-RU" b="1" dirty="0" smtClean="0"/>
              <a:t>Ассоциативное (вставочные нейроны) </a:t>
            </a:r>
            <a:r>
              <a:rPr lang="ru-RU" dirty="0" smtClean="0"/>
              <a:t>– анализ информации в ЦНС.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 </a:t>
            </a:r>
            <a:r>
              <a:rPr lang="ru-RU" b="1" dirty="0" smtClean="0"/>
              <a:t>Моторное (эфферентное) </a:t>
            </a:r>
            <a:r>
              <a:rPr lang="ru-RU" dirty="0" smtClean="0"/>
              <a:t>– команда на исполнительный орган.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i="1" dirty="0" smtClean="0"/>
              <a:t>Различают простые (спинальные) и сложные  (с участием интегративных центров головного мозга) рефлексы.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Мышцы глаза</a:t>
            </a:r>
          </a:p>
        </p:txBody>
      </p:sp>
      <p:pic>
        <p:nvPicPr>
          <p:cNvPr id="40962" name="Содержимое 6" descr="мышцы глаз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268413"/>
            <a:ext cx="5184775" cy="3736975"/>
          </a:xfrm>
        </p:spPr>
      </p:pic>
      <p:sp>
        <p:nvSpPr>
          <p:cNvPr id="40963" name="Прямоугольник 7"/>
          <p:cNvSpPr>
            <a:spLocks noChangeArrowheads="1"/>
          </p:cNvSpPr>
          <p:nvPr/>
        </p:nvSpPr>
        <p:spPr bwMode="auto">
          <a:xfrm>
            <a:off x="539750" y="5157788"/>
            <a:ext cx="79200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Calibri" pitchFamily="34" charset="0"/>
              </a:rPr>
              <a:t>4 прямых  и 2 косых мышц глаза иннервируются тремя парами ЧМН  (</a:t>
            </a:r>
            <a:r>
              <a:rPr lang="en-US" sz="2200" b="1">
                <a:latin typeface="Calibri" pitchFamily="34" charset="0"/>
              </a:rPr>
              <a:t>III</a:t>
            </a:r>
            <a:r>
              <a:rPr lang="ru-RU" sz="2200" b="1">
                <a:latin typeface="Calibri" pitchFamily="34" charset="0"/>
              </a:rPr>
              <a:t> - глазодвигательный, </a:t>
            </a:r>
            <a:r>
              <a:rPr lang="en-US" sz="2200" b="1">
                <a:latin typeface="Calibri" pitchFamily="34" charset="0"/>
              </a:rPr>
              <a:t>IV</a:t>
            </a:r>
            <a:r>
              <a:rPr lang="ru-RU" sz="2200" b="1">
                <a:latin typeface="Calibri" pitchFamily="34" charset="0"/>
              </a:rPr>
              <a:t> - блоковый, </a:t>
            </a:r>
            <a:r>
              <a:rPr lang="en-US" sz="2200" b="1">
                <a:latin typeface="Calibri" pitchFamily="34" charset="0"/>
              </a:rPr>
              <a:t>VI</a:t>
            </a:r>
            <a:r>
              <a:rPr lang="ru-RU" sz="2200" b="1">
                <a:latin typeface="Calibri" pitchFamily="34" charset="0"/>
              </a:rPr>
              <a:t> – отводящий). </a:t>
            </a:r>
            <a:endParaRPr lang="ru-RU" sz="2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3" descr="гимнастика глаз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268413"/>
            <a:ext cx="6562725" cy="48450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Слезный аппарат</a:t>
            </a:r>
          </a:p>
        </p:txBody>
      </p:sp>
      <p:pic>
        <p:nvPicPr>
          <p:cNvPr id="43010" name="Содержимое 8" descr="слезные каналы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341438"/>
            <a:ext cx="4387850" cy="4525962"/>
          </a:xfrm>
        </p:spPr>
      </p:pic>
      <p:sp>
        <p:nvSpPr>
          <p:cNvPr id="43011" name="Прямоугольник 9"/>
          <p:cNvSpPr>
            <a:spLocks noChangeArrowheads="1"/>
          </p:cNvSpPr>
          <p:nvPr/>
        </p:nvSpPr>
        <p:spPr bwMode="auto">
          <a:xfrm>
            <a:off x="468313" y="1844675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Слезы – бактерицидная  и питательная жидкость, богата лизоцимом.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Конъюктива и конъюктевит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Конъюктива </a:t>
            </a:r>
            <a:r>
              <a:rPr lang="ru-RU" sz="2400" smtClean="0"/>
              <a:t>– слизистая оболочка глаза, покрывает всю заднюю поверхность переднего и нижнего века и переднюю поверхность глазного яблока, кроме роговицы.</a:t>
            </a:r>
          </a:p>
          <a:p>
            <a:pPr eaLnBrk="1" hangingPunct="1"/>
            <a:r>
              <a:rPr lang="ru-RU" sz="2400" b="1" smtClean="0"/>
              <a:t>Конъюктивит </a:t>
            </a:r>
            <a:r>
              <a:rPr lang="ru-RU" sz="2400" smtClean="0"/>
              <a:t>– воспаление слизистой оболочки глаза.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</p:txBody>
      </p:sp>
      <p:pic>
        <p:nvPicPr>
          <p:cNvPr id="44035" name="Рисунок 3" descr="коньюктиви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581525"/>
            <a:ext cx="23272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4" descr="коньюктив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9000"/>
            <a:ext cx="5832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Проводящие пути и нервные центры зрительного анализатора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Нервные клетки сетчатки глаза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Зрительный нерв (</a:t>
            </a:r>
            <a:r>
              <a:rPr lang="en-US" dirty="0" smtClean="0"/>
              <a:t>II </a:t>
            </a:r>
            <a:r>
              <a:rPr lang="ru-RU" dirty="0" smtClean="0"/>
              <a:t>пара ЧМН)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Хиазма (неполный зрительный перекрест)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Зрительный тракт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Средний мозг (ориентировочные рефлексы)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Промежуточный мозг (бессознательная оценка зрительной информации)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Затылочные доли коры больших полушарий (первичные поля)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Теменные области коры больших полушарий (вторичные и третичные ассоциативные поля)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Зрительный анализатор</a:t>
            </a:r>
          </a:p>
        </p:txBody>
      </p:sp>
      <p:pic>
        <p:nvPicPr>
          <p:cNvPr id="47106" name="Содержимое 3" descr="зрительный анализатор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484313"/>
            <a:ext cx="6337300" cy="3287712"/>
          </a:xfrm>
        </p:spPr>
      </p:pic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900113" y="4941888"/>
            <a:ext cx="7704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результате неполного перекреста </a:t>
            </a:r>
            <a:r>
              <a:rPr lang="ru-RU" b="1">
                <a:latin typeface="Calibri" pitchFamily="34" charset="0"/>
              </a:rPr>
              <a:t>правая затылочная область получает информацию только от левого поля зрения, левая – только от правого.</a:t>
            </a:r>
          </a:p>
          <a:p>
            <a:r>
              <a:rPr lang="ru-RU">
                <a:latin typeface="Calibri" pitchFamily="34" charset="0"/>
              </a:rPr>
              <a:t>При поражении затылочных зон одного из полушарий будет наблюдаться выпадение полей зрения, частичная или полная </a:t>
            </a:r>
            <a:r>
              <a:rPr lang="ru-RU" b="1">
                <a:latin typeface="Calibri" pitchFamily="34" charset="0"/>
              </a:rPr>
              <a:t>центральная слепота.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Близорукость и дальнозоркость</a:t>
            </a:r>
          </a:p>
        </p:txBody>
      </p:sp>
      <p:pic>
        <p:nvPicPr>
          <p:cNvPr id="48130" name="Содержимое 7" descr="близорукость и дальнозоркость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90713" y="1454150"/>
            <a:ext cx="5561012" cy="4652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 слуха и равновесия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Орган слуха и равновесия </a:t>
            </a:r>
            <a:r>
              <a:rPr lang="ru-RU" sz="2400" dirty="0" smtClean="0"/>
              <a:t>– анатомически и функционально связанные органы, расположены в толще височной кости.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Строение органа слуха:</a:t>
            </a:r>
            <a:r>
              <a:rPr lang="ru-RU" sz="2400" b="1" dirty="0"/>
              <a:t> </a:t>
            </a:r>
            <a:r>
              <a:rPr lang="ru-RU" sz="2400" dirty="0" smtClean="0"/>
              <a:t>наружное ухо, среднее ухо,  часть внутреннего уха (улитка).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Строение органа равновесия: </a:t>
            </a:r>
            <a:r>
              <a:rPr lang="ru-RU" sz="2400" dirty="0" smtClean="0"/>
              <a:t>вестибулярный лабиринт (преддверие и  3 </a:t>
            </a:r>
            <a:r>
              <a:rPr lang="ru-RU" sz="2400" dirty="0" err="1" smtClean="0"/>
              <a:t>взаимопепендикулярных</a:t>
            </a:r>
            <a:r>
              <a:rPr lang="ru-RU" sz="2400" dirty="0" smtClean="0"/>
              <a:t> полукружных канала, расположены во внутреннем ухе.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9155" name="Рисунок 4" descr="орган слуха10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219700" y="1557338"/>
            <a:ext cx="310991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7" descr="костный лабиринт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221163"/>
            <a:ext cx="27876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smtClean="0"/>
              <a:t>Слуховой и вестиб</a:t>
            </a:r>
            <a:r>
              <a:rPr lang="ru-RU" sz="4000" smtClean="0">
                <a:latin typeface="Arial" charset="0"/>
              </a:rPr>
              <a:t>у</a:t>
            </a:r>
            <a:r>
              <a:rPr lang="ru-RU" sz="4000" smtClean="0"/>
              <a:t>лярный анализаторы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Слуховой анализатор: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слуха,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Предверно-улитковый</a:t>
            </a:r>
            <a:r>
              <a:rPr lang="ru-RU" dirty="0" smtClean="0"/>
              <a:t> нерв (</a:t>
            </a:r>
            <a:r>
              <a:rPr lang="en-US" dirty="0" smtClean="0"/>
              <a:t>VIII</a:t>
            </a:r>
            <a:r>
              <a:rPr lang="ru-RU" dirty="0" smtClean="0"/>
              <a:t> пара ЧМН),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Подкорковые и корковые центры слуха (средний мозг – </a:t>
            </a:r>
            <a:r>
              <a:rPr lang="ru-RU" dirty="0" err="1" smtClean="0"/>
              <a:t>оринтировочные</a:t>
            </a:r>
            <a:r>
              <a:rPr lang="ru-RU" dirty="0" smtClean="0"/>
              <a:t> рефлексы, промежуточный мозг – неосознаваемая чувствительность, височная кора – осознаваемая чувствительность).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Вестибулярный анализатор: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равновесия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Предверно-улитковый</a:t>
            </a:r>
            <a:r>
              <a:rPr lang="ru-RU" dirty="0" smtClean="0"/>
              <a:t> нерв (</a:t>
            </a:r>
            <a:r>
              <a:rPr lang="en-US" dirty="0" smtClean="0"/>
              <a:t>VIII</a:t>
            </a:r>
            <a:r>
              <a:rPr lang="ru-RU" dirty="0" smtClean="0"/>
              <a:t> пара ЧМН),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Подкорковые и корковые центры </a:t>
            </a:r>
            <a:r>
              <a:rPr lang="ru-RU" dirty="0" err="1" smtClean="0"/>
              <a:t>равновеся</a:t>
            </a:r>
            <a:r>
              <a:rPr lang="ru-RU" dirty="0" smtClean="0"/>
              <a:t> (оливы продолговатого мозга, мозжечок, промежуточный мозг – неосознаваемая чувствительность, височная кора – осознаваемая чувствительность).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Строение органа слуха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1.Наружное ухо: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Ушная раковина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Слуховой проход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Барабанная перепонка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2. Среднее ухо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Барабанная полость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Слуховая труба (Евстахиева труба)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Ячейки сосцевидного отростка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3. Внутреннее ухо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Костный лабиринт ( улитка)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Кортиев</a:t>
            </a:r>
            <a:r>
              <a:rPr lang="ru-RU" dirty="0" smtClean="0"/>
              <a:t> орган (слуховые рецепторы)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Виды чувствительности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200" b="1" smtClean="0"/>
              <a:t>Общая чувствительность (соматосенсорная чувствительность) </a:t>
            </a:r>
            <a:r>
              <a:rPr lang="ru-RU" sz="2200" smtClean="0"/>
              <a:t>- болевая, температурная, вибрационная, давление, степень растяжения мышц, рецепторы внутренних органов (давления, растяжения, хеморецепторы) –  рецепторы расположены в коже, мышцах, стенках внутренних органов.</a:t>
            </a:r>
          </a:p>
          <a:p>
            <a:pPr eaLnBrk="1" hangingPunct="1"/>
            <a:r>
              <a:rPr lang="ru-RU" sz="2200" b="1" smtClean="0"/>
              <a:t>Специализированная чувствительность  - з</a:t>
            </a:r>
            <a:r>
              <a:rPr lang="ru-RU" sz="2200" smtClean="0"/>
              <a:t>рение, слух, обоняние, вкус, равновесие.  Рецепторы имеют специализированный чувствительный орган. </a:t>
            </a:r>
          </a:p>
          <a:p>
            <a:pPr eaLnBrk="1" hangingPunct="1"/>
            <a:r>
              <a:rPr lang="ru-RU" sz="2200" b="1" smtClean="0"/>
              <a:t>Рецепторы </a:t>
            </a:r>
            <a:r>
              <a:rPr lang="ru-RU" sz="2200" smtClean="0"/>
              <a:t>– окончание чувствительного нейрона, либо специализированная клетка, соединенная с чувствующим нейроном, которые воспринимают  различные сигналы внешней и внутренней среды.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Строение органа слуха</a:t>
            </a:r>
          </a:p>
        </p:txBody>
      </p:sp>
      <p:pic>
        <p:nvPicPr>
          <p:cNvPr id="52226" name="Содержимое 5" descr="орган слуха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268413"/>
            <a:ext cx="6697663" cy="495141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Наружное ухо</a:t>
            </a:r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600" b="1" smtClean="0"/>
              <a:t>Ушная раковина </a:t>
            </a:r>
            <a:r>
              <a:rPr lang="ru-RU" sz="2600" smtClean="0"/>
              <a:t>– состоит из хряща и кожи, улавливает звуки.</a:t>
            </a:r>
          </a:p>
          <a:p>
            <a:pPr eaLnBrk="1" hangingPunct="1"/>
            <a:r>
              <a:rPr lang="ru-RU" sz="2600" b="1" smtClean="0"/>
              <a:t>Слуховой проход </a:t>
            </a:r>
            <a:r>
              <a:rPr lang="ru-RU" sz="2600" smtClean="0"/>
              <a:t>– имеет хрящевую и костную части, длина 20-25 мм, в коже много серных желез,  проводит звуковые волны к барабанной перепонке.</a:t>
            </a:r>
          </a:p>
          <a:p>
            <a:pPr eaLnBrk="1" hangingPunct="1"/>
            <a:r>
              <a:rPr lang="ru-RU" sz="2600" b="1" smtClean="0"/>
              <a:t>Барабанная перепонка </a:t>
            </a:r>
            <a:r>
              <a:rPr lang="ru-RU" sz="2600" smtClean="0"/>
              <a:t>– разделяет наружное и среднее ухо, преобразует звуковые колебания в механические (передает вибрацию на систему слуховых косточек).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Среднее ухо</a:t>
            </a:r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600" b="1" smtClean="0"/>
              <a:t>Барабанная полость </a:t>
            </a:r>
            <a:r>
              <a:rPr lang="ru-RU" sz="2600" smtClean="0"/>
              <a:t>– объем около 1 см</a:t>
            </a:r>
            <a:r>
              <a:rPr lang="ru-RU" sz="2600" baseline="30000" smtClean="0"/>
              <a:t>3</a:t>
            </a:r>
            <a:r>
              <a:rPr lang="ru-RU" sz="2600" smtClean="0"/>
              <a:t>, содержит три слуховые косточки (молоточек, наковальня и стремечко) и две мышцы (обеспечивают натяжение барабанной перепонки и движения  слуховых косточек).</a:t>
            </a:r>
          </a:p>
          <a:p>
            <a:pPr eaLnBrk="1" hangingPunct="1"/>
            <a:r>
              <a:rPr lang="ru-RU" sz="2600" b="1" smtClean="0"/>
              <a:t>Слуховая труба (Евстахиева труба) </a:t>
            </a:r>
            <a:r>
              <a:rPr lang="ru-RU" sz="2600" smtClean="0"/>
              <a:t>– идет в носоглотку, уравновешивает давление в наружном и среднем ухе.</a:t>
            </a:r>
          </a:p>
          <a:p>
            <a:pPr eaLnBrk="1" hangingPunct="1"/>
            <a:r>
              <a:rPr lang="ru-RU" sz="2600" b="1" smtClean="0"/>
              <a:t>Ячейки сосцевидного отростка </a:t>
            </a:r>
            <a:r>
              <a:rPr lang="ru-RU" sz="2600" smtClean="0"/>
              <a:t>– воздухоносные полости височной кости.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Внутреннее ухо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Костный лабиринт </a:t>
            </a:r>
            <a:r>
              <a:rPr lang="ru-RU" sz="2800" dirty="0" smtClean="0"/>
              <a:t>– система каналов в височной кости, заполнен специальной жидкостью (перилимфой), внутри расположен перепончатый лабиринт, заполнен жидкостью (</a:t>
            </a:r>
            <a:r>
              <a:rPr lang="ru-RU" sz="2800" dirty="0" err="1" smtClean="0"/>
              <a:t>эндолимфой</a:t>
            </a:r>
            <a:r>
              <a:rPr lang="ru-RU" sz="2800" dirty="0" smtClean="0"/>
              <a:t>). К органу слуха относится только часть  костного и перепончатого лабиринта – улитка.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Улитка</a:t>
            </a:r>
            <a:r>
              <a:rPr lang="ru-RU" sz="2800" dirty="0" smtClean="0"/>
              <a:t> -  содержит </a:t>
            </a:r>
            <a:r>
              <a:rPr lang="ru-RU" sz="2800" b="1" dirty="0" err="1" smtClean="0"/>
              <a:t>Кортиев</a:t>
            </a:r>
            <a:r>
              <a:rPr lang="ru-RU" sz="2800" b="1" dirty="0" smtClean="0"/>
              <a:t> орган, в котором расположены </a:t>
            </a:r>
            <a:r>
              <a:rPr lang="ru-RU" sz="2800" dirty="0" smtClean="0"/>
              <a:t>слуховые рецепторы – волосковые клетки (около 24 тыс.), покрыты специальной мембраной - воспринимают колебания </a:t>
            </a:r>
            <a:r>
              <a:rPr lang="ru-RU" sz="2800" dirty="0" err="1" smtClean="0"/>
              <a:t>эндолимфы</a:t>
            </a:r>
            <a:r>
              <a:rPr lang="ru-RU" sz="2800" dirty="0" smtClean="0"/>
              <a:t> и передают их на чувствительные окончания слуховых нейронов.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Передача звуковых колебаний</a:t>
            </a:r>
          </a:p>
        </p:txBody>
      </p:sp>
      <p:pic>
        <p:nvPicPr>
          <p:cNvPr id="56322" name="Содержимое 7" descr="орган слуха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412875"/>
            <a:ext cx="5184775" cy="2660650"/>
          </a:xfrm>
        </p:spPr>
      </p:pic>
      <p:sp>
        <p:nvSpPr>
          <p:cNvPr id="56323" name="Прямоугольник 8"/>
          <p:cNvSpPr>
            <a:spLocks noChangeArrowheads="1"/>
          </p:cNvSpPr>
          <p:nvPr/>
        </p:nvSpPr>
        <p:spPr bwMode="auto">
          <a:xfrm>
            <a:off x="468313" y="4221163"/>
            <a:ext cx="83518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Звуковые волны вызывают колебания барабанной перепонки. Система косточек среднего уха переводит колебания барабанной перепонки в колебания перилимфы в лабиринте внутреннего уха.  Колебания перилимфы приводят к смещению эндолимфы в улитке. Смещение эндолимфы в улитке приводит к смещению волосков на рецепторных клетках </a:t>
            </a:r>
            <a:r>
              <a:rPr lang="ru-RU" sz="2000" b="1">
                <a:latin typeface="Calibri" pitchFamily="34" charset="0"/>
              </a:rPr>
              <a:t>Кортиева органа </a:t>
            </a:r>
            <a:r>
              <a:rPr lang="ru-RU" sz="2000">
                <a:latin typeface="Calibri" pitchFamily="34" charset="0"/>
              </a:rPr>
              <a:t>, возникает электрический импульс, который проводят отростки чувствительных нейронов слухового анализатора.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Слуховые косточки</a:t>
            </a:r>
          </a:p>
        </p:txBody>
      </p:sp>
      <p:pic>
        <p:nvPicPr>
          <p:cNvPr id="57346" name="Содержимое 5" descr="слуховыек косточк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341438"/>
            <a:ext cx="4262437" cy="3382962"/>
          </a:xfrm>
        </p:spPr>
      </p:pic>
      <p:sp>
        <p:nvSpPr>
          <p:cNvPr id="57347" name="Прямоугольник 6"/>
          <p:cNvSpPr>
            <a:spLocks noChangeArrowheads="1"/>
          </p:cNvSpPr>
          <p:nvPr/>
        </p:nvSpPr>
        <p:spPr bwMode="auto">
          <a:xfrm>
            <a:off x="611188" y="2060575"/>
            <a:ext cx="38893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В среднем ухе расположены </a:t>
            </a:r>
          </a:p>
          <a:p>
            <a:r>
              <a:rPr lang="ru-RU" sz="2000" b="1">
                <a:latin typeface="Calibri" pitchFamily="34" charset="0"/>
              </a:rPr>
              <a:t>три слуховые косточки:</a:t>
            </a:r>
          </a:p>
          <a:p>
            <a:r>
              <a:rPr lang="ru-RU" sz="2000" b="1">
                <a:latin typeface="Calibri" pitchFamily="34" charset="0"/>
              </a:rPr>
              <a:t>Молоточек – </a:t>
            </a:r>
            <a:r>
              <a:rPr lang="ru-RU" sz="2000">
                <a:latin typeface="Calibri" pitchFamily="34" charset="0"/>
              </a:rPr>
              <a:t>неподвижно соединен с барабанной перепонкой.</a:t>
            </a:r>
          </a:p>
          <a:p>
            <a:r>
              <a:rPr lang="ru-RU" sz="2000" b="1">
                <a:latin typeface="Calibri" pitchFamily="34" charset="0"/>
              </a:rPr>
              <a:t>Наковальня </a:t>
            </a:r>
            <a:r>
              <a:rPr lang="ru-RU" sz="2000">
                <a:latin typeface="Calibri" pitchFamily="34" charset="0"/>
              </a:rPr>
              <a:t>– соединяет молоточек и стремечко.</a:t>
            </a:r>
          </a:p>
          <a:p>
            <a:r>
              <a:rPr lang="ru-RU" sz="2000" b="1">
                <a:latin typeface="Calibri" pitchFamily="34" charset="0"/>
              </a:rPr>
              <a:t>Стремечко </a:t>
            </a:r>
            <a:r>
              <a:rPr lang="ru-RU" sz="2000">
                <a:latin typeface="Calibri" pitchFamily="34" charset="0"/>
              </a:rPr>
              <a:t>– передает колебания на  мембрану овального окна, что создает колебания перилимфы в лабиринте внутреннего уха.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Кортиев орган</a:t>
            </a:r>
          </a:p>
        </p:txBody>
      </p:sp>
      <p:pic>
        <p:nvPicPr>
          <p:cNvPr id="58370" name="Содержимое 7" descr="кортиев орган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1600200"/>
            <a:ext cx="7153275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 равновесия</a:t>
            </a:r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Орган равновесия </a:t>
            </a:r>
            <a:r>
              <a:rPr lang="ru-RU" sz="2400" smtClean="0"/>
              <a:t>расположен в лабиринте внутреннего уха (</a:t>
            </a:r>
            <a:r>
              <a:rPr lang="ru-RU" sz="2400" b="1" smtClean="0"/>
              <a:t>преддверие и  3 полукружных канала</a:t>
            </a:r>
            <a:r>
              <a:rPr lang="ru-RU" sz="2400" smtClean="0"/>
              <a:t>). </a:t>
            </a:r>
          </a:p>
          <a:p>
            <a:pPr eaLnBrk="1" hangingPunct="1"/>
            <a:r>
              <a:rPr lang="ru-RU" sz="2400" b="1" smtClean="0"/>
              <a:t>Вестибулярные рецепторы </a:t>
            </a:r>
            <a:r>
              <a:rPr lang="ru-RU" sz="2400" smtClean="0"/>
              <a:t>–  волосковые клетки, имеют отолитовые аппараты (отолитовые рецепторы), воспринимают ускорения при смещении эндолимфы. Рецепторы расположенные в преддверии  лабиринта и  в трех полукружных каналах, воспринимают ускорения в своих плоскостях – что позволяет регулировать равновесие тела в трехмерном пространстве.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/>
              <a:t>	Импульсы от органа равновесия и органа слуха проводит преддверно-улитковый нерв (</a:t>
            </a:r>
            <a:r>
              <a:rPr lang="en-US" sz="2400" b="1" smtClean="0"/>
              <a:t>VIII </a:t>
            </a:r>
            <a:r>
              <a:rPr lang="ru-RU" sz="2400" b="1" smtClean="0"/>
              <a:t>пара ЧМН).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 равновесия</a:t>
            </a:r>
          </a:p>
        </p:txBody>
      </p:sp>
      <p:pic>
        <p:nvPicPr>
          <p:cNvPr id="60418" name="Содержимое 3" descr="орган равновесия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0263" y="1484313"/>
            <a:ext cx="7673975" cy="464185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 обоняния и </a:t>
            </a:r>
            <a:br>
              <a:rPr lang="ru-RU" dirty="0" smtClean="0"/>
            </a:br>
            <a:r>
              <a:rPr lang="ru-RU" dirty="0" smtClean="0"/>
              <a:t>обонятельный анализатор.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Обонятельные рецепторы </a:t>
            </a:r>
            <a:r>
              <a:rPr lang="ru-RU" dirty="0" smtClean="0"/>
              <a:t>(периферические отростки биполярных нейронов), около 10 млн.,  расположены в верхней части носовой полости и занимают площадь около 10 см.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Обонятельный нерв (</a:t>
            </a:r>
            <a:r>
              <a:rPr lang="en-US" b="1" dirty="0" smtClean="0"/>
              <a:t>I </a:t>
            </a:r>
            <a:r>
              <a:rPr lang="ru-RU" b="1" dirty="0" smtClean="0"/>
              <a:t>пара ЧМН) –</a:t>
            </a:r>
            <a:r>
              <a:rPr lang="ru-RU" dirty="0" smtClean="0"/>
              <a:t> образован аксонами обонятельных биполярных нейронов, идет к обонятельной луковице.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Обонятельный тракт  - </a:t>
            </a:r>
            <a:r>
              <a:rPr lang="ru-RU" dirty="0" smtClean="0"/>
              <a:t>идет от обонятельных луковиц в нижнюю область височной доли коры, и далее в промежуточный мозг (</a:t>
            </a:r>
            <a:r>
              <a:rPr lang="ru-RU" dirty="0" err="1" smtClean="0"/>
              <a:t>мамилярные</a:t>
            </a:r>
            <a:r>
              <a:rPr lang="ru-RU" dirty="0" smtClean="0"/>
              <a:t> тела) и другие отделы </a:t>
            </a:r>
            <a:r>
              <a:rPr lang="ru-RU" b="1" dirty="0" smtClean="0"/>
              <a:t>«обонятельного мозга».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Органы чувств и анализаторы.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Органы чувств </a:t>
            </a:r>
            <a:r>
              <a:rPr lang="ru-RU" dirty="0" smtClean="0"/>
              <a:t>– специализированные органы, способные с помощью рецепторов воспринимать информацию об окружающем мире.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Анализатор </a:t>
            </a:r>
            <a:r>
              <a:rPr lang="ru-RU" dirty="0" smtClean="0"/>
              <a:t>– совокупность нервных структур, обеспечивающих восприятие и обработку информации из внешней среды. </a:t>
            </a:r>
            <a:r>
              <a:rPr lang="ru-RU" b="1" dirty="0" smtClean="0"/>
              <a:t>Анализаторы включают: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Периферическую часть (рецепторы) </a:t>
            </a:r>
            <a:r>
              <a:rPr lang="ru-RU" dirty="0" smtClean="0"/>
              <a:t>– орган чувств.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Проводящие афферентные пути  -</a:t>
            </a:r>
            <a:r>
              <a:rPr lang="ru-RU" dirty="0" smtClean="0"/>
              <a:t> проводят информацию от рецепторов к  ЦНС.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Подкорковые и корковые нервные центры</a:t>
            </a:r>
            <a:r>
              <a:rPr lang="ru-RU" dirty="0" smtClean="0"/>
              <a:t> - восприятие и анализ информации от рецепторов.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Учение об анализаторах разработал И.П. Павлов.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 обоняния</a:t>
            </a:r>
          </a:p>
        </p:txBody>
      </p:sp>
      <p:pic>
        <p:nvPicPr>
          <p:cNvPr id="62466" name="Содержимое 3" descr="обонятельная луковиц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00225"/>
            <a:ext cx="8229600" cy="412591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Обонятельный анализатор</a:t>
            </a:r>
          </a:p>
        </p:txBody>
      </p:sp>
      <p:pic>
        <p:nvPicPr>
          <p:cNvPr id="63490" name="Содержимое 3" descr="обонятельная система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268413"/>
            <a:ext cx="3865562" cy="4922837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 вкуса и вкусовой анализатор</a:t>
            </a:r>
            <a:endParaRPr lang="ru-RU" dirty="0"/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600" b="1" smtClean="0"/>
              <a:t>Вкусовые рецепторы </a:t>
            </a:r>
            <a:r>
              <a:rPr lang="ru-RU" sz="2600" smtClean="0"/>
              <a:t>языка и слизистой ротовой полости (вкусовые почки, вкусовые луковицы) –  сенсорные эпителиальные клетки.</a:t>
            </a:r>
          </a:p>
          <a:p>
            <a:pPr eaLnBrk="1" hangingPunct="1"/>
            <a:r>
              <a:rPr lang="en-US" sz="2600" b="1" smtClean="0"/>
              <a:t>IX</a:t>
            </a:r>
            <a:r>
              <a:rPr lang="ru-RU" sz="2600" b="1" smtClean="0"/>
              <a:t> - языкоглоточный</a:t>
            </a:r>
            <a:r>
              <a:rPr lang="en-US" sz="2600" b="1" smtClean="0"/>
              <a:t>,</a:t>
            </a:r>
            <a:r>
              <a:rPr lang="ru-RU" sz="2600" b="1" smtClean="0"/>
              <a:t> </a:t>
            </a:r>
            <a:r>
              <a:rPr lang="en-US" sz="2600" b="1" smtClean="0"/>
              <a:t>VII</a:t>
            </a:r>
            <a:r>
              <a:rPr lang="ru-RU" sz="2600" b="1" smtClean="0"/>
              <a:t>- лицевой</a:t>
            </a:r>
            <a:r>
              <a:rPr lang="en-US" sz="2600" b="1" smtClean="0"/>
              <a:t> </a:t>
            </a:r>
            <a:r>
              <a:rPr lang="ru-RU" sz="2600" b="1" smtClean="0"/>
              <a:t>и </a:t>
            </a:r>
            <a:r>
              <a:rPr lang="en-US" sz="2600" b="1" smtClean="0"/>
              <a:t>V </a:t>
            </a:r>
            <a:r>
              <a:rPr lang="ru-RU" sz="2600" b="1" smtClean="0"/>
              <a:t>– тройничный ЧМН – </a:t>
            </a:r>
            <a:r>
              <a:rPr lang="ru-RU" sz="2600" smtClean="0"/>
              <a:t>проведение вкусовой чувствительности от рецепторов к структурам головного мозга.</a:t>
            </a:r>
          </a:p>
          <a:p>
            <a:pPr eaLnBrk="1" hangingPunct="1"/>
            <a:r>
              <a:rPr lang="ru-RU" sz="2600" b="1" smtClean="0"/>
              <a:t>Корковые и подкорковые центры вкусовой чувствительности – </a:t>
            </a:r>
            <a:r>
              <a:rPr lang="ru-RU" sz="2600" smtClean="0"/>
              <a:t>промежуточный мозг и медиобазальные отделы коры больших полушарий -  «</a:t>
            </a:r>
            <a:r>
              <a:rPr lang="ru-RU" sz="2600" b="1" smtClean="0"/>
              <a:t>обонятельный мозг</a:t>
            </a:r>
            <a:r>
              <a:rPr lang="ru-RU" sz="2600" smtClean="0"/>
              <a:t>».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Вкусовые рецепторы</a:t>
            </a:r>
          </a:p>
        </p:txBody>
      </p:sp>
      <p:pic>
        <p:nvPicPr>
          <p:cNvPr id="65538" name="Содержимое 3" descr="вкусовая поч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7112000" cy="3887788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Виды вкусовых рецепторов</a:t>
            </a:r>
          </a:p>
        </p:txBody>
      </p:sp>
      <p:pic>
        <p:nvPicPr>
          <p:cNvPr id="66562" name="Содержимое 3" descr="вкусовые рецептор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2963" y="1600200"/>
            <a:ext cx="7458075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Вкусовые зоны языка</a:t>
            </a:r>
          </a:p>
        </p:txBody>
      </p:sp>
      <p:pic>
        <p:nvPicPr>
          <p:cNvPr id="67586" name="Содержимое 5" descr="вкусовые зоны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1865313" y="1450975"/>
            <a:ext cx="5730875" cy="457041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Вкусовая и обонятельная чувствительность</a:t>
            </a:r>
            <a:endParaRPr lang="ru-RU" dirty="0"/>
          </a:p>
        </p:txBody>
      </p:sp>
      <p:pic>
        <p:nvPicPr>
          <p:cNvPr id="68610" name="Содержимое 3" descr="обонятельный мозг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557338"/>
            <a:ext cx="4275137" cy="4032250"/>
          </a:xfrm>
        </p:spPr>
      </p:pic>
      <p:sp>
        <p:nvSpPr>
          <p:cNvPr id="68611" name="Прямоугольник 4"/>
          <p:cNvSpPr>
            <a:spLocks noChangeArrowheads="1"/>
          </p:cNvSpPr>
          <p:nvPr/>
        </p:nvSpPr>
        <p:spPr bwMode="auto">
          <a:xfrm>
            <a:off x="755650" y="5732463"/>
            <a:ext cx="6221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Вкусовая и обонятельная чувствительности тесно связаны!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Соматосенсорные органы</a:t>
            </a:r>
            <a:br>
              <a:rPr lang="ru-RU" sz="3600" smtClean="0"/>
            </a:br>
            <a:r>
              <a:rPr lang="ru-RU" sz="3600" smtClean="0"/>
              <a:t>(Рецепторы общей чувствительности)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Рецепторы общей чувствительности представлены чувствительными нервными окончаниями.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По локализации и видам общей чувствительности различают: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/>
              <a:t>Экстерорецепторы</a:t>
            </a:r>
            <a:r>
              <a:rPr lang="ru-RU" dirty="0" smtClean="0"/>
              <a:t> – в коже - тактильные, температурные и болевые (свободные нервные окончания, колбы </a:t>
            </a:r>
            <a:r>
              <a:rPr lang="ru-RU" dirty="0" err="1" smtClean="0"/>
              <a:t>Краузе</a:t>
            </a:r>
            <a:r>
              <a:rPr lang="ru-RU" dirty="0" smtClean="0"/>
              <a:t>, тельца </a:t>
            </a:r>
            <a:r>
              <a:rPr lang="ru-RU" dirty="0" err="1" smtClean="0"/>
              <a:t>Руффини</a:t>
            </a:r>
            <a:r>
              <a:rPr lang="ru-RU" dirty="0" smtClean="0"/>
              <a:t>).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/>
              <a:t>Проприорецепторы </a:t>
            </a:r>
            <a:r>
              <a:rPr lang="ru-RU" dirty="0" smtClean="0"/>
              <a:t>– в мышцах, сухожилиях, суставных капсулах, надкостнице и костях – давление, вибрация, вес, степень сокращения мышц, положение частей тела в пространстве (тельца </a:t>
            </a:r>
            <a:r>
              <a:rPr lang="ru-RU" dirty="0" err="1" smtClean="0"/>
              <a:t>Фатер-Пачини</a:t>
            </a:r>
            <a:r>
              <a:rPr lang="ru-RU" dirty="0" smtClean="0"/>
              <a:t>, </a:t>
            </a:r>
            <a:r>
              <a:rPr lang="ru-RU" dirty="0" err="1" smtClean="0"/>
              <a:t>Гольджи-Маццони</a:t>
            </a:r>
            <a:r>
              <a:rPr lang="ru-RU" dirty="0" smtClean="0"/>
              <a:t>).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/>
              <a:t>Интерорецепторы</a:t>
            </a:r>
            <a:r>
              <a:rPr lang="ru-RU" dirty="0" smtClean="0"/>
              <a:t> – во внутренних органах и стенках сосудов – давление (</a:t>
            </a:r>
            <a:r>
              <a:rPr lang="ru-RU" dirty="0" err="1" smtClean="0"/>
              <a:t>баро</a:t>
            </a:r>
            <a:r>
              <a:rPr lang="ru-RU" dirty="0" smtClean="0"/>
              <a:t> и </a:t>
            </a:r>
            <a:r>
              <a:rPr lang="ru-RU" dirty="0" err="1" smtClean="0"/>
              <a:t>осморецепторы</a:t>
            </a:r>
            <a:r>
              <a:rPr lang="ru-RU" dirty="0" smtClean="0"/>
              <a:t>), химический состав среды (хеморецепторы). 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Соматосенсорный анализатор</a:t>
            </a:r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 eaLnBrk="1" hangingPunct="1"/>
            <a:r>
              <a:rPr lang="ru-RU" sz="2400" b="1" smtClean="0"/>
              <a:t>Рецепторы кожи, мышц, сухожилий, внутренних органов – </a:t>
            </a:r>
            <a:r>
              <a:rPr lang="ru-RU" sz="2400" smtClean="0"/>
              <a:t>периферические отростки чувствительных нейронов.</a:t>
            </a:r>
          </a:p>
          <a:p>
            <a:pPr eaLnBrk="1" hangingPunct="1"/>
            <a:r>
              <a:rPr lang="ru-RU" sz="2400" b="1" smtClean="0"/>
              <a:t>Спинномозговые и  черепно-мозговые нервы.</a:t>
            </a:r>
            <a:endParaRPr lang="ru-RU" sz="2400" smtClean="0"/>
          </a:p>
          <a:p>
            <a:pPr eaLnBrk="1" hangingPunct="1"/>
            <a:r>
              <a:rPr lang="ru-RU" sz="2400" b="1" smtClean="0"/>
              <a:t>Подкорковые  и корковые центры головного мозга </a:t>
            </a:r>
            <a:r>
              <a:rPr lang="ru-RU" sz="2400" smtClean="0"/>
              <a:t>(продолговатый мозг, мост, средний мозг, мозжечок, промежуточный мозг – неосознаваемая общая чувствительность. Высший центр - соматосенсорная кора  ( постцентральная извилина) – осознаваемая общая чувствительность.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Рецепторы общей чувствительности</a:t>
            </a:r>
            <a:endParaRPr lang="ru-RU" dirty="0"/>
          </a:p>
        </p:txBody>
      </p:sp>
      <p:pic>
        <p:nvPicPr>
          <p:cNvPr id="71682" name="Содержимое 3" descr="виды рецепторо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12875"/>
            <a:ext cx="6616700" cy="3721100"/>
          </a:xfrm>
        </p:spPr>
      </p:pic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1908175" y="5640388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Кожа главный соматосенсорный орган!</a:t>
            </a:r>
            <a:endParaRPr lang="ru-RU" sz="24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Шесть органов чувств.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Орган зрения </a:t>
            </a:r>
            <a:r>
              <a:rPr lang="ru-RU" dirty="0" smtClean="0"/>
              <a:t>–  световые раздражения.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Орган слуха </a:t>
            </a:r>
            <a:r>
              <a:rPr lang="ru-RU" dirty="0" smtClean="0"/>
              <a:t>– звуковые раздражения.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Орган равновесия </a:t>
            </a:r>
            <a:r>
              <a:rPr lang="ru-RU" dirty="0" smtClean="0"/>
              <a:t>– вестибулярные раздражения (положение тела в пространстве).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Орган обоняния </a:t>
            </a:r>
            <a:r>
              <a:rPr lang="ru-RU" dirty="0" smtClean="0"/>
              <a:t>– запахи, химическая чувствительность.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Орган вкуса </a:t>
            </a:r>
            <a:r>
              <a:rPr lang="ru-RU" dirty="0" smtClean="0"/>
              <a:t>– вкусовые раздражения, химическая чувствительность.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Соматосенсорные органы ( кожа, мышцы) </a:t>
            </a:r>
            <a:r>
              <a:rPr lang="ru-RU" dirty="0" smtClean="0"/>
              <a:t>– общая чувствительность (осязание, боль, температура, давление, вес, вибрация, положение частей тела в пространстве).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Обобщение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Понятие об органах чувств и анализаторах.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зрения и зрительный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слуха и  слуховой анализатор.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равновесия и вестибулярный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обоняния и обонятельный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вкуса и вкусовой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Соматосенсорные органы (рецепторы общей чувствительности) и соматосенсорный анализатор.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 зрения. </a:t>
            </a:r>
            <a:br>
              <a:rPr lang="ru-RU" dirty="0" smtClean="0"/>
            </a:br>
            <a:r>
              <a:rPr lang="ru-RU" dirty="0" smtClean="0"/>
              <a:t>Зрительный анализатор.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Орган зрения включает: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глазное яблоко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вспомогательные органы глаза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Зрительный анализатор включает: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 зрения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Зрительный нерв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Хиазма (перекрест зрительных нервов)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Зрительный тракт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Подкорковые центры (таламус, средний мозг)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Корковые центры (затылочная кора – первичная зона и теменная кора- вторичные и третичные зоны)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Глазное яблоко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Стенки глазного яблока </a:t>
            </a:r>
            <a:r>
              <a:rPr lang="ru-RU" dirty="0" smtClean="0"/>
              <a:t>образованы тремя оболочками: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Фиброзная оболочка </a:t>
            </a:r>
            <a:r>
              <a:rPr lang="ru-RU" dirty="0" smtClean="0"/>
              <a:t>(роговица и склера)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Сосудистая оболочка </a:t>
            </a:r>
            <a:r>
              <a:rPr lang="ru-RU" dirty="0" smtClean="0"/>
              <a:t>( радужка, реснитчатое тело, собственно сосудистая оболочка).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Внутренняя оболочка </a:t>
            </a:r>
            <a:r>
              <a:rPr lang="ru-RU" dirty="0" smtClean="0"/>
              <a:t>(сетчатка глаза, содержит фоторецепторные , нервные  и вспомогательные клетки).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Ядро глаза (оптический аппарат)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Водянистая влага (заполняет переднюю и заднюю камеры глаза)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Хрусталик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Стекловидное тело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Глазное яблоко</a:t>
            </a:r>
          </a:p>
        </p:txBody>
      </p:sp>
      <p:pic>
        <p:nvPicPr>
          <p:cNvPr id="24578" name="Содержимое 3" descr="строение глаза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484313"/>
            <a:ext cx="6853238" cy="4283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Фиброзная оболочка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Роговица </a:t>
            </a:r>
            <a:r>
              <a:rPr lang="ru-RU" sz="2400" dirty="0" smtClean="0"/>
              <a:t> -прозрачная ,  расположена спереди, имеет выпуклую форму, выполняет защитную (</a:t>
            </a:r>
            <a:r>
              <a:rPr lang="ru-RU" sz="2400" dirty="0" err="1" smtClean="0"/>
              <a:t>роговичные</a:t>
            </a:r>
            <a:r>
              <a:rPr lang="ru-RU" sz="2400" dirty="0" smtClean="0"/>
              <a:t> рефлексы – мигание в ответ на механическое воздействие)  и оптическую функции (участвует в преломлении световых волн).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Склера или белочная оболочка  </a:t>
            </a:r>
            <a:r>
              <a:rPr lang="ru-RU" sz="2400" dirty="0" smtClean="0"/>
              <a:t>- белесая, расположена сзади, очень плотная, лишена сосудов и нервных окончаний, придает форму глазному яблоку, к ней крепятся глазные мышцы.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3" name="Рисунок 3" descr="строение глаз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773238"/>
            <a:ext cx="3511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1539</Words>
  <Application>Microsoft Office PowerPoint</Application>
  <PresentationFormat>Экран (4:3)</PresentationFormat>
  <Paragraphs>197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Тема Office</vt:lpstr>
      <vt:lpstr>АНАЛИЗАТОРЫ. ОРГАНЫ ЧУВСТВ.</vt:lpstr>
      <vt:lpstr>Понятие о рефлексе</vt:lpstr>
      <vt:lpstr>Виды чувствительности </vt:lpstr>
      <vt:lpstr>Органы чувств и анализаторы.</vt:lpstr>
      <vt:lpstr>Шесть органов чувств.</vt:lpstr>
      <vt:lpstr>Орган зрения.  Зрительный анализатор.</vt:lpstr>
      <vt:lpstr>Глазное яблоко</vt:lpstr>
      <vt:lpstr>Глазное яблоко</vt:lpstr>
      <vt:lpstr>Фиброзная оболочка</vt:lpstr>
      <vt:lpstr>Помутнение роговицы </vt:lpstr>
      <vt:lpstr>Сосудистая оболочка</vt:lpstr>
      <vt:lpstr>Ресничный ганглий (ПНС)</vt:lpstr>
      <vt:lpstr>Сосудистая оболочка</vt:lpstr>
      <vt:lpstr>Внутренняя оболочка (сетчатка глаза)</vt:lpstr>
      <vt:lpstr>Сетчатка глаза  (внутренняя оболочка)</vt:lpstr>
      <vt:lpstr>Желтое и слепое пятно</vt:lpstr>
      <vt:lpstr>Ядро глаза  (оптический аппарат)</vt:lpstr>
      <vt:lpstr>Хрусталик</vt:lpstr>
      <vt:lpstr>Вспомогательный аппарат глаза</vt:lpstr>
      <vt:lpstr>Мышцы глаза</vt:lpstr>
      <vt:lpstr>Слайд 21</vt:lpstr>
      <vt:lpstr>Слезный аппарат</vt:lpstr>
      <vt:lpstr>Конъюктива и конъюктевит</vt:lpstr>
      <vt:lpstr>Проводящие пути и нервные центры зрительного анализатора</vt:lpstr>
      <vt:lpstr>Зрительный анализатор</vt:lpstr>
      <vt:lpstr>Близорукость и дальнозоркость</vt:lpstr>
      <vt:lpstr>Орган слуха и равновесия</vt:lpstr>
      <vt:lpstr>Слуховой и вестибулярный анализаторы</vt:lpstr>
      <vt:lpstr>Строение органа слуха</vt:lpstr>
      <vt:lpstr>Строение органа слуха</vt:lpstr>
      <vt:lpstr>Наружное ухо</vt:lpstr>
      <vt:lpstr>Среднее ухо</vt:lpstr>
      <vt:lpstr>Внутреннее ухо</vt:lpstr>
      <vt:lpstr>Передача звуковых колебаний</vt:lpstr>
      <vt:lpstr>Слуховые косточки</vt:lpstr>
      <vt:lpstr>Кортиев орган</vt:lpstr>
      <vt:lpstr>Орган равновесия</vt:lpstr>
      <vt:lpstr>Орган равновесия</vt:lpstr>
      <vt:lpstr>Орган обоняния и  обонятельный анализатор.</vt:lpstr>
      <vt:lpstr>Орган обоняния</vt:lpstr>
      <vt:lpstr>Обонятельный анализатор</vt:lpstr>
      <vt:lpstr>Орган вкуса и вкусовой анализатор</vt:lpstr>
      <vt:lpstr>Вкусовые рецепторы</vt:lpstr>
      <vt:lpstr>Виды вкусовых рецепторов</vt:lpstr>
      <vt:lpstr>Вкусовые зоны языка</vt:lpstr>
      <vt:lpstr>Вкусовая и обонятельная чувствительность</vt:lpstr>
      <vt:lpstr>Соматосенсорные органы (Рецепторы общей чувствительности)</vt:lpstr>
      <vt:lpstr>Соматосенсорный анализатор</vt:lpstr>
      <vt:lpstr>Рецепторы общей чувствительности</vt:lpstr>
      <vt:lpstr>Обобщение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– предмет изучения анатомии и физиологии </dc:title>
  <dc:creator>PC</dc:creator>
  <cp:lastModifiedBy>ASER</cp:lastModifiedBy>
  <cp:revision>380</cp:revision>
  <dcterms:created xsi:type="dcterms:W3CDTF">2017-09-01T18:01:25Z</dcterms:created>
  <dcterms:modified xsi:type="dcterms:W3CDTF">2020-11-01T13:24:12Z</dcterms:modified>
</cp:coreProperties>
</file>