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5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3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5F036-51D8-4AA4-BAF6-355F18DF1277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05723-29CB-4350-8391-4609EC7D4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E0CF2-8C41-4583-BC8D-83DE504A939B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29826-85C4-40AE-8538-6AC2C1E90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16AD3-2DBF-4FFA-86B4-FB2355DCA90C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DE19F-4331-4250-92C8-F22F96D75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FC4F7-97B3-474D-B7F0-C8D49E3E4B36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51E5F-CE1F-4AF3-A632-6FCFC6D5A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A1EFF-61F8-4521-A580-5ED0EFEEE5F5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C8692-C2C7-432E-A180-DEA1DDB27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6ED4-5956-4FCD-A50E-1CA92330D5AC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1CCF-1F8B-4E3D-B80A-1DFEAC26A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CB5E-B9E2-4FC9-B6FD-47FFB45159C2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FAE78-992E-429D-8A38-383D5D639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16B85-C121-4FCF-8C47-BE2E3A9E3BE0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04DBF-C830-4B77-B240-06653C795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EB74C-DDD6-43C5-AC03-8D863D2367C0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2A1B-910D-4D4D-8D35-27665503A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6C0F7-1554-49C3-868D-8951555C0E2C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99BC1-2565-4C74-A1F1-0DEAA6359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4526E-8D8C-414F-A1C2-000FB47221A7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DE52D-BDA4-4D7D-9B5F-2F63A3660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1E02F-924A-4E2C-BDC0-43113FE6C3DE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57E3D-AB8C-4083-B5E6-C541CDA19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B913-14BB-4DEE-9C2C-9EDF85343EDD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C2D2E-05C3-441E-9CD3-71D67174D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CB3A4-981E-4F12-83C8-343F73CCDF31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95B5-959F-4A05-9BB1-29677032D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24E30-09AC-4A84-BD61-43F5AA4CA2B2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2441D-64F6-4DF8-B296-74B832719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B55F2-E330-46CB-B80A-2A9941C53C9B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5C3E5-E2B9-41F2-A146-BCC025C40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8933" cy="3646504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730" y="3771618"/>
              <a:ext cx="349763" cy="1310216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105" y="5052893"/>
              <a:ext cx="357653" cy="82085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6746" y="3811082"/>
              <a:ext cx="457585" cy="1853508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3355" y="1263001"/>
              <a:ext cx="144639" cy="2508617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5889" y="5640911"/>
              <a:ext cx="111767" cy="232840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0967" y="3599290"/>
              <a:ext cx="68375" cy="42358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1493" y="2802110"/>
              <a:ext cx="1168945" cy="2250783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331" y="5664590"/>
              <a:ext cx="99932" cy="209161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1493" y="5081833"/>
              <a:ext cx="114396" cy="559078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1493" y="4977910"/>
              <a:ext cx="32872" cy="189429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105" y="5434381"/>
              <a:ext cx="174882" cy="439370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F414BB-680A-4530-8DE4-23E62669B3BD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76ACB2-5603-4954-A1DC-B41CB1C08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73400" y="158750"/>
            <a:ext cx="6096000" cy="5191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/>
            <a:endParaRPr lang="ru-RU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915988" y="1112838"/>
            <a:ext cx="104092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0000"/>
                </a:solidFill>
              </a:rPr>
              <a:t>Учебная дисциплина «Анатомия и физиология человека»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21613" y="5694363"/>
            <a:ext cx="4341812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defTabSz="914400"/>
            <a:endParaRPr lang="ru-RU" sz="2400" b="1">
              <a:solidFill>
                <a:srgbClr val="000000"/>
              </a:solidFill>
            </a:endParaRPr>
          </a:p>
        </p:txBody>
      </p:sp>
      <p:pic>
        <p:nvPicPr>
          <p:cNvPr id="1843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863" y="2312988"/>
            <a:ext cx="6326187" cy="443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23013" y="1960563"/>
            <a:ext cx="5864225" cy="2062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latin typeface="+mn-lt"/>
                <a:cs typeface="+mn-cs"/>
              </a:rPr>
              <a:t>Цель урока: </a:t>
            </a:r>
            <a:r>
              <a:rPr lang="ru-RU" sz="2400" b="1" dirty="0">
                <a:latin typeface="+mn-lt"/>
                <a:cs typeface="+mn-cs"/>
              </a:rPr>
              <a:t>Ознакомиться с основными тканями человека</a:t>
            </a:r>
            <a:r>
              <a:rPr lang="ru-RU" sz="2400" b="1">
                <a:latin typeface="+mn-lt"/>
                <a:cs typeface="+mn-cs"/>
              </a:rPr>
              <a:t>, особенностями их строения</a:t>
            </a:r>
            <a:r>
              <a:rPr lang="ru-RU" sz="2400" b="1" dirty="0">
                <a:latin typeface="+mn-lt"/>
                <a:cs typeface="+mn-cs"/>
              </a:rPr>
              <a:t>, расположения в организме человека и функциями.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50875" y="260350"/>
            <a:ext cx="5984875" cy="12001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latin typeface="+mn-lt"/>
                <a:cs typeface="+mn-cs"/>
              </a:rPr>
              <a:t>Тема урока:</a:t>
            </a:r>
            <a:r>
              <a:rPr lang="ru-RU" sz="3600" b="1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ru-RU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  <a:cs typeface="+mn-cs"/>
              </a:rPr>
              <a:t>Гистология. Эпителиальная ткань.</a:t>
            </a:r>
            <a:endParaRPr lang="ru-RU" sz="3600" dirty="0">
              <a:latin typeface="+mn-lt"/>
              <a:cs typeface="+mn-cs"/>
            </a:endParaRPr>
          </a:p>
        </p:txBody>
      </p:sp>
      <p:pic>
        <p:nvPicPr>
          <p:cNvPr id="6" name="Picture 2" descr="http://www.medbiol.ru/medbiol/anatomia/images/11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20738" y="1460500"/>
            <a:ext cx="4556125" cy="5397500"/>
          </a:xfrm>
          <a:prstGeom prst="rect">
            <a:avLst/>
          </a:prstGeom>
          <a:effectLst>
            <a:outerShdw blurRad="50800" dist="50800" dir="5400000" algn="ctr" rotWithShape="0">
              <a:schemeClr val="bg2">
                <a:lumMod val="60000"/>
                <a:lumOff val="4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847850" y="0"/>
            <a:ext cx="8497888" cy="6461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+mn-cs"/>
              </a:rPr>
              <a:t>Эпителиальная ткань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6588" y="5048250"/>
            <a:ext cx="19812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08450" y="5048250"/>
            <a:ext cx="2376488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8" descr="image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5281613"/>
            <a:ext cx="2166938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Прямоугольник 7"/>
          <p:cNvSpPr>
            <a:spLocks noChangeArrowheads="1"/>
          </p:cNvSpPr>
          <p:nvPr/>
        </p:nvSpPr>
        <p:spPr bwMode="auto">
          <a:xfrm>
            <a:off x="720725" y="723900"/>
            <a:ext cx="10752138" cy="12001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cs typeface="+mn-cs"/>
              </a:rPr>
              <a:t>Особенность: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+mn-cs"/>
              </a:rPr>
              <a:t> Клетки   близко прилежат друг к другу, межклеточного вещества практически нет. 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cs typeface="+mn-cs"/>
              </a:rPr>
              <a:t>Функция: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+mn-cs"/>
              </a:rPr>
              <a:t> защитная и секреторная.  </a:t>
            </a:r>
          </a:p>
        </p:txBody>
      </p:sp>
      <p:pic>
        <p:nvPicPr>
          <p:cNvPr id="21510" name="Picture 9" descr="D:\Изображения\фотки для\клетка и ткани\slide_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6588" y="2001838"/>
            <a:ext cx="6934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2857500" y="76200"/>
            <a:ext cx="6477000" cy="6858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Эпителиальная ткань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14700" y="860582"/>
            <a:ext cx="5562600" cy="1066800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Виды ткани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24000" y="2080055"/>
            <a:ext cx="2133600" cy="914400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покровный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34400" y="2080055"/>
            <a:ext cx="2133600" cy="914400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железистый</a:t>
            </a:r>
          </a:p>
        </p:txBody>
      </p:sp>
      <p:pic>
        <p:nvPicPr>
          <p:cNvPr id="2253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451225"/>
            <a:ext cx="91440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Прямая со стрелкой 2"/>
          <p:cNvCxnSpPr/>
          <p:nvPr/>
        </p:nvCxnSpPr>
        <p:spPr>
          <a:xfrm flipH="1">
            <a:off x="3657600" y="1797050"/>
            <a:ext cx="471488" cy="2825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064500" y="1797050"/>
            <a:ext cx="469900" cy="2968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00200" y="76200"/>
          <a:ext cx="8980488" cy="4202113"/>
        </p:xfrm>
        <a:graphic>
          <a:graphicData uri="http://schemas.openxmlformats.org/drawingml/2006/table">
            <a:tbl>
              <a:tblPr/>
              <a:tblGrid>
                <a:gridCol w="8980488"/>
              </a:tblGrid>
              <a:tr h="420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Покровный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однослойный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многослойный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21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форме клеток: 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разнообразный (</a:t>
                      </a: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плоский, кубический, цилиндрический, реснитчатый и т. д.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8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степени ороговения: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ороговевающий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(эпидермис кожи)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неороговевающий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(слизистые, роговица глаза)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переходный (слизистая мочевыделительных путей).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3565" name="Picture 1" descr="D:\Изображения\фотки для\клетка и ткани\anatomiya_fiziologiya_cheloveka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810000"/>
            <a:ext cx="61753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338263" y="136525"/>
          <a:ext cx="5581650" cy="6573838"/>
        </p:xfrm>
        <a:graphic>
          <a:graphicData uri="http://schemas.openxmlformats.org/drawingml/2006/table">
            <a:tbl>
              <a:tblPr/>
              <a:tblGrid>
                <a:gridCol w="5581135"/>
              </a:tblGrid>
              <a:tr h="1070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Железистый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образует железы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834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Экзокринные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(внешней секреции) – имеют протоки и свой секрет выделяют наружу или в полость органа (</a:t>
                      </a: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слюнные, потовые, сальные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93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Эндокринные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(внутренней секреции) – протоков не имеют,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усиленно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кровоснабжаются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свой секрет,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гормоны,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выделяют в кровь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гипофиз, эпифиз, надпочечники и др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759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Смешанные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железы выполняют две функции, к ним относятся (</a:t>
                      </a: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половые и поджелудочная железа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4589" name="Picture 1" descr="D:\Изображения\фотки для\клетка и ткани\slide_67.jpg"/>
          <p:cNvPicPr>
            <a:picLocks noChangeAspect="1" noChangeArrowheads="1"/>
          </p:cNvPicPr>
          <p:nvPr/>
        </p:nvPicPr>
        <p:blipFill>
          <a:blip r:embed="rId2"/>
          <a:srcRect r="-5"/>
          <a:stretch>
            <a:fillRect/>
          </a:stretch>
        </p:blipFill>
        <p:spPr bwMode="auto">
          <a:xfrm>
            <a:off x="7208838" y="615950"/>
            <a:ext cx="3941762" cy="550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/>
          </p:cNvSpPr>
          <p:nvPr/>
        </p:nvSpPr>
        <p:spPr bwMode="auto">
          <a:xfrm>
            <a:off x="1593850" y="217488"/>
            <a:ext cx="9712325" cy="9556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строению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железы бывают простые и сложные.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+mn-cs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бывают трубчатые,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альвеолярные, альвеолярно-трубчатые.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2" name="Picture 4" descr="D:\Изображения\фотки для\клетка и ткани\img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6325" y="1292225"/>
            <a:ext cx="10747375" cy="526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college.ru/biology/course/content/chapter9/section3/paragraph1/images/0903010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3525" y="1000125"/>
            <a:ext cx="6380163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52600" y="100013"/>
            <a:ext cx="8815388" cy="5857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экзокринных и эндокринных желез </a:t>
            </a:r>
          </a:p>
        </p:txBody>
      </p:sp>
      <p:pic>
        <p:nvPicPr>
          <p:cNvPr id="26627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27838" y="1000125"/>
            <a:ext cx="5245100" cy="559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290</TotalTime>
  <Words>149</Words>
  <Application>Microsoft Office PowerPoint</Application>
  <PresentationFormat>Произвольный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17</vt:i4>
      </vt:variant>
      <vt:variant>
        <vt:lpstr>Заголовки слайдов</vt:lpstr>
      </vt:variant>
      <vt:variant>
        <vt:i4>8</vt:i4>
      </vt:variant>
    </vt:vector>
  </HeadingPairs>
  <TitlesOfParts>
    <vt:vector size="31" baseType="lpstr">
      <vt:lpstr>Arial</vt:lpstr>
      <vt:lpstr>Century Gothic</vt:lpstr>
      <vt:lpstr>Wingdings 3</vt:lpstr>
      <vt:lpstr>Calibri</vt:lpstr>
      <vt:lpstr>Times New Roman</vt:lpstr>
      <vt:lpstr>Symbol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Слайд 1</vt:lpstr>
      <vt:lpstr>Слайд 2</vt:lpstr>
      <vt:lpstr>Слайд 3</vt:lpstr>
      <vt:lpstr>Эпителиальная ткань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Основы гистологии</dc:title>
  <dc:creator>Быстров</dc:creator>
  <cp:lastModifiedBy>ASER</cp:lastModifiedBy>
  <cp:revision>15</cp:revision>
  <dcterms:created xsi:type="dcterms:W3CDTF">2020-02-15T07:43:32Z</dcterms:created>
  <dcterms:modified xsi:type="dcterms:W3CDTF">2020-10-16T16:19:00Z</dcterms:modified>
</cp:coreProperties>
</file>