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6" r:id="rId2"/>
    <p:sldId id="265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3" autoAdjust="0"/>
    <p:restoredTop sz="94660"/>
  </p:normalViewPr>
  <p:slideViewPr>
    <p:cSldViewPr snapToGrid="0">
      <p:cViewPr varScale="1">
        <p:scale>
          <a:sx n="80" d="100"/>
          <a:sy n="80" d="100"/>
        </p:scale>
        <p:origin x="-16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>
              <a:gd name="T0" fmla="*/ 0 w 372"/>
              <a:gd name="T1" fmla="*/ 0 h 166"/>
              <a:gd name="T2" fmla="*/ 372 w 372"/>
              <a:gd name="T3" fmla="*/ 166 h 166"/>
            </a:gdLst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T0" t="T1" r="T2" b="T3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5F036-51D8-4AA4-BAF6-355F18DF1277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505723-29CB-4350-8391-4609EC7D4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E0CF2-8C41-4583-BC8D-83DE504A939B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29826-85C4-40AE-8538-6AC2C1E905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3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4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16AD3-2DBF-4FFA-86B4-FB2355DCA90C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DE19F-4331-4250-92C8-F22F96D75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FC4F7-97B3-474D-B7F0-C8D49E3E4B36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51E5F-CE1F-4AF3-A632-6FCFC6D5AC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TextBox 16"/>
          <p:cNvSpPr txBox="1"/>
          <p:nvPr/>
        </p:nvSpPr>
        <p:spPr>
          <a:xfrm>
            <a:off x="2466975" y="647700"/>
            <a:ext cx="609600" cy="585788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“</a:t>
            </a:r>
          </a:p>
        </p:txBody>
      </p:sp>
      <p:sp>
        <p:nvSpPr>
          <p:cNvPr id="7" name="TextBox 17"/>
          <p:cNvSpPr txBox="1"/>
          <p:nvPr/>
        </p:nvSpPr>
        <p:spPr>
          <a:xfrm>
            <a:off x="11114088" y="2905125"/>
            <a:ext cx="6096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n w="3175" cmpd="sng">
                  <a:noFill/>
                </a:ln>
                <a:solidFill>
                  <a:schemeClr val="accent1"/>
                </a:solidFill>
                <a:latin typeface="Arial"/>
                <a:cs typeface="+mn-cs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A1EFF-61F8-4521-A580-5ED0EFEEE5F5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C8692-C2C7-432E-A180-DEA1DDB27F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86ED4-5956-4FCD-A50E-1CA92330D5AC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31CCF-1F8B-4E3D-B80A-1DFEAC26A4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4CB5E-B9E2-4FC9-B6FD-47FFB45159C2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FAE78-992E-429D-8A38-383D5D6396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16B85-C121-4FCF-8C47-BE2E3A9E3BE0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04DBF-C830-4B77-B240-06653C795E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5EB74C-DDD6-43C5-AC03-8D863D2367C0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62A1B-910D-4D4D-8D35-27665503A4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6C0F7-1554-49C3-868D-8951555C0E2C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99BC1-2565-4C74-A1F1-0DEAA6359F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4526E-8D8C-414F-A1C2-000FB47221A7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DE52D-BDA4-4D7D-9B5F-2F63A36608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1E02F-924A-4E2C-BDC0-43113FE6C3DE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57E3D-AB8C-4083-B5E6-C541CDA19E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FB913-14BB-4DEE-9C2C-9EDF85343EDD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C2D2E-05C3-441E-9CD3-71D67174D2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BCB3A4-981E-4F12-83C8-343F73CCDF31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695B5-959F-4A05-9BB1-29677032D9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24E30-09AC-4A84-BD61-43F5AA4CA2B2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2441D-64F6-4DF8-B296-74B8327197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B55F2-E330-46CB-B80A-2A9941C53C9B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5C3E5-E2B9-41F2-A146-BCC025C40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046" name="Freeform 11"/>
            <p:cNvSpPr>
              <a:spLocks/>
            </p:cNvSpPr>
            <p:nvPr/>
          </p:nvSpPr>
          <p:spPr bwMode="auto">
            <a:xfrm>
              <a:off x="2487613" y="2284222"/>
              <a:ext cx="85200" cy="534098"/>
            </a:xfrm>
            <a:custGeom>
              <a:avLst/>
              <a:gdLst>
                <a:gd name="T0" fmla="*/ 0 w 22"/>
                <a:gd name="T1" fmla="*/ 0 h 136"/>
                <a:gd name="T2" fmla="*/ 22 w 22"/>
                <a:gd name="T3" fmla="*/ 136 h 136"/>
              </a:gdLst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T0" t="T1" r="T2" b="T3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7" name="Freeform 12"/>
            <p:cNvSpPr>
              <a:spLocks/>
            </p:cNvSpPr>
            <p:nvPr/>
          </p:nvSpPr>
          <p:spPr bwMode="auto">
            <a:xfrm>
              <a:off x="2597156" y="2779108"/>
              <a:ext cx="550418" cy="1978191"/>
            </a:xfrm>
            <a:custGeom>
              <a:avLst/>
              <a:gdLst>
                <a:gd name="T0" fmla="*/ 0 w 140"/>
                <a:gd name="T1" fmla="*/ 0 h 504"/>
                <a:gd name="T2" fmla="*/ 140 w 140"/>
                <a:gd name="T3" fmla="*/ 504 h 504"/>
              </a:gdLst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T0" t="T1" r="T2" b="T3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8" name="Freeform 13"/>
            <p:cNvSpPr>
              <a:spLocks/>
            </p:cNvSpPr>
            <p:nvPr/>
          </p:nvSpPr>
          <p:spPr bwMode="auto">
            <a:xfrm>
              <a:off x="3174622" y="4730255"/>
              <a:ext cx="519314" cy="1210171"/>
            </a:xfrm>
            <a:custGeom>
              <a:avLst/>
              <a:gdLst>
                <a:gd name="T0" fmla="*/ 0 w 132"/>
                <a:gd name="T1" fmla="*/ 0 h 308"/>
                <a:gd name="T2" fmla="*/ 132 w 132"/>
                <a:gd name="T3" fmla="*/ 308 h 308"/>
              </a:gdLst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T0" t="T1" r="T2" b="T3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9" name="Freeform 14"/>
            <p:cNvSpPr>
              <a:spLocks/>
            </p:cNvSpPr>
            <p:nvPr/>
          </p:nvSpPr>
          <p:spPr bwMode="auto">
            <a:xfrm>
              <a:off x="3305804" y="5630785"/>
              <a:ext cx="146057" cy="309641"/>
            </a:xfrm>
            <a:custGeom>
              <a:avLst/>
              <a:gdLst>
                <a:gd name="T0" fmla="*/ 0 w 37"/>
                <a:gd name="T1" fmla="*/ 0 h 79"/>
                <a:gd name="T2" fmla="*/ 37 w 37"/>
                <a:gd name="T3" fmla="*/ 79 h 79"/>
              </a:gdLst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T0" t="T1" r="T2" b="T3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0" name="Freeform 15"/>
            <p:cNvSpPr>
              <a:spLocks/>
            </p:cNvSpPr>
            <p:nvPr/>
          </p:nvSpPr>
          <p:spPr bwMode="auto">
            <a:xfrm>
              <a:off x="2572813" y="2818321"/>
              <a:ext cx="700533" cy="2834099"/>
            </a:xfrm>
            <a:custGeom>
              <a:avLst/>
              <a:gdLst>
                <a:gd name="T0" fmla="*/ 0 w 178"/>
                <a:gd name="T1" fmla="*/ 0 h 722"/>
                <a:gd name="T2" fmla="*/ 178 w 178"/>
                <a:gd name="T3" fmla="*/ 722 h 722"/>
              </a:gdLst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T0" t="T1" r="T2" b="T3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1" name="Freeform 16"/>
            <p:cNvSpPr>
              <a:spLocks/>
            </p:cNvSpPr>
            <p:nvPr/>
          </p:nvSpPr>
          <p:spPr bwMode="auto">
            <a:xfrm>
              <a:off x="2506546" y="285750"/>
              <a:ext cx="90610" cy="2493358"/>
            </a:xfrm>
            <a:custGeom>
              <a:avLst/>
              <a:gdLst>
                <a:gd name="T0" fmla="*/ 0 w 23"/>
                <a:gd name="T1" fmla="*/ 0 h 635"/>
                <a:gd name="T2" fmla="*/ 23 w 23"/>
                <a:gd name="T3" fmla="*/ 635 h 635"/>
              </a:gdLst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T0" t="T1" r="T2" b="T3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2" name="Freeform 17"/>
            <p:cNvSpPr>
              <a:spLocks/>
            </p:cNvSpPr>
            <p:nvPr/>
          </p:nvSpPr>
          <p:spPr bwMode="auto">
            <a:xfrm>
              <a:off x="2553880" y="2599273"/>
              <a:ext cx="67619" cy="420517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T0" t="T1" r="T2" b="T3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3" name="Freeform 18"/>
            <p:cNvSpPr>
              <a:spLocks/>
            </p:cNvSpPr>
            <p:nvPr/>
          </p:nvSpPr>
          <p:spPr bwMode="auto">
            <a:xfrm>
              <a:off x="3143518" y="4757298"/>
              <a:ext cx="162286" cy="873487"/>
            </a:xfrm>
            <a:custGeom>
              <a:avLst/>
              <a:gdLst>
                <a:gd name="T0" fmla="*/ 0 w 41"/>
                <a:gd name="T1" fmla="*/ 0 h 222"/>
                <a:gd name="T2" fmla="*/ 41 w 41"/>
                <a:gd name="T3" fmla="*/ 222 h 222"/>
              </a:gdLst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T0" t="T1" r="T2" b="T3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4" name="Freeform 19"/>
            <p:cNvSpPr>
              <a:spLocks/>
            </p:cNvSpPr>
            <p:nvPr/>
          </p:nvSpPr>
          <p:spPr bwMode="auto">
            <a:xfrm>
              <a:off x="3147575" y="1282282"/>
              <a:ext cx="1768913" cy="3447973"/>
            </a:xfrm>
            <a:custGeom>
              <a:avLst/>
              <a:gdLst>
                <a:gd name="T0" fmla="*/ 0 w 450"/>
                <a:gd name="T1" fmla="*/ 0 h 878"/>
                <a:gd name="T2" fmla="*/ 450 w 450"/>
                <a:gd name="T3" fmla="*/ 878 h 878"/>
              </a:gdLst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T0" t="T1" r="T2" b="T3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5" name="Freeform 20"/>
            <p:cNvSpPr>
              <a:spLocks/>
            </p:cNvSpPr>
            <p:nvPr/>
          </p:nvSpPr>
          <p:spPr bwMode="auto">
            <a:xfrm>
              <a:off x="3273346" y="5652419"/>
              <a:ext cx="137943" cy="288007"/>
            </a:xfrm>
            <a:custGeom>
              <a:avLst/>
              <a:gdLst>
                <a:gd name="T0" fmla="*/ 0 w 35"/>
                <a:gd name="T1" fmla="*/ 0 h 73"/>
                <a:gd name="T2" fmla="*/ 35 w 35"/>
                <a:gd name="T3" fmla="*/ 73 h 73"/>
              </a:gdLst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T0" t="T1" r="T2" b="T3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6" name="Freeform 21"/>
            <p:cNvSpPr>
              <a:spLocks/>
            </p:cNvSpPr>
            <p:nvPr/>
          </p:nvSpPr>
          <p:spPr bwMode="auto">
            <a:xfrm>
              <a:off x="3143518" y="4655887"/>
              <a:ext cx="31104" cy="189300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T0" t="T1" r="T2" b="T3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7" name="Freeform 22"/>
            <p:cNvSpPr>
              <a:spLocks/>
            </p:cNvSpPr>
            <p:nvPr/>
          </p:nvSpPr>
          <p:spPr bwMode="auto">
            <a:xfrm>
              <a:off x="3211137" y="5410385"/>
              <a:ext cx="204209" cy="530041"/>
            </a:xfrm>
            <a:custGeom>
              <a:avLst/>
              <a:gdLst>
                <a:gd name="T0" fmla="*/ 0 w 52"/>
                <a:gd name="T1" fmla="*/ 0 h 135"/>
                <a:gd name="T2" fmla="*/ 52 w 52"/>
                <a:gd name="T3" fmla="*/ 135 h 135"/>
              </a:gdLst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T0" t="T1" r="T2" b="T3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grpSp>
        <p:nvGrpSpPr>
          <p:cNvPr id="102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4833"/>
            <a:chExt cx="1952625" cy="5678918"/>
          </a:xfrm>
        </p:grpSpPr>
        <p:sp>
          <p:nvSpPr>
            <p:cNvPr id="1034" name="Freeform 27"/>
            <p:cNvSpPr>
              <a:spLocks/>
            </p:cNvSpPr>
            <p:nvPr/>
          </p:nvSpPr>
          <p:spPr bwMode="auto">
            <a:xfrm>
              <a:off x="6627813" y="194833"/>
              <a:ext cx="408933" cy="3646504"/>
            </a:xfrm>
            <a:custGeom>
              <a:avLst/>
              <a:gdLst>
                <a:gd name="T0" fmla="*/ 0 w 103"/>
                <a:gd name="T1" fmla="*/ 0 h 920"/>
                <a:gd name="T2" fmla="*/ 103 w 103"/>
                <a:gd name="T3" fmla="*/ 920 h 920"/>
              </a:gdLst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T0" t="T1" r="T2" b="T3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5" name="Freeform 28"/>
            <p:cNvSpPr>
              <a:spLocks/>
            </p:cNvSpPr>
            <p:nvPr/>
          </p:nvSpPr>
          <p:spPr bwMode="auto">
            <a:xfrm>
              <a:off x="7061730" y="3771618"/>
              <a:ext cx="349763" cy="1310216"/>
            </a:xfrm>
            <a:custGeom>
              <a:avLst/>
              <a:gdLst>
                <a:gd name="T0" fmla="*/ 0 w 88"/>
                <a:gd name="T1" fmla="*/ 0 h 330"/>
                <a:gd name="T2" fmla="*/ 88 w 88"/>
                <a:gd name="T3" fmla="*/ 330 h 330"/>
              </a:gdLst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T0" t="T1" r="T2" b="T3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6" name="Freeform 29"/>
            <p:cNvSpPr>
              <a:spLocks/>
            </p:cNvSpPr>
            <p:nvPr/>
          </p:nvSpPr>
          <p:spPr bwMode="auto">
            <a:xfrm>
              <a:off x="7439105" y="5052893"/>
              <a:ext cx="357653" cy="820858"/>
            </a:xfrm>
            <a:custGeom>
              <a:avLst/>
              <a:gdLst>
                <a:gd name="T0" fmla="*/ 0 w 90"/>
                <a:gd name="T1" fmla="*/ 0 h 207"/>
                <a:gd name="T2" fmla="*/ 90 w 90"/>
                <a:gd name="T3" fmla="*/ 207 h 207"/>
              </a:gdLst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T0" t="T1" r="T2" b="T3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7" name="Freeform 30"/>
            <p:cNvSpPr>
              <a:spLocks/>
            </p:cNvSpPr>
            <p:nvPr/>
          </p:nvSpPr>
          <p:spPr bwMode="auto">
            <a:xfrm>
              <a:off x="7036746" y="3811082"/>
              <a:ext cx="457585" cy="1853508"/>
            </a:xfrm>
            <a:custGeom>
              <a:avLst/>
              <a:gdLst>
                <a:gd name="T0" fmla="*/ 0 w 115"/>
                <a:gd name="T1" fmla="*/ 0 h 467"/>
                <a:gd name="T2" fmla="*/ 115 w 115"/>
                <a:gd name="T3" fmla="*/ 467 h 467"/>
              </a:gdLst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T0" t="T1" r="T2" b="T3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8" name="Freeform 31"/>
            <p:cNvSpPr>
              <a:spLocks/>
            </p:cNvSpPr>
            <p:nvPr/>
          </p:nvSpPr>
          <p:spPr bwMode="auto">
            <a:xfrm>
              <a:off x="6993355" y="1263001"/>
              <a:ext cx="144639" cy="2508617"/>
            </a:xfrm>
            <a:custGeom>
              <a:avLst/>
              <a:gdLst>
                <a:gd name="T0" fmla="*/ 0 w 36"/>
                <a:gd name="T1" fmla="*/ 0 h 633"/>
                <a:gd name="T2" fmla="*/ 36 w 36"/>
                <a:gd name="T3" fmla="*/ 633 h 633"/>
              </a:gdLst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T0" t="T1" r="T2" b="T3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9" name="Freeform 32"/>
            <p:cNvSpPr>
              <a:spLocks/>
            </p:cNvSpPr>
            <p:nvPr/>
          </p:nvSpPr>
          <p:spPr bwMode="auto">
            <a:xfrm>
              <a:off x="7525889" y="5640911"/>
              <a:ext cx="111767" cy="232840"/>
            </a:xfrm>
            <a:custGeom>
              <a:avLst/>
              <a:gdLst>
                <a:gd name="T0" fmla="*/ 0 w 28"/>
                <a:gd name="T1" fmla="*/ 0 h 59"/>
                <a:gd name="T2" fmla="*/ 28 w 28"/>
                <a:gd name="T3" fmla="*/ 59 h 59"/>
              </a:gdLst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T0" t="T1" r="T2" b="T3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0" name="Freeform 33"/>
            <p:cNvSpPr>
              <a:spLocks/>
            </p:cNvSpPr>
            <p:nvPr/>
          </p:nvSpPr>
          <p:spPr bwMode="auto">
            <a:xfrm>
              <a:off x="7020967" y="3599290"/>
              <a:ext cx="68375" cy="423584"/>
            </a:xfrm>
            <a:custGeom>
              <a:avLst/>
              <a:gdLst>
                <a:gd name="T0" fmla="*/ 0 w 17"/>
                <a:gd name="T1" fmla="*/ 0 h 107"/>
                <a:gd name="T2" fmla="*/ 17 w 17"/>
                <a:gd name="T3" fmla="*/ 107 h 107"/>
              </a:gdLst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T0" t="T1" r="T2" b="T3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1" name="Freeform 34"/>
            <p:cNvSpPr>
              <a:spLocks/>
            </p:cNvSpPr>
            <p:nvPr/>
          </p:nvSpPr>
          <p:spPr bwMode="auto">
            <a:xfrm>
              <a:off x="7411493" y="2802110"/>
              <a:ext cx="1168945" cy="2250783"/>
            </a:xfrm>
            <a:custGeom>
              <a:avLst/>
              <a:gdLst>
                <a:gd name="T0" fmla="*/ 0 w 294"/>
                <a:gd name="T1" fmla="*/ 0 h 568"/>
                <a:gd name="T2" fmla="*/ 294 w 294"/>
                <a:gd name="T3" fmla="*/ 568 h 568"/>
              </a:gdLst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T0" t="T1" r="T2" b="T3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2" name="Freeform 35"/>
            <p:cNvSpPr>
              <a:spLocks/>
            </p:cNvSpPr>
            <p:nvPr/>
          </p:nvSpPr>
          <p:spPr bwMode="auto">
            <a:xfrm>
              <a:off x="7494331" y="5664590"/>
              <a:ext cx="99932" cy="209161"/>
            </a:xfrm>
            <a:custGeom>
              <a:avLst/>
              <a:gdLst>
                <a:gd name="T0" fmla="*/ 0 w 25"/>
                <a:gd name="T1" fmla="*/ 0 h 53"/>
                <a:gd name="T2" fmla="*/ 25 w 25"/>
                <a:gd name="T3" fmla="*/ 53 h 53"/>
              </a:gdLst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T0" t="T1" r="T2" b="T3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3" name="Freeform 36"/>
            <p:cNvSpPr>
              <a:spLocks/>
            </p:cNvSpPr>
            <p:nvPr/>
          </p:nvSpPr>
          <p:spPr bwMode="auto">
            <a:xfrm>
              <a:off x="7411493" y="5081833"/>
              <a:ext cx="114396" cy="559078"/>
            </a:xfrm>
            <a:custGeom>
              <a:avLst/>
              <a:gdLst>
                <a:gd name="T0" fmla="*/ 0 w 29"/>
                <a:gd name="T1" fmla="*/ 0 h 141"/>
                <a:gd name="T2" fmla="*/ 29 w 29"/>
                <a:gd name="T3" fmla="*/ 141 h 141"/>
              </a:gdLst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T0" t="T1" r="T2" b="T3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4" name="Freeform 37"/>
            <p:cNvSpPr>
              <a:spLocks/>
            </p:cNvSpPr>
            <p:nvPr/>
          </p:nvSpPr>
          <p:spPr bwMode="auto">
            <a:xfrm>
              <a:off x="7411493" y="4977910"/>
              <a:ext cx="32872" cy="189429"/>
            </a:xfrm>
            <a:custGeom>
              <a:avLst/>
              <a:gdLst>
                <a:gd name="T0" fmla="*/ 0 w 8"/>
                <a:gd name="T1" fmla="*/ 0 h 48"/>
                <a:gd name="T2" fmla="*/ 8 w 8"/>
                <a:gd name="T3" fmla="*/ 48 h 48"/>
              </a:gdLst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T0" t="T1" r="T2" b="T3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5" name="Freeform 38"/>
            <p:cNvSpPr>
              <a:spLocks/>
            </p:cNvSpPr>
            <p:nvPr/>
          </p:nvSpPr>
          <p:spPr bwMode="auto">
            <a:xfrm>
              <a:off x="7439105" y="5434381"/>
              <a:ext cx="174882" cy="439370"/>
            </a:xfrm>
            <a:custGeom>
              <a:avLst/>
              <a:gdLst>
                <a:gd name="T0" fmla="*/ 0 w 44"/>
                <a:gd name="T1" fmla="*/ 0 h 111"/>
                <a:gd name="T2" fmla="*/ 44 w 44"/>
                <a:gd name="T3" fmla="*/ 111 h 111"/>
              </a:gdLst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T0" t="T1" r="T2" b="T3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F414BB-680A-4530-8DE4-23E62669B3BD}" type="datetimeFigureOut">
              <a:rPr lang="en-US"/>
              <a:pPr>
                <a:defRPr/>
              </a:pPr>
              <a:t>10/16/2020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000">
                <a:solidFill>
                  <a:srgbClr val="FE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76ACB2-5603-4954-A1DC-B41CB1C080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73400" y="158750"/>
            <a:ext cx="6096000" cy="51911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/>
            <a:endParaRPr lang="ru-RU" sz="28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Прямоугольник 3"/>
          <p:cNvSpPr>
            <a:spLocks noChangeArrowheads="1"/>
          </p:cNvSpPr>
          <p:nvPr/>
        </p:nvSpPr>
        <p:spPr bwMode="auto">
          <a:xfrm>
            <a:off x="915988" y="1112838"/>
            <a:ext cx="104092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0000"/>
                </a:solidFill>
              </a:rPr>
              <a:t>Учебная дисциплина «Анатомия и физиология человека»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821613" y="5694363"/>
            <a:ext cx="4341812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defTabSz="914400"/>
            <a:endParaRPr lang="ru-RU" sz="2400" b="1">
              <a:solidFill>
                <a:srgbClr val="000000"/>
              </a:solidFill>
            </a:endParaRPr>
          </a:p>
        </p:txBody>
      </p:sp>
      <p:pic>
        <p:nvPicPr>
          <p:cNvPr id="18436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863" y="2312988"/>
            <a:ext cx="6326187" cy="443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23013" y="1960563"/>
            <a:ext cx="5864225" cy="20621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marL="609600" indent="-609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FF0000"/>
                </a:solidFill>
                <a:latin typeface="+mn-lt"/>
                <a:cs typeface="+mn-cs"/>
              </a:rPr>
              <a:t>Цель урока: </a:t>
            </a:r>
            <a:r>
              <a:rPr lang="ru-RU" sz="2400" b="1" dirty="0">
                <a:latin typeface="+mn-lt"/>
                <a:cs typeface="+mn-cs"/>
              </a:rPr>
              <a:t>Ознакомиться с основными тканями человека</a:t>
            </a:r>
            <a:r>
              <a:rPr lang="ru-RU" sz="2400" b="1">
                <a:latin typeface="+mn-lt"/>
                <a:cs typeface="+mn-cs"/>
              </a:rPr>
              <a:t>, особенностями их строения</a:t>
            </a:r>
            <a:r>
              <a:rPr lang="ru-RU" sz="2400" b="1" dirty="0">
                <a:latin typeface="+mn-lt"/>
                <a:cs typeface="+mn-cs"/>
              </a:rPr>
              <a:t>, расположения в организме человека и функциями.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50875" y="260350"/>
            <a:ext cx="5984875" cy="12001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FF0000"/>
                </a:solidFill>
                <a:latin typeface="+mn-lt"/>
                <a:cs typeface="+mn-cs"/>
              </a:rPr>
              <a:t>Тема урока:</a:t>
            </a:r>
            <a:r>
              <a:rPr lang="ru-RU" sz="3600" b="1" dirty="0">
                <a:solidFill>
                  <a:srgbClr val="0000FF"/>
                </a:solidFill>
                <a:latin typeface="+mn-lt"/>
                <a:cs typeface="+mn-cs"/>
              </a:rPr>
              <a:t> </a:t>
            </a:r>
            <a:r>
              <a:rPr lang="ru-RU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cs typeface="+mn-cs"/>
              </a:rPr>
              <a:t>Гистология. Эпителиальная ткань.</a:t>
            </a:r>
            <a:endParaRPr lang="ru-RU" sz="3600" dirty="0">
              <a:latin typeface="+mn-lt"/>
              <a:cs typeface="+mn-cs"/>
            </a:endParaRPr>
          </a:p>
        </p:txBody>
      </p:sp>
      <p:pic>
        <p:nvPicPr>
          <p:cNvPr id="6" name="Picture 2" descr="http://www.medbiol.ru/medbiol/anatomia/images/11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20738" y="1460500"/>
            <a:ext cx="4556125" cy="5397500"/>
          </a:xfrm>
          <a:prstGeom prst="rect">
            <a:avLst/>
          </a:prstGeom>
          <a:effectLst>
            <a:outerShdw blurRad="50800" dist="50800" dir="5400000" algn="ctr" rotWithShape="0">
              <a:schemeClr val="bg2">
                <a:lumMod val="60000"/>
                <a:lumOff val="40000"/>
              </a:scheme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847850" y="0"/>
            <a:ext cx="8497888" cy="64611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9pPr>
          </a:lstStyle>
          <a:p>
            <a:pPr algn="ctr"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3600" b="1" i="1" dirty="0">
                <a:solidFill>
                  <a:schemeClr val="tx1"/>
                </a:solidFill>
                <a:latin typeface="Arial" panose="020B0604020202020204" pitchFamily="34" charset="0"/>
                <a:cs typeface="+mn-cs"/>
              </a:rPr>
              <a:t>Эпителиальная ткань</a:t>
            </a:r>
            <a:endParaRPr lang="ru-RU" sz="3600" dirty="0">
              <a:solidFill>
                <a:schemeClr val="tx1"/>
              </a:solidFill>
              <a:latin typeface="Arial" panose="020B0604020202020204" pitchFamily="34" charset="0"/>
              <a:cs typeface="+mn-cs"/>
            </a:endParaRPr>
          </a:p>
        </p:txBody>
      </p:sp>
      <p:pic>
        <p:nvPicPr>
          <p:cNvPr id="2150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6588" y="5048250"/>
            <a:ext cx="198120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8450" y="5048250"/>
            <a:ext cx="2376488" cy="182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8" descr="image0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05600" y="5281613"/>
            <a:ext cx="2166938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Прямоугольник 7"/>
          <p:cNvSpPr>
            <a:spLocks noChangeArrowheads="1"/>
          </p:cNvSpPr>
          <p:nvPr/>
        </p:nvSpPr>
        <p:spPr bwMode="auto">
          <a:xfrm>
            <a:off x="720725" y="723900"/>
            <a:ext cx="10752138" cy="12001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+mn-cs"/>
              </a:rPr>
              <a:t>Особенность: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+mn-cs"/>
              </a:rPr>
              <a:t> Клетки   близко прилежат друг к другу, межклеточного вещества практически нет. </a:t>
            </a:r>
          </a:p>
          <a:p>
            <a:pPr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+mn-cs"/>
              </a:rPr>
              <a:t>Функция:</a:t>
            </a:r>
            <a:r>
              <a:rPr lang="ru-RU" sz="2400" b="1" dirty="0">
                <a:solidFill>
                  <a:schemeClr val="tx1"/>
                </a:solidFill>
                <a:latin typeface="Arial" panose="020B0604020202020204" pitchFamily="34" charset="0"/>
                <a:cs typeface="+mn-cs"/>
              </a:rPr>
              <a:t> защитная и секреторная.  </a:t>
            </a:r>
          </a:p>
        </p:txBody>
      </p:sp>
      <p:pic>
        <p:nvPicPr>
          <p:cNvPr id="21510" name="Picture 9" descr="D:\Изображения\фотки для\клетка и ткани\slide_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6588" y="2001838"/>
            <a:ext cx="6934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857500" y="76200"/>
            <a:ext cx="6477000" cy="685800"/>
          </a:xfrm>
          <a:solidFill>
            <a:schemeClr val="accent5">
              <a:lumMod val="60000"/>
              <a:lumOff val="40000"/>
            </a:schemeClr>
          </a:solidFill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Эпителиальная ткань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14700" y="860582"/>
            <a:ext cx="5562600" cy="1066800"/>
          </a:xfrm>
          <a:prstGeom prst="ellipse">
            <a:avLst/>
          </a:prstGeom>
          <a:solidFill>
            <a:srgbClr val="00B0F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</a:rPr>
              <a:t>Виды ткани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24000" y="2080055"/>
            <a:ext cx="2133600" cy="9144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покровный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534400" y="2080055"/>
            <a:ext cx="2133600" cy="914400"/>
          </a:xfrm>
          <a:prstGeom prst="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железистый</a:t>
            </a:r>
          </a:p>
        </p:txBody>
      </p:sp>
      <p:pic>
        <p:nvPicPr>
          <p:cNvPr id="2253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451225"/>
            <a:ext cx="9144000" cy="312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3657600" y="1797050"/>
            <a:ext cx="471488" cy="2825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8064500" y="1797050"/>
            <a:ext cx="469900" cy="29686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600200" y="76200"/>
          <a:ext cx="8980488" cy="4202113"/>
        </p:xfrm>
        <a:graphic>
          <a:graphicData uri="http://schemas.openxmlformats.org/drawingml/2006/table">
            <a:tbl>
              <a:tblPr/>
              <a:tblGrid>
                <a:gridCol w="8980488"/>
              </a:tblGrid>
              <a:tr h="420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Покровный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0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однослойный 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многослойный</a:t>
                      </a: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621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форме клеток: </a:t>
                      </a: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разнообразный (</a:t>
                      </a: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плоский, кубический, цилиндрический, реснитчатый и т. д.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986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степени ороговения:</a:t>
                      </a:r>
                      <a:endParaRPr kumimoji="0" lang="ru-RU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ороговевающий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(эпидермис кожи)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неороговевающий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(слизистые, роговица глаза)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переходный (слизистая мочевыделительных путей).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3565" name="Picture 1" descr="D:\Изображения\фотки для\клетка и ткани\anatomiya_fiziologiya_cheloveka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3810000"/>
            <a:ext cx="61753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338263" y="136525"/>
          <a:ext cx="5581650" cy="6573838"/>
        </p:xfrm>
        <a:graphic>
          <a:graphicData uri="http://schemas.openxmlformats.org/drawingml/2006/table">
            <a:tbl>
              <a:tblPr/>
              <a:tblGrid>
                <a:gridCol w="5581135"/>
              </a:tblGrid>
              <a:tr h="10701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Железистый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образует железы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18345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Экзокринные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(внешней секреции) – имеют протоки и свой секрет выделяют наружу или в полость органа (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слюнные, потовые, сальные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29318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Эндокринные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(внутренней секреции) – протоков не имеют,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усиленно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кровоснабжаются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свой секрет,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гормоны,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выделяют в кровь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гипофиз, эпифиз, надпочечники и др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.)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13759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Смешанные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железы выполняют две функции, к ним относятся (</a:t>
                      </a:r>
                      <a:r>
                        <a:rPr kumimoji="0" lang="ru-RU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половые и поджелудочная железа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4589" name="Picture 1" descr="D:\Изображения\фотки для\клетка и ткани\slide_67.jpg"/>
          <p:cNvPicPr>
            <a:picLocks noChangeAspect="1" noChangeArrowheads="1"/>
          </p:cNvPicPr>
          <p:nvPr/>
        </p:nvPicPr>
        <p:blipFill>
          <a:blip r:embed="rId2"/>
          <a:srcRect r="-5"/>
          <a:stretch>
            <a:fillRect/>
          </a:stretch>
        </p:blipFill>
        <p:spPr bwMode="auto">
          <a:xfrm>
            <a:off x="7208838" y="615950"/>
            <a:ext cx="3941762" cy="550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ChangeArrowheads="1"/>
          </p:cNvSpPr>
          <p:nvPr/>
        </p:nvSpPr>
        <p:spPr bwMode="auto">
          <a:xfrm>
            <a:off x="1593850" y="217488"/>
            <a:ext cx="9712325" cy="9556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/>
              </a:defRPr>
            </a:lvl9pPr>
          </a:lstStyle>
          <a:p>
            <a:pPr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строению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железы бывают простые и сложные.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+mn-cs"/>
            </a:endParaRPr>
          </a:p>
          <a:p>
            <a:pPr fontAlgn="auto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форме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бывают трубчатые,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альвеолярные, альвеолярно-трубчатые.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4" descr="D:\Изображения\фотки для\клетка и ткани\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6325" y="1292225"/>
            <a:ext cx="10747375" cy="526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college.ru/biology/course/content/chapter9/section3/paragraph1/images/09030107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525" y="1000125"/>
            <a:ext cx="6380163" cy="425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52600" y="100013"/>
            <a:ext cx="8815388" cy="5857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экзокринных и эндокринных желез </a:t>
            </a:r>
          </a:p>
        </p:txBody>
      </p:sp>
      <p:pic>
        <p:nvPicPr>
          <p:cNvPr id="26627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27838" y="1000125"/>
            <a:ext cx="5245100" cy="559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290</TotalTime>
  <Words>149</Words>
  <Application>Microsoft Office PowerPoint</Application>
  <PresentationFormat>Произвольный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17</vt:i4>
      </vt:variant>
      <vt:variant>
        <vt:lpstr>Заголовки слайдов</vt:lpstr>
      </vt:variant>
      <vt:variant>
        <vt:i4>8</vt:i4>
      </vt:variant>
    </vt:vector>
  </HeadingPairs>
  <TitlesOfParts>
    <vt:vector size="31" baseType="lpstr">
      <vt:lpstr>Arial</vt:lpstr>
      <vt:lpstr>Century Gothic</vt:lpstr>
      <vt:lpstr>Wingdings 3</vt:lpstr>
      <vt:lpstr>Calibri</vt:lpstr>
      <vt:lpstr>Times New Roman</vt:lpstr>
      <vt:lpstr>Symbol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Легкий дым</vt:lpstr>
      <vt:lpstr>Слайд 1</vt:lpstr>
      <vt:lpstr>Слайд 2</vt:lpstr>
      <vt:lpstr>Слайд 3</vt:lpstr>
      <vt:lpstr>Эпителиальная ткань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 Основы гистологии</dc:title>
  <dc:creator>Быстров</dc:creator>
  <cp:lastModifiedBy>ASER</cp:lastModifiedBy>
  <cp:revision>15</cp:revision>
  <dcterms:created xsi:type="dcterms:W3CDTF">2020-02-15T07:43:32Z</dcterms:created>
  <dcterms:modified xsi:type="dcterms:W3CDTF">2020-10-16T16:19:00Z</dcterms:modified>
</cp:coreProperties>
</file>