
<file path=[Content_Types].xml><?xml version="1.0" encoding="utf-8"?>
<Types xmlns="http://schemas.openxmlformats.org/package/2006/content-types">
  <Default Extension="jfif" ContentType="image/jpeg"/>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40"/>
  </p:notesMasterIdLst>
  <p:sldIdLst>
    <p:sldId id="257" r:id="rId2"/>
    <p:sldId id="263" r:id="rId3"/>
    <p:sldId id="258" r:id="rId4"/>
    <p:sldId id="259" r:id="rId5"/>
    <p:sldId id="260" r:id="rId6"/>
    <p:sldId id="261" r:id="rId7"/>
    <p:sldId id="262" r:id="rId8"/>
    <p:sldId id="264" r:id="rId9"/>
    <p:sldId id="275" r:id="rId10"/>
    <p:sldId id="266" r:id="rId11"/>
    <p:sldId id="274" r:id="rId12"/>
    <p:sldId id="267" r:id="rId13"/>
    <p:sldId id="269" r:id="rId14"/>
    <p:sldId id="270" r:id="rId15"/>
    <p:sldId id="271" r:id="rId16"/>
    <p:sldId id="272" r:id="rId17"/>
    <p:sldId id="273"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0" d="100"/>
          <a:sy n="110" d="100"/>
        </p:scale>
        <p:origin x="55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DBFF75-7B38-4CBB-93D4-1A0BE757E755}" type="datetimeFigureOut">
              <a:rPr lang="ru-RU" smtClean="0"/>
              <a:t>10.10.2025</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0E6F1F-EA61-4420-8B31-1A446FE5ED92}" type="slidenum">
              <a:rPr lang="ru-RU" smtClean="0"/>
              <a:t>‹#›</a:t>
            </a:fld>
            <a:endParaRPr lang="ru-RU"/>
          </a:p>
        </p:txBody>
      </p:sp>
    </p:spTree>
    <p:extLst>
      <p:ext uri="{BB962C8B-B14F-4D97-AF65-F5344CB8AC3E}">
        <p14:creationId xmlns:p14="http://schemas.microsoft.com/office/powerpoint/2010/main" val="21337840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990E6F1F-EA61-4420-8B31-1A446FE5ED92}" type="slidenum">
              <a:rPr lang="ru-RU" smtClean="0"/>
              <a:t>13</a:t>
            </a:fld>
            <a:endParaRPr lang="ru-RU"/>
          </a:p>
        </p:txBody>
      </p:sp>
    </p:spTree>
    <p:extLst>
      <p:ext uri="{BB962C8B-B14F-4D97-AF65-F5344CB8AC3E}">
        <p14:creationId xmlns:p14="http://schemas.microsoft.com/office/powerpoint/2010/main" val="2391447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79C97D61-E15F-44D9-9EC4-5AE4DBEFD060}" type="datetimeFigureOut">
              <a:rPr lang="ru-RU" smtClean="0"/>
              <a:t>10.10.2025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B250E85-DC7C-4B01-82F9-125AA7C80225}" type="slidenum">
              <a:rPr lang="ru-RU" smtClean="0"/>
              <a:t>‹#›</a:t>
            </a:fld>
            <a:endParaRPr lang="ru-RU"/>
          </a:p>
        </p:txBody>
      </p:sp>
    </p:spTree>
    <p:extLst>
      <p:ext uri="{BB962C8B-B14F-4D97-AF65-F5344CB8AC3E}">
        <p14:creationId xmlns:p14="http://schemas.microsoft.com/office/powerpoint/2010/main" val="5423528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9C97D61-E15F-44D9-9EC4-5AE4DBEFD060}" type="datetimeFigureOut">
              <a:rPr lang="ru-RU" smtClean="0"/>
              <a:t>10.10.2025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B250E85-DC7C-4B01-82F9-125AA7C80225}" type="slidenum">
              <a:rPr lang="ru-RU" smtClean="0"/>
              <a:t>‹#›</a:t>
            </a:fld>
            <a:endParaRPr lang="ru-RU"/>
          </a:p>
        </p:txBody>
      </p:sp>
    </p:spTree>
    <p:extLst>
      <p:ext uri="{BB962C8B-B14F-4D97-AF65-F5344CB8AC3E}">
        <p14:creationId xmlns:p14="http://schemas.microsoft.com/office/powerpoint/2010/main" val="33113078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9C97D61-E15F-44D9-9EC4-5AE4DBEFD060}" type="datetimeFigureOut">
              <a:rPr lang="ru-RU" smtClean="0"/>
              <a:t>10.10.2025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B250E85-DC7C-4B01-82F9-125AA7C80225}"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739131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9C97D61-E15F-44D9-9EC4-5AE4DBEFD060}" type="datetimeFigureOut">
              <a:rPr lang="ru-RU" smtClean="0"/>
              <a:t>10.10.2025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B250E85-DC7C-4B01-82F9-125AA7C80225}" type="slidenum">
              <a:rPr lang="ru-RU" smtClean="0"/>
              <a:t>‹#›</a:t>
            </a:fld>
            <a:endParaRPr lang="ru-RU"/>
          </a:p>
        </p:txBody>
      </p:sp>
    </p:spTree>
    <p:extLst>
      <p:ext uri="{BB962C8B-B14F-4D97-AF65-F5344CB8AC3E}">
        <p14:creationId xmlns:p14="http://schemas.microsoft.com/office/powerpoint/2010/main" val="20815111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9C97D61-E15F-44D9-9EC4-5AE4DBEFD060}" type="datetimeFigureOut">
              <a:rPr lang="ru-RU" smtClean="0"/>
              <a:t>10.10.2025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B250E85-DC7C-4B01-82F9-125AA7C80225}"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448510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9C97D61-E15F-44D9-9EC4-5AE4DBEFD060}" type="datetimeFigureOut">
              <a:rPr lang="ru-RU" smtClean="0"/>
              <a:t>10.10.2025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B250E85-DC7C-4B01-82F9-125AA7C80225}" type="slidenum">
              <a:rPr lang="ru-RU" smtClean="0"/>
              <a:t>‹#›</a:t>
            </a:fld>
            <a:endParaRPr lang="ru-RU"/>
          </a:p>
        </p:txBody>
      </p:sp>
    </p:spTree>
    <p:extLst>
      <p:ext uri="{BB962C8B-B14F-4D97-AF65-F5344CB8AC3E}">
        <p14:creationId xmlns:p14="http://schemas.microsoft.com/office/powerpoint/2010/main" val="33631243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9C97D61-E15F-44D9-9EC4-5AE4DBEFD060}" type="datetimeFigureOut">
              <a:rPr lang="ru-RU" smtClean="0"/>
              <a:t>10.10.2025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B250E85-DC7C-4B01-82F9-125AA7C80225}" type="slidenum">
              <a:rPr lang="ru-RU" smtClean="0"/>
              <a:t>‹#›</a:t>
            </a:fld>
            <a:endParaRPr lang="ru-RU"/>
          </a:p>
        </p:txBody>
      </p:sp>
    </p:spTree>
    <p:extLst>
      <p:ext uri="{BB962C8B-B14F-4D97-AF65-F5344CB8AC3E}">
        <p14:creationId xmlns:p14="http://schemas.microsoft.com/office/powerpoint/2010/main" val="26146702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9C97D61-E15F-44D9-9EC4-5AE4DBEFD060}" type="datetimeFigureOut">
              <a:rPr lang="ru-RU" smtClean="0"/>
              <a:t>10.10.2025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B250E85-DC7C-4B01-82F9-125AA7C80225}" type="slidenum">
              <a:rPr lang="ru-RU" smtClean="0"/>
              <a:t>‹#›</a:t>
            </a:fld>
            <a:endParaRPr lang="ru-RU"/>
          </a:p>
        </p:txBody>
      </p:sp>
    </p:spTree>
    <p:extLst>
      <p:ext uri="{BB962C8B-B14F-4D97-AF65-F5344CB8AC3E}">
        <p14:creationId xmlns:p14="http://schemas.microsoft.com/office/powerpoint/2010/main" val="2309110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9C97D61-E15F-44D9-9EC4-5AE4DBEFD060}" type="datetimeFigureOut">
              <a:rPr lang="ru-RU" smtClean="0"/>
              <a:t>10.10.2025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B250E85-DC7C-4B01-82F9-125AA7C80225}" type="slidenum">
              <a:rPr lang="ru-RU" smtClean="0"/>
              <a:t>‹#›</a:t>
            </a:fld>
            <a:endParaRPr lang="ru-RU"/>
          </a:p>
        </p:txBody>
      </p:sp>
    </p:spTree>
    <p:extLst>
      <p:ext uri="{BB962C8B-B14F-4D97-AF65-F5344CB8AC3E}">
        <p14:creationId xmlns:p14="http://schemas.microsoft.com/office/powerpoint/2010/main" val="856806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9C97D61-E15F-44D9-9EC4-5AE4DBEFD060}" type="datetimeFigureOut">
              <a:rPr lang="ru-RU" smtClean="0"/>
              <a:t>10.10.2025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B250E85-DC7C-4B01-82F9-125AA7C80225}" type="slidenum">
              <a:rPr lang="ru-RU" smtClean="0"/>
              <a:t>‹#›</a:t>
            </a:fld>
            <a:endParaRPr lang="ru-RU"/>
          </a:p>
        </p:txBody>
      </p:sp>
    </p:spTree>
    <p:extLst>
      <p:ext uri="{BB962C8B-B14F-4D97-AF65-F5344CB8AC3E}">
        <p14:creationId xmlns:p14="http://schemas.microsoft.com/office/powerpoint/2010/main" val="10451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79C97D61-E15F-44D9-9EC4-5AE4DBEFD060}" type="datetimeFigureOut">
              <a:rPr lang="ru-RU" smtClean="0"/>
              <a:t>10.10.2025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B250E85-DC7C-4B01-82F9-125AA7C80225}" type="slidenum">
              <a:rPr lang="ru-RU" smtClean="0"/>
              <a:t>‹#›</a:t>
            </a:fld>
            <a:endParaRPr lang="ru-RU"/>
          </a:p>
        </p:txBody>
      </p:sp>
    </p:spTree>
    <p:extLst>
      <p:ext uri="{BB962C8B-B14F-4D97-AF65-F5344CB8AC3E}">
        <p14:creationId xmlns:p14="http://schemas.microsoft.com/office/powerpoint/2010/main" val="875661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79C97D61-E15F-44D9-9EC4-5AE4DBEFD060}" type="datetimeFigureOut">
              <a:rPr lang="ru-RU" smtClean="0"/>
              <a:t>10.10.2025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9B250E85-DC7C-4B01-82F9-125AA7C80225}" type="slidenum">
              <a:rPr lang="ru-RU" smtClean="0"/>
              <a:t>‹#›</a:t>
            </a:fld>
            <a:endParaRPr lang="ru-RU"/>
          </a:p>
        </p:txBody>
      </p:sp>
    </p:spTree>
    <p:extLst>
      <p:ext uri="{BB962C8B-B14F-4D97-AF65-F5344CB8AC3E}">
        <p14:creationId xmlns:p14="http://schemas.microsoft.com/office/powerpoint/2010/main" val="423975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79C97D61-E15F-44D9-9EC4-5AE4DBEFD060}" type="datetimeFigureOut">
              <a:rPr lang="ru-RU" smtClean="0"/>
              <a:t>10.10.2025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9B250E85-DC7C-4B01-82F9-125AA7C80225}" type="slidenum">
              <a:rPr lang="ru-RU" smtClean="0"/>
              <a:t>‹#›</a:t>
            </a:fld>
            <a:endParaRPr lang="ru-RU"/>
          </a:p>
        </p:txBody>
      </p:sp>
    </p:spTree>
    <p:extLst>
      <p:ext uri="{BB962C8B-B14F-4D97-AF65-F5344CB8AC3E}">
        <p14:creationId xmlns:p14="http://schemas.microsoft.com/office/powerpoint/2010/main" val="26786892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C97D61-E15F-44D9-9EC4-5AE4DBEFD060}" type="datetimeFigureOut">
              <a:rPr lang="ru-RU" smtClean="0"/>
              <a:t>10.10.2025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9B250E85-DC7C-4B01-82F9-125AA7C80225}" type="slidenum">
              <a:rPr lang="ru-RU" smtClean="0"/>
              <a:t>‹#›</a:t>
            </a:fld>
            <a:endParaRPr lang="ru-RU"/>
          </a:p>
        </p:txBody>
      </p:sp>
    </p:spTree>
    <p:extLst>
      <p:ext uri="{BB962C8B-B14F-4D97-AF65-F5344CB8AC3E}">
        <p14:creationId xmlns:p14="http://schemas.microsoft.com/office/powerpoint/2010/main" val="9084336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79C97D61-E15F-44D9-9EC4-5AE4DBEFD060}" type="datetimeFigureOut">
              <a:rPr lang="ru-RU" smtClean="0"/>
              <a:t>10.10.2025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B250E85-DC7C-4B01-82F9-125AA7C80225}" type="slidenum">
              <a:rPr lang="ru-RU" smtClean="0"/>
              <a:t>‹#›</a:t>
            </a:fld>
            <a:endParaRPr lang="ru-RU"/>
          </a:p>
        </p:txBody>
      </p:sp>
    </p:spTree>
    <p:extLst>
      <p:ext uri="{BB962C8B-B14F-4D97-AF65-F5344CB8AC3E}">
        <p14:creationId xmlns:p14="http://schemas.microsoft.com/office/powerpoint/2010/main" val="18591781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79C97D61-E15F-44D9-9EC4-5AE4DBEFD060}" type="datetimeFigureOut">
              <a:rPr lang="ru-RU" smtClean="0"/>
              <a:t>10.10.2025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B250E85-DC7C-4B01-82F9-125AA7C80225}" type="slidenum">
              <a:rPr lang="ru-RU" smtClean="0"/>
              <a:t>‹#›</a:t>
            </a:fld>
            <a:endParaRPr lang="ru-RU"/>
          </a:p>
        </p:txBody>
      </p:sp>
    </p:spTree>
    <p:extLst>
      <p:ext uri="{BB962C8B-B14F-4D97-AF65-F5344CB8AC3E}">
        <p14:creationId xmlns:p14="http://schemas.microsoft.com/office/powerpoint/2010/main" val="2387577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9C97D61-E15F-44D9-9EC4-5AE4DBEFD060}" type="datetimeFigureOut">
              <a:rPr lang="ru-RU" smtClean="0"/>
              <a:t>10.10.2025</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9B250E85-DC7C-4B01-82F9-125AA7C80225}" type="slidenum">
              <a:rPr lang="ru-RU" smtClean="0"/>
              <a:t>‹#›</a:t>
            </a:fld>
            <a:endParaRPr lang="ru-RU"/>
          </a:p>
        </p:txBody>
      </p:sp>
    </p:spTree>
    <p:extLst>
      <p:ext uri="{BB962C8B-B14F-4D97-AF65-F5344CB8AC3E}">
        <p14:creationId xmlns:p14="http://schemas.microsoft.com/office/powerpoint/2010/main" val="3716559671"/>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fif"/><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0"/>
            <a:ext cx="12192000" cy="923330"/>
          </a:xfrm>
          <a:prstGeom prst="rect">
            <a:avLst/>
          </a:prstGeom>
          <a:noFill/>
        </p:spPr>
        <p:txBody>
          <a:bodyPr wrap="square" rtlCol="0">
            <a:spAutoFit/>
          </a:bodyPr>
          <a:lstStyle/>
          <a:p>
            <a:pPr algn="ctr"/>
            <a:r>
              <a:rPr lang="ru-RU" altLang="ru-RU" dirty="0" smtClean="0">
                <a:latin typeface="Times New Roman" panose="02020603050405020304" pitchFamily="18" charset="0"/>
                <a:cs typeface="Times New Roman" panose="02020603050405020304" pitchFamily="18" charset="0"/>
              </a:rPr>
              <a:t>ДЕПАРТАМЕНТ ЗДРАВООХРАНЕНИЯ КУРГАНСКОЙ ОБЛАСТИ ГОСУДАРСТВЕННОЕ </a:t>
            </a:r>
            <a:br>
              <a:rPr lang="ru-RU" altLang="ru-RU" dirty="0" smtClean="0">
                <a:latin typeface="Times New Roman" panose="02020603050405020304" pitchFamily="18" charset="0"/>
                <a:cs typeface="Times New Roman" panose="02020603050405020304" pitchFamily="18" charset="0"/>
              </a:rPr>
            </a:br>
            <a:r>
              <a:rPr lang="ru-RU" altLang="ru-RU" dirty="0" smtClean="0">
                <a:latin typeface="Times New Roman" panose="02020603050405020304" pitchFamily="18" charset="0"/>
                <a:cs typeface="Times New Roman" panose="02020603050405020304" pitchFamily="18" charset="0"/>
              </a:rPr>
              <a:t>БЮДЖЕТНОЕ ПРОФЕССИОНАЛЬНОЕ  ОБРАЗОВАТЕЛЬНОЕ УЧРЕЖДЕНИЕ</a:t>
            </a:r>
            <a:br>
              <a:rPr lang="ru-RU" altLang="ru-RU" dirty="0" smtClean="0">
                <a:latin typeface="Times New Roman" panose="02020603050405020304" pitchFamily="18" charset="0"/>
                <a:cs typeface="Times New Roman" panose="02020603050405020304" pitchFamily="18" charset="0"/>
              </a:rPr>
            </a:br>
            <a:r>
              <a:rPr lang="ru-RU" altLang="ru-RU" dirty="0" smtClean="0">
                <a:latin typeface="Times New Roman" panose="02020603050405020304" pitchFamily="18" charset="0"/>
                <a:cs typeface="Times New Roman" panose="02020603050405020304" pitchFamily="18" charset="0"/>
              </a:rPr>
              <a:t>КУРГАНСКИЙ БАЗОВЫЙ МЕДИЦИНСКИЙ КОЛЛЕДЖ</a:t>
            </a:r>
            <a:endParaRPr lang="ru-RU" dirty="0">
              <a:latin typeface="Times New Roman" panose="02020603050405020304" pitchFamily="18" charset="0"/>
              <a:cs typeface="Times New Roman" panose="02020603050405020304" pitchFamily="18" charset="0"/>
            </a:endParaRPr>
          </a:p>
        </p:txBody>
      </p:sp>
      <p:sp>
        <p:nvSpPr>
          <p:cNvPr id="4" name="TextBox 3"/>
          <p:cNvSpPr txBox="1"/>
          <p:nvPr/>
        </p:nvSpPr>
        <p:spPr>
          <a:xfrm>
            <a:off x="6812923" y="5600954"/>
            <a:ext cx="3704824" cy="646331"/>
          </a:xfrm>
          <a:prstGeom prst="rect">
            <a:avLst/>
          </a:prstGeom>
          <a:noFill/>
        </p:spPr>
        <p:txBody>
          <a:bodyPr wrap="square" rtlCol="0">
            <a:spAutoFit/>
          </a:bodyPr>
          <a:lstStyle/>
          <a:p>
            <a:r>
              <a:rPr lang="ru-RU" dirty="0" smtClean="0">
                <a:latin typeface="Times New Roman" panose="02020603050405020304" pitchFamily="18" charset="0"/>
                <a:cs typeface="Times New Roman" panose="02020603050405020304" pitchFamily="18" charset="0"/>
              </a:rPr>
              <a:t>Преподаватель: </a:t>
            </a:r>
            <a:r>
              <a:rPr lang="ru-RU" dirty="0" err="1" smtClean="0">
                <a:latin typeface="Times New Roman" panose="02020603050405020304" pitchFamily="18" charset="0"/>
                <a:cs typeface="Times New Roman" panose="02020603050405020304" pitchFamily="18" charset="0"/>
              </a:rPr>
              <a:t>Шириева</a:t>
            </a:r>
            <a:r>
              <a:rPr lang="ru-RU" dirty="0" smtClean="0">
                <a:latin typeface="Times New Roman" panose="02020603050405020304" pitchFamily="18" charset="0"/>
                <a:cs typeface="Times New Roman" panose="02020603050405020304" pitchFamily="18" charset="0"/>
              </a:rPr>
              <a:t> Ольга Николаевна</a:t>
            </a:r>
            <a:endParaRPr lang="ru-RU" dirty="0">
              <a:latin typeface="Times New Roman" panose="02020603050405020304" pitchFamily="18" charset="0"/>
              <a:cs typeface="Times New Roman" panose="02020603050405020304" pitchFamily="18" charset="0"/>
            </a:endParaRPr>
          </a:p>
        </p:txBody>
      </p:sp>
      <p:sp>
        <p:nvSpPr>
          <p:cNvPr id="5" name="TextBox 4"/>
          <p:cNvSpPr txBox="1"/>
          <p:nvPr/>
        </p:nvSpPr>
        <p:spPr>
          <a:xfrm>
            <a:off x="553792" y="1738648"/>
            <a:ext cx="11153104" cy="3046988"/>
          </a:xfrm>
          <a:prstGeom prst="rect">
            <a:avLst/>
          </a:prstGeom>
          <a:noFill/>
        </p:spPr>
        <p:txBody>
          <a:bodyPr wrap="square" rtlCol="0">
            <a:spAutoFit/>
          </a:bodyPr>
          <a:lstStyle/>
          <a:p>
            <a:pPr algn="ctr"/>
            <a:r>
              <a:rPr lang="ru-RU" sz="2400" b="1" i="1" dirty="0">
                <a:latin typeface="Times New Roman" panose="02020603050405020304" pitchFamily="18" charset="0"/>
                <a:cs typeface="Times New Roman" panose="02020603050405020304" pitchFamily="18" charset="0"/>
              </a:rPr>
              <a:t>Методы обследования и семиотика поражения пищеварительной, мочевыделительной и эндокринной систем у детей. Особенности субъективного и объективного методов обследования детей разного возраста с заболеваниями пищеварительной, мочевыделительной и эндокринной систем у детей.</a:t>
            </a:r>
          </a:p>
          <a:p>
            <a:pPr algn="ctr"/>
            <a:r>
              <a:rPr lang="ru-RU" sz="2400" b="1" i="1" dirty="0">
                <a:latin typeface="Times New Roman" panose="02020603050405020304" pitchFamily="18" charset="0"/>
                <a:cs typeface="Times New Roman" panose="02020603050405020304" pitchFamily="18" charset="0"/>
              </a:rPr>
              <a:t>Лабораторные и инструментальные методы исследования заболеваниями пищеварительной, мочевыделительной и эндокринной систем. Интерпретация результатов лабораторных и инструментальных исследований. </a:t>
            </a:r>
          </a:p>
        </p:txBody>
      </p:sp>
    </p:spTree>
    <p:extLst>
      <p:ext uri="{BB962C8B-B14F-4D97-AF65-F5344CB8AC3E}">
        <p14:creationId xmlns:p14="http://schemas.microsoft.com/office/powerpoint/2010/main" val="10921530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1900079" cy="2862322"/>
          </a:xfrm>
          <a:prstGeom prst="rect">
            <a:avLst/>
          </a:prstGeom>
        </p:spPr>
        <p:txBody>
          <a:bodyPr wrap="square">
            <a:spAutoFit/>
          </a:bodyPr>
          <a:lstStyle/>
          <a:p>
            <a:pPr indent="288290">
              <a:lnSpc>
                <a:spcPct val="150000"/>
              </a:lnSpc>
              <a:spcAft>
                <a:spcPts val="0"/>
              </a:spcAft>
            </a:pPr>
            <a:r>
              <a:rPr lang="ru-RU" sz="2400" b="1" i="1"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Осмотр живота</a:t>
            </a:r>
            <a:r>
              <a:rPr lang="ru-RU" sz="24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величина и форма. Перистальтика (в норме не обнаруживается). Состояние пупочной ранки новорожденного. Участие брюшной стенки в акте дыхания. Измерение окружности живота. Осмотр области заднего прохода: зияние, выпадение слизистой оболочки прямой кишки, выпадение прямой кишки, трещины прямой кишки, наличие гиперемии вокруг ануса.</a:t>
            </a:r>
            <a:endParaRPr lang="ru-RU" sz="2400" dirty="0" smtClean="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13420" y="3217653"/>
            <a:ext cx="7468873" cy="3286304"/>
          </a:xfrm>
          <a:prstGeom prst="rect">
            <a:avLst/>
          </a:prstGeom>
        </p:spPr>
      </p:pic>
    </p:spTree>
    <p:extLst>
      <p:ext uri="{BB962C8B-B14F-4D97-AF65-F5344CB8AC3E}">
        <p14:creationId xmlns:p14="http://schemas.microsoft.com/office/powerpoint/2010/main" val="112918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1740551" cy="4465133"/>
          </a:xfrm>
          <a:prstGeom prst="rect">
            <a:avLst/>
          </a:prstGeom>
        </p:spPr>
        <p:txBody>
          <a:bodyPr wrap="square">
            <a:spAutoFit/>
          </a:bodyPr>
          <a:lstStyle/>
          <a:p>
            <a:pPr indent="288290">
              <a:lnSpc>
                <a:spcPct val="150000"/>
              </a:lnSpc>
              <a:spcAft>
                <a:spcPts val="0"/>
              </a:spcAft>
            </a:pPr>
            <a:r>
              <a:rPr lang="ru-RU" sz="2400" b="1"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Пальпация</a:t>
            </a:r>
            <a:r>
              <a:rPr lang="ru-RU" sz="2400"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живота</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поверхностная и глубокая. При пальпации ребенок лежит на спине. Фельдшер кладет теплую руку на живот плашмя и тремя пальцами проводит давление на живот поверхностное в области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эпигастрия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вокруг пупка, в подвздошных областях. Следит за выражением лица ребенка. Затем переходит к глубокой пальпации, старается проникнуть как можно глубже. Пальпируются отделы толстого кишечника: поперечно-ободочная, слепая, сигмовидная кишка. Определяется в момент пальпации тонус брюшных мышц: напряжение при воспалительных процессах, снижение при рахите, гипотрофии.</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847697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1473132" cy="5632311"/>
          </a:xfrm>
          <a:prstGeom prst="rect">
            <a:avLst/>
          </a:prstGeom>
        </p:spPr>
        <p:txBody>
          <a:bodyPr wrap="square">
            <a:spAutoFit/>
          </a:bodyPr>
          <a:lstStyle/>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Печень: ощупывание начинать с нижней части живота ниже пупка, т.к. она может быть увеличена. Пальпация производится концами пальцев, поставленных параллельно правому реберному краю, нужно очень осторожно надавливать на живот. При ощупывании определяют, насколько печень выступает из-под края реберной дуги, консистенцию края, болезненность. Перкуссия печени проводится тихими ударами пальцем по пальцу. Селезенка пальпируется также как и печень.</a:t>
            </a:r>
            <a:endParaRPr lang="ru-RU" sz="2400" dirty="0">
              <a:latin typeface="Times New Roman" panose="02020603050405020304" pitchFamily="18"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Перкуссия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живота позволяет определить наличие жидкости в его полости. Она проводится стоя, лежа, на боку, на спине</a:t>
            </a: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indent="288290">
              <a:lnSpc>
                <a:spcPct val="150000"/>
              </a:lnSpc>
              <a:spcAft>
                <a:spcPts val="0"/>
              </a:spcAft>
            </a:pPr>
            <a:r>
              <a:rPr lang="ru-RU" sz="2400" b="1" i="1"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Аускультация </a:t>
            </a:r>
            <a:r>
              <a:rPr lang="ru-RU" sz="24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живота проводится при подозрении на непроходимость.</a:t>
            </a:r>
            <a:endParaRPr lang="ru-RU"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659335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0" y="0"/>
            <a:ext cx="11481758" cy="6681124"/>
          </a:xfrm>
          <a:prstGeom prst="rect">
            <a:avLst/>
          </a:prstGeom>
        </p:spPr>
        <p:txBody>
          <a:bodyPr wrap="square">
            <a:spAutoFit/>
          </a:bodyPr>
          <a:lstStyle/>
          <a:p>
            <a:pPr>
              <a:lnSpc>
                <a:spcPct val="150000"/>
              </a:lnSpc>
              <a:spcAft>
                <a:spcPts val="0"/>
              </a:spcAft>
            </a:pPr>
            <a:r>
              <a:rPr lang="ru-RU" sz="2400"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Методы исследования органов пищеварения.</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   Анализ кала на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копрологию</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копрограмма</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цитология кала,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копроскопия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анализ кала на яйца глистов.</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   Анализ желудочного содержимого.</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3.   Анализ дуоденального содержимого.</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4.   Анализ каловых масс и дуоденального содержимого на лямблии.</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5.   Рентгенологическое исследование,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ирригография</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6.   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Фиброгастроскопия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осмотр слизистой оболочки желудка с помощью гастроскопа (из волоконной оптики)с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премедикацией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или общем наркозе.</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7.   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Ацидотест</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беззондовое</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определение кислотности желудочного содержимого.</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8.   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Ректороманоскопия</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9.   Ультразвуковое исследование печени, желчного пузыря, поджелудочной железы.</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89209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1550770" cy="6038641"/>
          </a:xfrm>
          <a:prstGeom prst="rect">
            <a:avLst/>
          </a:prstGeom>
        </p:spPr>
        <p:txBody>
          <a:bodyPr wrap="square">
            <a:spAutoFit/>
          </a:bodyPr>
          <a:lstStyle/>
          <a:p>
            <a:pPr>
              <a:lnSpc>
                <a:spcPct val="150000"/>
              </a:lnSpc>
              <a:spcAft>
                <a:spcPts val="0"/>
              </a:spcAft>
            </a:pPr>
            <a:r>
              <a:rPr lang="ru-RU" sz="2000"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Семиотика поражений органов пищеварения:</a:t>
            </a:r>
            <a:endParaRPr lang="ru-RU" sz="2000" dirty="0">
              <a:latin typeface="Times New Roman" panose="02020603050405020304" pitchFamily="18"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   Рвота центрального и периферического происхождения.</a:t>
            </a:r>
            <a:endParaRPr lang="ru-RU" sz="2000" dirty="0">
              <a:latin typeface="Times New Roman" panose="02020603050405020304" pitchFamily="18"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Центрального происхождения - раздражение рвотного центра. Возникает внезапно без предвестников, периферического генеза - ей предшествует тошнота. Рвота возникает в результате антиперистальтики желудка, обычно под давлением -  фонтаном. Срыгивание у грудных детей как физиологический акт при переедании (см. АФО желудка). Порция масс небольшая, вытекает спокойно.</a:t>
            </a:r>
            <a:endParaRPr lang="ru-RU" sz="2000" dirty="0">
              <a:latin typeface="Times New Roman" panose="02020603050405020304" pitchFamily="18"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Рвота бывает при пилоростенозе, пилороспазме, невропатическая при кашле, рефлекторная, токсическая при интоксикациях, мозговая, при отравлениях лекарственными или пищевыми веществами.</a:t>
            </a:r>
            <a:endParaRPr lang="ru-RU" sz="2000" dirty="0">
              <a:latin typeface="Times New Roman" panose="02020603050405020304" pitchFamily="18"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 Стоматиты: заболевания слизистой оболочки ротовой полости.</a:t>
            </a:r>
            <a:endParaRPr lang="ru-RU" sz="2000" dirty="0">
              <a:latin typeface="Times New Roman" panose="02020603050405020304" pitchFamily="18"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3.   Гингивиты: болезни десен.</a:t>
            </a:r>
            <a:endParaRPr lang="ru-RU" sz="2000" dirty="0">
              <a:latin typeface="Times New Roman" panose="02020603050405020304" pitchFamily="18"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4.   Гастриты, гастроэнтериты.</a:t>
            </a:r>
            <a:endParaRPr lang="ru-RU"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387142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1550770" cy="4659609"/>
          </a:xfrm>
          <a:prstGeom prst="rect">
            <a:avLst/>
          </a:prstGeom>
        </p:spPr>
        <p:txBody>
          <a:bodyPr wrap="square">
            <a:spAutoFit/>
          </a:bodyPr>
          <a:lstStyle/>
          <a:p>
            <a:pPr indent="288290">
              <a:lnSpc>
                <a:spcPct val="150000"/>
              </a:lnSpc>
              <a:spcAft>
                <a:spcPts val="0"/>
              </a:spcAft>
            </a:pP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5.   Дуодениты.</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6.   Колиты неспецифические и инфекционные</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7.   Заболевания, характеризующиеся синдромом "острого живота" - аппендицит, инвагинация, перитонит.</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8.   Глистная инвазия (круглые и ленточные глисты)</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9.   Острое увеличение печени при интоксикациях.</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Хроническое увеличение печени при циррозах, сифилисе, абсцессах печени, болезнях крови, застойная печень при недостаточности кровообращения.</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10. Увеличение селезенки при острых инфекционных заболеваниях, при хронических интоксикации, сифилисе, при застойных процессах, болезнях крови.</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795058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1386867" cy="2446824"/>
          </a:xfrm>
          <a:prstGeom prst="rect">
            <a:avLst/>
          </a:prstGeom>
        </p:spPr>
        <p:txBody>
          <a:bodyPr wrap="square">
            <a:spAutoFit/>
          </a:bodyPr>
          <a:lstStyle/>
          <a:p>
            <a:pPr algn="ctr">
              <a:lnSpc>
                <a:spcPct val="150000"/>
              </a:lnSpc>
              <a:spcAft>
                <a:spcPts val="0"/>
              </a:spcAft>
            </a:pPr>
            <a:r>
              <a:rPr lang="ru-RU" sz="2800"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Анатомо-физиологические </a:t>
            </a:r>
            <a:r>
              <a:rPr lang="ru-RU" sz="2800" b="1"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особенности </a:t>
            </a:r>
            <a:endParaRPr lang="ru-RU" sz="2800"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50000"/>
              </a:lnSpc>
              <a:spcAft>
                <a:spcPts val="0"/>
              </a:spcAft>
            </a:pPr>
            <a:r>
              <a:rPr lang="ru-RU" sz="2800" b="1"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органов </a:t>
            </a:r>
            <a:r>
              <a:rPr lang="ru-RU" sz="2800"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мочеобразования и </a:t>
            </a:r>
            <a:r>
              <a:rPr lang="ru-RU" sz="2800" b="1"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мочевыделения.</a:t>
            </a:r>
            <a:r>
              <a:rPr lang="ru-RU" sz="2800" b="1" i="1" dirty="0" smtClean="0">
                <a:latin typeface="Calibri" panose="020F0502020204030204" pitchFamily="34" charset="0"/>
                <a:ea typeface="Times New Roman" panose="02020603050405020304" pitchFamily="18" charset="0"/>
                <a:cs typeface="Times New Roman" panose="02020603050405020304" pitchFamily="18" charset="0"/>
              </a:rPr>
              <a:t> </a:t>
            </a:r>
            <a:r>
              <a:rPr lang="ru-RU" sz="2800" b="1"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Исследование</a:t>
            </a:r>
            <a:r>
              <a:rPr lang="ru-RU" sz="2800"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Семиотика поражений.</a:t>
            </a:r>
            <a:endParaRPr lang="ru-RU" sz="2800" b="1" i="1"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0" y="1818635"/>
            <a:ext cx="11800936" cy="6127127"/>
          </a:xfrm>
          <a:prstGeom prst="rect">
            <a:avLst/>
          </a:prstGeom>
        </p:spPr>
        <p:txBody>
          <a:bodyPr wrap="square">
            <a:spAutoFit/>
          </a:bodyPr>
          <a:lstStyle/>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Почки- парный орган, относительно больше, чем у взрослого. Имеют при рождении дольчатое строение. Корковый слой развит слабо. Лоханки короткие, широкие. Мочеточники длинные, извитые, перекручиваются. Мочевой пузырь маленький, вмещает 50мл. к моменту рождениями, к З месяцам 100мл, к году 200мл. Акт мочеиспускания безусловно-рефлекторный. Частота мочеиспусканий в первые дни 3 -5 в сутки, затем 20 - 25 раз. Мочеиспускательный канал у мальчиков 5 - 6 см., у девочек 0,8 -1см. Моча низкого удельного веса. Концентрационная способность почек развита слабо. Относительная плотность мочи (удельный вес) равна 1,010 - 1,015.</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Количество мочи к возрасту 1 года равно 600мл. в сутки, после года определяется по формуле: 600 + 100 /П - 1/, где П - число лет жизни.</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063950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1145328" cy="6204071"/>
          </a:xfrm>
          <a:prstGeom prst="rect">
            <a:avLst/>
          </a:prstGeom>
        </p:spPr>
        <p:txBody>
          <a:bodyPr wrap="square">
            <a:spAutoFit/>
          </a:bodyPr>
          <a:lstStyle/>
          <a:p>
            <a:pPr>
              <a:lnSpc>
                <a:spcPct val="150000"/>
              </a:lnSpc>
              <a:spcBef>
                <a:spcPts val="600"/>
              </a:spcBef>
              <a:spcAft>
                <a:spcPts val="600"/>
              </a:spcAft>
            </a:pPr>
            <a:r>
              <a:rPr lang="ru-RU" sz="2400"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Исследование почек и мочевыводящих путей:</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Анамнез: нарушение мочеиспускания: учащенное, болезненное, мало мочи при мочеиспускании или много (полиурия). Боли в поясничной области. Наличие жажды. Наличие отеков: какие, где расположены: на лице, туловище, нижних конечностях. Перенесенное накануне инфекционное заболевание: ангина, грипп, скарлатина.</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Характер мочи: светлая, мутная, гнойная, красная, цвета пива, цвета "мясных помоев".</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Осмотр: цвет кожных покровов, одутловатость лица, отеки в области век, на нижних конечностях. Форма и величина живота, наличие жидкости в полости живота (асцит).</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955848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1205713" cy="5019131"/>
          </a:xfrm>
          <a:prstGeom prst="rect">
            <a:avLst/>
          </a:prstGeom>
        </p:spPr>
        <p:txBody>
          <a:bodyPr wrap="square">
            <a:spAutoFit/>
          </a:bodyPr>
          <a:lstStyle/>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Пальпация почек и мочевого пузыря:</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Пальпация почек проводится во время пальпации живота. Ребенок лежит на спине или боку с согнутыми ногами. Исследуют двумя руками: одна рука, положенная сзади на поясничную область, оттесняет почку вперед по направлению к другой руке, которая ощупывает ее через брюшную стенку. До одного года нередко удается прощупать нормальную почку, т.к. в этом возрасте они относительно велики. После 2 лет почка доступна ощупыванию, если она увеличена, учитывают при пальпации величину, характер поверхности, консистенцию, болезненность.</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56520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1326483" cy="2803140"/>
          </a:xfrm>
          <a:prstGeom prst="rect">
            <a:avLst/>
          </a:prstGeom>
        </p:spPr>
        <p:txBody>
          <a:bodyPr wrap="square">
            <a:spAutoFit/>
          </a:bodyPr>
          <a:lstStyle/>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Мочевой пузырь у маленьких детей легко прощупывается, особенно, если он наполнен. При осмотре можно заметить выпячивание над лобком, при выстукивании над лобком- тупой звук.</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Симптом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Пастернацкого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поколачивание по поясничной области при патологии вызывает болезненность.</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Рисунок 2"/>
          <p:cNvPicPr>
            <a:picLocks noChangeAspect="1"/>
          </p:cNvPicPr>
          <p:nvPr/>
        </p:nvPicPr>
        <p:blipFill rotWithShape="1">
          <a:blip r:embed="rId2">
            <a:extLst>
              <a:ext uri="{28A0092B-C50C-407E-A947-70E740481C1C}">
                <a14:useLocalDpi xmlns:a14="http://schemas.microsoft.com/office/drawing/2010/main" val="0"/>
              </a:ext>
            </a:extLst>
          </a:blip>
          <a:srcRect t="12445" b="18067"/>
          <a:stretch/>
        </p:blipFill>
        <p:spPr>
          <a:xfrm>
            <a:off x="1382133" y="3043651"/>
            <a:ext cx="7874010" cy="3141489"/>
          </a:xfrm>
          <a:prstGeom prst="rect">
            <a:avLst/>
          </a:prstGeom>
        </p:spPr>
      </p:pic>
    </p:spTree>
    <p:extLst>
      <p:ext uri="{BB962C8B-B14F-4D97-AF65-F5344CB8AC3E}">
        <p14:creationId xmlns:p14="http://schemas.microsoft.com/office/powerpoint/2010/main" val="39610623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1809928" cy="1481175"/>
          </a:xfrm>
          <a:prstGeom prst="rect">
            <a:avLst/>
          </a:prstGeom>
        </p:spPr>
        <p:txBody>
          <a:bodyPr wrap="square">
            <a:spAutoFit/>
          </a:bodyPr>
          <a:lstStyle/>
          <a:p>
            <a:pPr>
              <a:lnSpc>
                <a:spcPct val="150000"/>
              </a:lnSpc>
              <a:spcAft>
                <a:spcPts val="0"/>
              </a:spcAft>
            </a:pPr>
            <a:r>
              <a:rPr lang="ru-RU" sz="3200" b="1" i="1"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Анатомо-физиологические особенности органов пищеварения.</a:t>
            </a:r>
            <a:endParaRPr lang="ru-RU" sz="3200" i="1"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0"/>
              </a:spcAft>
            </a:pPr>
            <a:r>
              <a:rPr lang="ru-RU" sz="3200" b="1" i="1"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Исследование органов. Семиотика поражений.</a:t>
            </a:r>
            <a:endParaRPr lang="ru-RU" sz="3200" i="1"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0" y="1569660"/>
            <a:ext cx="11475076" cy="3970318"/>
          </a:xfrm>
          <a:prstGeom prst="rect">
            <a:avLst/>
          </a:prstGeom>
        </p:spPr>
        <p:txBody>
          <a:bodyPr wrap="square">
            <a:spAutoFit/>
          </a:bodyPr>
          <a:lstStyle/>
          <a:p>
            <a:pPr indent="288290">
              <a:lnSpc>
                <a:spcPct val="150000"/>
              </a:lnSpc>
              <a:spcAft>
                <a:spcPts val="0"/>
              </a:spcAft>
            </a:pPr>
            <a:r>
              <a:rPr lang="ru-RU" sz="2400" b="1" i="1"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Полость рта</a:t>
            </a:r>
            <a:r>
              <a:rPr lang="ru-RU" sz="24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небольшая, язык большой, короткий, двигается подобно поршню и способствует аспирации молока. В толще щек расположены жировые комочки </a:t>
            </a:r>
            <a:r>
              <a:rPr lang="ru-RU" sz="24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Биша</a:t>
            </a:r>
            <a:r>
              <a:rPr lang="ru-RU" sz="24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которые создают отрицательное давление в ротовой полости. Наличие на деснах и твердом небе валиков для лучшего захвата соска тоже способствует акту сосания. </a:t>
            </a:r>
            <a:r>
              <a:rPr lang="ru-RU" sz="2400" b="1" i="1"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Слизистая оболочка</a:t>
            </a:r>
            <a:r>
              <a:rPr lang="ru-RU" sz="24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полнокровна, суховата. Слюнные железы начинают функционировать в 3-4 месячном возрастете. В слюне содержится фермент птиалин, который расщепляет углеводы молока.</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704261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1490385" cy="5198218"/>
          </a:xfrm>
          <a:prstGeom prst="rect">
            <a:avLst/>
          </a:prstGeom>
        </p:spPr>
        <p:txBody>
          <a:bodyPr wrap="square">
            <a:spAutoFit/>
          </a:bodyPr>
          <a:lstStyle/>
          <a:p>
            <a:pPr indent="288290">
              <a:lnSpc>
                <a:spcPct val="150000"/>
              </a:lnSpc>
              <a:spcBef>
                <a:spcPts val="600"/>
              </a:spcBef>
              <a:spcAft>
                <a:spcPts val="600"/>
              </a:spcAft>
            </a:pPr>
            <a:r>
              <a:rPr lang="ru-RU" sz="2000"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Исследование органов мочевыделения:</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   Общий анализ мочи.</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 Анализ мочи по Нечипоренко (средняя порция мочи при мочеиспускании).</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3. Проба по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Зимницкому</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(определяется концентрационная и фильтрационная функции почек).</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4. Суточный диурез (количество выпитой жидкости и выделенной мочи за сутки).</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5. Анализ крови общий и на остаточный азот.</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6. Измерение артериального давления.</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7. Ежедневное взвешивание.</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8.   Рентгенография. Урография с контрастным веществом внутривенная, ретроградная рентгенография, обзорная рентгенография почек (опухоли, конкременты)</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9.   Ультразвуковое исследование почек (УЗИ).</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700818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1507638" cy="6681124"/>
          </a:xfrm>
          <a:prstGeom prst="rect">
            <a:avLst/>
          </a:prstGeom>
        </p:spPr>
        <p:txBody>
          <a:bodyPr wrap="square">
            <a:spAutoFit/>
          </a:bodyPr>
          <a:lstStyle/>
          <a:p>
            <a:pPr indent="288290">
              <a:lnSpc>
                <a:spcPct val="150000"/>
              </a:lnSpc>
              <a:spcAft>
                <a:spcPts val="0"/>
              </a:spcAft>
            </a:pPr>
            <a:r>
              <a:rPr lang="ru-RU" sz="2400"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Семиотика поражений органов мочеобразования и мочевыделения.</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Патология со стороны мочи:</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Альбуминурия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наличие белка в моче при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гломерулонефрите</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интоксикации.</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Гематурия </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наличие крови в моче при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гломерулонефрите</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(микрогематурия, макрогематурия).</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Цилиндрурия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появление цилиндров в моче (гиалиновые, зернистые, восковидные)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гломерулонефрит</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Глюкозурия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появление сахара в моче (физиологическая и при сахарном диабете).</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Лейкоцитурия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наличие лейкоцитов в моче (при пиелонефритах).</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Бактериурия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наличие микробов в моче (пиелонефрит, туберкулез).</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Ацетонурия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появление недоокисленных продуктов обмена - ацетона и кетоновых тел при сахарном диабете.</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79637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1775057" cy="7017306"/>
          </a:xfrm>
          <a:prstGeom prst="rect">
            <a:avLst/>
          </a:prstGeom>
        </p:spPr>
        <p:txBody>
          <a:bodyPr wrap="square">
            <a:spAutoFit/>
          </a:bodyPr>
          <a:lstStyle/>
          <a:p>
            <a:pPr indent="288290">
              <a:lnSpc>
                <a:spcPct val="150000"/>
              </a:lnSpc>
              <a:spcAft>
                <a:spcPts val="0"/>
              </a:spcAft>
            </a:pPr>
            <a:r>
              <a:rPr lang="ru-RU" sz="20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Дизурия</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болезненное мочеиспускание при циститах, уретритах. </a:t>
            </a:r>
            <a:endParaRPr lang="ru-RU"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288290">
              <a:lnSpc>
                <a:spcPct val="150000"/>
              </a:lnSpc>
              <a:spcAft>
                <a:spcPts val="0"/>
              </a:spcAft>
            </a:pPr>
            <a:r>
              <a:rPr lang="ru-RU" sz="2000"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Поллакиурия</a:t>
            </a:r>
            <a:r>
              <a:rPr lang="ru-RU"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частое мочеиспускание.</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0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Никтурия</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мочеиспускание ночью.</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0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Полиурия </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много мочи (сахарный и несахарный диабет).</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0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Олигурия</a:t>
            </a:r>
            <a:r>
              <a:rPr lang="ru-RU" sz="20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мало мочи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гломерулонефрит</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камни, опухоли, спазм сосудов). </a:t>
            </a:r>
            <a:endParaRPr lang="ru-RU"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288290">
              <a:lnSpc>
                <a:spcPct val="150000"/>
              </a:lnSpc>
              <a:spcAft>
                <a:spcPts val="0"/>
              </a:spcAft>
            </a:pPr>
            <a:r>
              <a:rPr lang="ru-RU" sz="2000"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Анурия</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-отсутствие мочи.</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Синдромы: нефритический синдром при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гломерулонефрите</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гематурия, альбуминурия, повышенное А/Д,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цилиндрурия</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нефротический синдром при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гломерулонефрите</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наличие отеков, почечная недостаточность - уремия результат острых и хронических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гломерулонефритов</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интоксикация, мочекровие - головная боль, рвота, высокое А/Д,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клонико</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-тонические судороги, кома.</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0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Энурез</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ночное недержание мочи, когда ребенок мочится в постель. Неорганической природы - дефект ухода. Органической природы: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незаращение</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дужек позвонков.</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Камни почек, мочевого пузыря определяются на рентгенограмме и при УЗИ</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0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Циститы</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воспаление мочевого пузыря. Уретриты - воспаление уретры (мочеиспускательного канала).</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864407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1487587"/>
          </a:xfrm>
          <a:prstGeom prst="rect">
            <a:avLst/>
          </a:prstGeom>
        </p:spPr>
        <p:txBody>
          <a:bodyPr wrap="square">
            <a:spAutoFit/>
          </a:bodyPr>
          <a:lstStyle/>
          <a:p>
            <a:pPr algn="ctr">
              <a:lnSpc>
                <a:spcPct val="150000"/>
              </a:lnSpc>
              <a:spcAft>
                <a:spcPts val="800"/>
              </a:spcAft>
            </a:pPr>
            <a:r>
              <a:rPr lang="ru-RU" sz="2800"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Анатомо-физиологические особенности эндокринной системы.</a:t>
            </a:r>
            <a:endParaRPr lang="ru-RU" sz="2800" i="1" dirty="0">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spcAft>
                <a:spcPts val="0"/>
              </a:spcAft>
            </a:pPr>
            <a:r>
              <a:rPr lang="ru-RU" sz="2800"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Исследование. Семиотика поражений. Обмен веществ.</a:t>
            </a:r>
            <a:endParaRPr lang="ru-RU" sz="2800" i="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0" y="1487587"/>
            <a:ext cx="11499011" cy="5632311"/>
          </a:xfrm>
          <a:prstGeom prst="rect">
            <a:avLst/>
          </a:prstGeom>
        </p:spPr>
        <p:txBody>
          <a:bodyPr wrap="square">
            <a:spAutoFit/>
          </a:bodyPr>
          <a:lstStyle/>
          <a:p>
            <a:pPr>
              <a:lnSpc>
                <a:spcPct val="150000"/>
              </a:lnSpc>
              <a:spcAft>
                <a:spcPts val="0"/>
              </a:spcAft>
            </a:pPr>
            <a:r>
              <a:rPr lang="ru-RU" sz="2000" i="1"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Анатомо-физиологические особенности:</a:t>
            </a:r>
            <a:endParaRPr lang="ru-RU" sz="2000" i="1"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Эндокринная система представлена. группой желез внутренней секреции (эндокринных желез). Они вырабатывают гормоны - биологически активные вещества, необходимые для обмена веществ.</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000" b="1"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Гипофиз</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лежит на дне турецкого седла. Начинает функционировать во внутриутробном периоде.</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Доли:Передняя</a:t>
            </a:r>
            <a:r>
              <a:rPr lang="ru-RU"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вырабатывает АКТГ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адренокорти</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котропный</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гормон), СТГ- (соматотропный гормон), ТТГ - тиреотропный гормон, ЛГ -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лютеинизирующий</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гормон.</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Промежуточная доля: вырабатывает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меланоформный</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гормон.</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Задняя доля вырабатывает окситоцин и вазопрессин</a:t>
            </a:r>
            <a:r>
              <a:rPr lang="ru-RU"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2000" i="1"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sz="2000" i="1" u="sng"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288290">
              <a:lnSpc>
                <a:spcPct val="150000"/>
              </a:lnSpc>
              <a:spcAft>
                <a:spcPts val="0"/>
              </a:spcAft>
            </a:pPr>
            <a:r>
              <a:rPr lang="ru-RU" sz="2000" i="1" u="sng"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Семиотика</a:t>
            </a:r>
            <a:r>
              <a:rPr lang="ru-RU" sz="2000" i="1"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поражений гипофиза:</a:t>
            </a:r>
            <a:endParaRPr lang="ru-RU" sz="2000" i="1"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Гиперфункция гипофиза - гигантизм, акромегалия.</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Гипофункция - карликовый нанизм (карликовый рост), гипофизарная </a:t>
            </a:r>
            <a:r>
              <a:rPr lang="ru-RU"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кахексия.</a:t>
            </a:r>
            <a:r>
              <a:rPr lang="ru-RU" sz="2000" dirty="0" smtClean="0">
                <a:latin typeface="Calibri" panose="020F0502020204030204" pitchFamily="34" charset="0"/>
                <a:ea typeface="Times New Roman" panose="02020603050405020304" pitchFamily="18" charset="0"/>
                <a:cs typeface="Times New Roman" panose="02020603050405020304" pitchFamily="18" charset="0"/>
              </a:rPr>
              <a:t> </a:t>
            </a:r>
            <a:r>
              <a:rPr lang="ru-RU" sz="20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Несахарный</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диабет.</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389576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076981" cy="7294305"/>
          </a:xfrm>
          <a:prstGeom prst="rect">
            <a:avLst/>
          </a:prstGeom>
        </p:spPr>
        <p:txBody>
          <a:bodyPr wrap="square">
            <a:spAutoFit/>
          </a:bodyPr>
          <a:lstStyle/>
          <a:p>
            <a:pPr indent="288290">
              <a:lnSpc>
                <a:spcPct val="150000"/>
              </a:lnSpc>
              <a:spcAft>
                <a:spcPts val="0"/>
              </a:spcAft>
            </a:pPr>
            <a:r>
              <a:rPr lang="ru-RU" sz="2400" b="1" u="sng"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Щитовидная </a:t>
            </a:r>
            <a:r>
              <a:rPr lang="ru-RU" sz="2400" b="1"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железа</a:t>
            </a:r>
            <a:r>
              <a:rPr lang="ru-RU" sz="24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состоит из двух долей и перешейка. Расположена спереди по обеим сторонам трахеи и гортани. Под влиянием тиреотропного гормона выделяет тироксин, содержащий йод. Оказывает влияние на обмен веществ, деятельность нервной системы, на процессы роста и развития, созревание скелета</a:t>
            </a: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a:lnSpc>
                <a:spcPct val="150000"/>
              </a:lnSpc>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Нарушение функции:</a:t>
            </a:r>
          </a:p>
          <a:p>
            <a:pPr>
              <a:lnSpc>
                <a:spcPct val="150000"/>
              </a:lnSpc>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Гипотиреоз - микседема, эндемический зоб.</a:t>
            </a:r>
          </a:p>
          <a:p>
            <a:pPr>
              <a:lnSpc>
                <a:spcPct val="150000"/>
              </a:lnSpc>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Гипертиреоз - базедова </a:t>
            </a: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болезнь. Исследуется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путем ощупывания, радиологический метод.</a:t>
            </a:r>
          </a:p>
          <a:p>
            <a:pPr>
              <a:lnSpc>
                <a:spcPct val="150000"/>
              </a:lnSpc>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Гипотиреоз - характеризуется вялостью, снижением аппетита, кожа бледная, отставание в росте, короткая шея, низкий лоб.</a:t>
            </a:r>
          </a:p>
          <a:p>
            <a:pPr>
              <a:lnSpc>
                <a:spcPct val="150000"/>
              </a:lnSpc>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Гипертиреоз -раздражительность, гиперкинезы, исхудание, тремор, тахикардия, пучеглазие, увеличение железы.</a:t>
            </a:r>
          </a:p>
          <a:p>
            <a:pPr>
              <a:lnSpc>
                <a:spcPct val="150000"/>
              </a:lnSpc>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Эндемический зоб - увеличение железы.</a:t>
            </a:r>
          </a:p>
          <a:p>
            <a:pPr indent="288290">
              <a:lnSpc>
                <a:spcPct val="150000"/>
              </a:lnSpc>
              <a:spcAft>
                <a:spcPts val="0"/>
              </a:spcAft>
            </a:pPr>
            <a:endPar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352421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1438626" cy="4524315"/>
          </a:xfrm>
          <a:prstGeom prst="rect">
            <a:avLst/>
          </a:prstGeom>
        </p:spPr>
        <p:txBody>
          <a:bodyPr wrap="square">
            <a:spAutoFit/>
          </a:bodyPr>
          <a:lstStyle/>
          <a:p>
            <a:pPr indent="288290">
              <a:lnSpc>
                <a:spcPct val="150000"/>
              </a:lnSpc>
              <a:spcAft>
                <a:spcPts val="0"/>
              </a:spcAft>
            </a:pPr>
            <a:r>
              <a:rPr lang="ru-RU" sz="2400" b="1"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Паращитовидные железы </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это мелкие железки, расположенные на задней поверхности щитовидной железы. Выделяют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паратгормон</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который оказывает влияние на кальциевый обмен, регулирует процессы обызвествления вместе с витамином Д.</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Методы исследования: уровень кальция и фосфора в крови. Уровень кальция в моче (проба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Сулковича</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Семиотика:</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повышение нервно-мышечной возбудимости (симптомы: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Хвостека</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Труссо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Эрба</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Судороги. Ларингоспазм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слазмофилия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06333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1783683" cy="5582939"/>
          </a:xfrm>
          <a:prstGeom prst="rect">
            <a:avLst/>
          </a:prstGeom>
        </p:spPr>
        <p:txBody>
          <a:bodyPr wrap="square">
            <a:spAutoFit/>
          </a:bodyPr>
          <a:lstStyle/>
          <a:p>
            <a:pPr indent="288290">
              <a:lnSpc>
                <a:spcPct val="150000"/>
              </a:lnSpc>
              <a:spcAft>
                <a:spcPts val="0"/>
              </a:spcAft>
            </a:pPr>
            <a:r>
              <a:rPr lang="ru-RU" sz="2000" b="1"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Надпочечники: </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парные железы, прилегают к верхним концам почек. По массе у новорожденных такие же как и у взрослого. Состоят из коркового вещества, в котором образуются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глюкокортикоиды</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минералокортикоиды</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и андрогены.</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Мозговое вещество, в котором продуцируются адреналин и норадреналин.</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000"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Семиотика:</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острая и хроническая надпочечниковая недостаточность.</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Острая надпочечниковая недостаточность при детских инфекционных заболеваниях, причина ее - кровоизлияние в кору надпочечников, их истощение. Клиника: падение А/Д, одышка, нитевидный пульс, рвота, жидкий стул.</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Хроническая недостаточность: проявляется физической и психической астенией, появляются желудочно-кишечные расстройства, анорексия, бронзовая пигментация кожи. Избыточная продукция гормона: болезнь Иценко-</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Кушинга</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ожирение, лицо круглое, красное, гиперемия, задержка роста, преждевременное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оволосение</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140320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1490385" cy="6681124"/>
          </a:xfrm>
          <a:prstGeom prst="rect">
            <a:avLst/>
          </a:prstGeom>
        </p:spPr>
        <p:txBody>
          <a:bodyPr wrap="square">
            <a:spAutoFit/>
          </a:bodyPr>
          <a:lstStyle/>
          <a:p>
            <a:pPr indent="288290">
              <a:lnSpc>
                <a:spcPct val="150000"/>
              </a:lnSpc>
              <a:spcAft>
                <a:spcPts val="0"/>
              </a:spcAft>
            </a:pPr>
            <a:r>
              <a:rPr lang="ru-RU" sz="2400" b="1"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Поджелудочная железа</a:t>
            </a:r>
            <a:r>
              <a:rPr lang="ru-RU" sz="24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располагается позади желудка.</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Внешнесекреторная деятельность ее: выделение в полость двенадцатиперстной кишки панкреатина, трипсина, липазы, амилазы, липокаина.</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Внутрисекреторная функция: выработка гормона инсулина, который регулирует углеводный обмен.</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Исследование проводится с помощью пальпации: болезненность в области левого подреберья.</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Анализ крови и мочи на сахар, сахарная кривая. Анализ крови на диастазу.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Глюкозурический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профиль, ЭКГ.</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Семиотика поражений: панкреатит банальный, как осложнение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паротитной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инфекции, сахарный диабет. Симптомы: жажда, полиурия, повышенный аппетит, похудание,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глюкозурия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гипергликемия.</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623370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1662913" cy="6506268"/>
          </a:xfrm>
          <a:prstGeom prst="rect">
            <a:avLst/>
          </a:prstGeom>
        </p:spPr>
        <p:txBody>
          <a:bodyPr wrap="square">
            <a:spAutoFit/>
          </a:bodyPr>
          <a:lstStyle/>
          <a:p>
            <a:pPr indent="288290">
              <a:lnSpc>
                <a:spcPct val="150000"/>
              </a:lnSpc>
              <a:spcAft>
                <a:spcPts val="0"/>
              </a:spcAft>
            </a:pPr>
            <a:r>
              <a:rPr lang="ru-RU" sz="2000" b="1"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Половые железы</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к моменту рождения яички опущены в мошонку. Иногда у доношенных новорожденных одно или оба яичка не опустились (монорхизм, крипторхизм, соответственно). Вообще, яички закладываются во внутриутробном периоде в поясничной области и опускаются по проводнику в мошонку. С возрастом яички при моно или крипторхизме опускаются на место, иногда приходится прибегать к оперативному вмешательству в периоде полового созревания.</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Нередко у детей первого года жизни наблюдается водянка яичка - в полости яичка накапливается экссудат, чаще серозный. Отличать от мошоночной грыжи.  Грыжа при осмотре на свет не просвечивает, легко вправляется в паховый канал, слышно своеобразное урчание в отличие от водянки.</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Яички вырабатывают тестостерон и андрогены. Яичники - эстрогены. Участвуют в формировании вторичных половых признаков (волосы на лобке, изменение формы таза, поллюции, менструации).</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Все железы внутренней секреции находятся в сложной коррелятивной связи и функциональном взаимодействии с центральной нервной системой.</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823556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0946921" cy="3416320"/>
          </a:xfrm>
          <a:prstGeom prst="rect">
            <a:avLst/>
          </a:prstGeom>
        </p:spPr>
        <p:txBody>
          <a:bodyPr wrap="square">
            <a:spAutoFit/>
          </a:bodyPr>
          <a:lstStyle/>
          <a:p>
            <a:pPr indent="288290">
              <a:lnSpc>
                <a:spcPct val="150000"/>
              </a:lnSpc>
              <a:spcAft>
                <a:spcPts val="0"/>
              </a:spcAft>
            </a:pPr>
            <a:r>
              <a:rPr lang="ru-RU" sz="2400" b="1"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Исследование</a:t>
            </a:r>
            <a:r>
              <a:rPr lang="ru-RU" sz="24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288290">
              <a:lnSpc>
                <a:spcPct val="150000"/>
              </a:lnSpc>
              <a:spcAft>
                <a:spcPts val="0"/>
              </a:spcAft>
            </a:pPr>
            <a:r>
              <a:rPr lang="ru-RU" sz="2400"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Анамнез: </a:t>
            </a: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жалобы, запаздывание</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или преждевременное созревание, поллюции, </a:t>
            </a:r>
            <a:endPar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288290">
              <a:lnSpc>
                <a:spcPct val="150000"/>
              </a:lnSpc>
              <a:spcAft>
                <a:spcPts val="0"/>
              </a:spcAft>
            </a:pP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время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наступления</a:t>
            </a: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менструаций.</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Осмотр: </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оценка роста, жироотложение, пропорции тела,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оволосение</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выраженность вторичных половых признаков.</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184523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1809927" cy="3785652"/>
          </a:xfrm>
          <a:prstGeom prst="rect">
            <a:avLst/>
          </a:prstGeom>
        </p:spPr>
        <p:txBody>
          <a:bodyPr wrap="square">
            <a:spAutoFit/>
          </a:bodyPr>
          <a:lstStyle/>
          <a:p>
            <a:r>
              <a:rPr lang="ru-RU" sz="2400" b="1" i="1" dirty="0" smtClean="0">
                <a:solidFill>
                  <a:srgbClr val="000000"/>
                </a:solidFill>
                <a:effectLst/>
                <a:latin typeface="Times New Roman" panose="02020603050405020304" pitchFamily="18" charset="0"/>
                <a:ea typeface="Times New Roman" panose="02020603050405020304" pitchFamily="18" charset="0"/>
              </a:rPr>
              <a:t>Пищевод</a:t>
            </a:r>
            <a:r>
              <a:rPr lang="ru-RU" sz="2400" dirty="0" smtClean="0">
                <a:solidFill>
                  <a:srgbClr val="000000"/>
                </a:solidFill>
                <a:effectLst/>
                <a:latin typeface="Times New Roman" panose="02020603050405020304" pitchFamily="18" charset="0"/>
                <a:ea typeface="Times New Roman" panose="02020603050405020304" pitchFamily="18" charset="0"/>
              </a:rPr>
              <a:t> - относительно длиннее, чем у взрослого - проводник пищи. Желудок маленький, вмещает 30 мл. при рождении, к З мес. - 100мл, до 1 года 200 - 250 мл. Пища в желудке находится при естественном вскармливании 2-2,5 часа, при искусственном - 3-3,5 часа. Переваривается с помощью сычужного фермента или химозина, который створаживает молоко и вырабатывается только на первом году жизни, липаза, которая расщепляет жиры, амилаза- воздействует на углеводы, пепсин с соляной кислотой воздействует на белки. Слизистая оболочка желудка развита умеренно, сфинктер входной части не до развит, дно не выражено, поэтому часто у ребенка бывают срыгивания в результате заглатывания воздуха. Форма желудка меняется в зависимости от консистенции съеденной пищи: плоский, блюдцеобразный, круглый.</a:t>
            </a:r>
            <a:endParaRPr lang="ru-RU" sz="2400" dirty="0"/>
          </a:p>
        </p:txBody>
      </p:sp>
      <p:pic>
        <p:nvPicPr>
          <p:cNvPr id="3" name="Рисунок 2"/>
          <p:cNvPicPr>
            <a:picLocks noChangeAspect="1"/>
          </p:cNvPicPr>
          <p:nvPr/>
        </p:nvPicPr>
        <p:blipFill rotWithShape="1">
          <a:blip r:embed="rId2">
            <a:extLst>
              <a:ext uri="{28A0092B-C50C-407E-A947-70E740481C1C}">
                <a14:useLocalDpi xmlns:a14="http://schemas.microsoft.com/office/drawing/2010/main" val="0"/>
              </a:ext>
            </a:extLst>
          </a:blip>
          <a:srcRect l="2674" t="12424" r="1389" b="10472"/>
          <a:stretch/>
        </p:blipFill>
        <p:spPr>
          <a:xfrm>
            <a:off x="1957590" y="3745471"/>
            <a:ext cx="6671256" cy="3015938"/>
          </a:xfrm>
          <a:prstGeom prst="rect">
            <a:avLst/>
          </a:prstGeom>
        </p:spPr>
      </p:pic>
    </p:spTree>
    <p:extLst>
      <p:ext uri="{BB962C8B-B14F-4D97-AF65-F5344CB8AC3E}">
        <p14:creationId xmlns:p14="http://schemas.microsoft.com/office/powerpoint/2010/main" val="23577021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947" y="263093"/>
            <a:ext cx="9092242" cy="5654627"/>
          </a:xfrm>
          <a:prstGeom prst="rect">
            <a:avLst/>
          </a:prstGeom>
        </p:spPr>
      </p:pic>
    </p:spTree>
    <p:extLst>
      <p:ext uri="{BB962C8B-B14F-4D97-AF65-F5344CB8AC3E}">
        <p14:creationId xmlns:p14="http://schemas.microsoft.com/office/powerpoint/2010/main" val="20487323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1455879" cy="6127127"/>
          </a:xfrm>
          <a:prstGeom prst="rect">
            <a:avLst/>
          </a:prstGeom>
        </p:spPr>
        <p:txBody>
          <a:bodyPr wrap="square">
            <a:spAutoFit/>
          </a:bodyPr>
          <a:lstStyle/>
          <a:p>
            <a:pPr indent="288290">
              <a:lnSpc>
                <a:spcPct val="150000"/>
              </a:lnSpc>
              <a:spcAft>
                <a:spcPts val="0"/>
              </a:spcAft>
            </a:pPr>
            <a:r>
              <a:rPr lang="ru-RU" sz="2400" b="1"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Семиотика поражений:</a:t>
            </a:r>
            <a:endParaRPr lang="ru-RU" sz="2400" b="1"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Гипоспадия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нижняя расщелина уретры.</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Эписпадия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верхняя расщелина уретры.</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Гипоплазия полового органа. Фимоз - сужение крайней плоти. Парафимоз - отек головки полового органа и защемление ее крайней плотью.</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 девочек - гипертрофия клитора, заращение девственной плевы. </a:t>
            </a:r>
            <a:endPar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288290">
              <a:lnSpc>
                <a:spcPct val="150000"/>
              </a:lnSpc>
              <a:spcAft>
                <a:spcPts val="0"/>
              </a:spcAft>
            </a:pPr>
            <a:r>
              <a:rPr lang="ru-RU" sz="2400"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Гермафродитизм </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двоеполость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Вульвовагиниты</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банальные или вызванные глистной инвазией. Могут быть гонорейной или дифтерийной этиологии.</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 пубертатном периоде могут возникать осложнения со стороны половых органов при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паротитной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инфекции: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орхиты</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у мальчиков и оофориты у девочек.</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498144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1430000" cy="6127127"/>
          </a:xfrm>
          <a:prstGeom prst="rect">
            <a:avLst/>
          </a:prstGeom>
        </p:spPr>
        <p:txBody>
          <a:bodyPr wrap="square">
            <a:spAutoFit/>
          </a:bodyPr>
          <a:lstStyle/>
          <a:p>
            <a:pPr indent="288290">
              <a:lnSpc>
                <a:spcPct val="150000"/>
              </a:lnSpc>
              <a:spcAft>
                <a:spcPts val="0"/>
              </a:spcAft>
            </a:pPr>
            <a:r>
              <a:rPr lang="ru-RU" sz="2400" b="1"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Обмен веществ.</a:t>
            </a:r>
            <a:endParaRPr lang="ru-RU" sz="2400" b="1"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Обмен веществ - это способность организма принимать,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перерабатыватъ</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и усваивать пищу. Человеческий организм является машиной, которая может освобождать химическую энергию, связанную в топливе пищевых продуктов.</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ru-RU" sz="2400" b="1"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Обмен веществ представлен:</a:t>
            </a:r>
            <a:endParaRPr lang="ru-RU" sz="2400" b="1"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   Ассимиляцией -это усвоение веществ, поступающих в организм.</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    Синтезом - это построение более сложных химических соединений из более простых.</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3. Диссимиляцией - расщепление веществ, входящих в состав живого организма</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 детой в основном идут анаболические процессы, т.е. процессы синтеза.</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Процессы распада называются катаболическими.</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193806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1283351" cy="2677656"/>
          </a:xfrm>
          <a:prstGeom prst="rect">
            <a:avLst/>
          </a:prstGeom>
        </p:spPr>
        <p:txBody>
          <a:bodyPr wrap="square">
            <a:spAutoFit/>
          </a:bodyPr>
          <a:lstStyle/>
          <a:p>
            <a:pPr indent="288290">
              <a:lnSpc>
                <a:spcPct val="150000"/>
              </a:lnSpc>
              <a:spcAft>
                <a:spcPts val="0"/>
              </a:spcAft>
            </a:pPr>
            <a:r>
              <a:rPr lang="ru-RU" sz="2800"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Болезни обмена веществ:</a:t>
            </a:r>
            <a:endParaRPr lang="ru-RU" sz="28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 наследственные, генетические.</a:t>
            </a:r>
            <a:endParaRPr lang="ru-RU" sz="28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 транзиторные нарушения обмена веществ.</a:t>
            </a:r>
            <a:endParaRPr lang="ru-RU" sz="28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 возникающие в период некоторых заболеваний.</a:t>
            </a:r>
            <a:endParaRPr lang="ru-RU"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524675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5493812"/>
          </a:xfrm>
          <a:prstGeom prst="rect">
            <a:avLst/>
          </a:prstGeom>
        </p:spPr>
        <p:txBody>
          <a:bodyPr wrap="square">
            <a:spAutoFit/>
          </a:bodyPr>
          <a:lstStyle/>
          <a:p>
            <a:pPr indent="288290">
              <a:lnSpc>
                <a:spcPct val="150000"/>
              </a:lnSpc>
              <a:spcAft>
                <a:spcPts val="0"/>
              </a:spcAft>
            </a:pPr>
            <a:r>
              <a:rPr lang="ru-RU" b="1" i="1"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Белковый обмен. </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Белок - один из основных необходимых продуктов. В организме запасов белка нет. Рост организма без достаточного количества белка невозможен. Белок является составной частью ферментов, гормонов, антител. Белки являются источником энергии при недостатке углеводов и жиров. Белки состоят из незаменимых и заменимых аминокислот. Незаменимые аминокислоты в организме не синтезируются, должны поступать с пищей, недостаток их в организме является причиной развитая патологического процесса.</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Дети более чувствительны к белковому голоданию, чем взрослые. Интеллектуальный индекс школьников, испытавших в раннем детстве (до 3 лет) белковую недостаточность, ниже, чем у их сверстников, находящихся на нормальном питании. Дефицит белка в питании проявляется в изменении поведения, раздражительности, беспокойстве, затем вялости, апатии. У них наблюдается уменьшение п/к жирового слоя, отечный синдром, тонкие, редкие волосы, снижение уровня общего белка крови.</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Диагностика на основании клинической картины и анализов крови на общий белок и белковые фракции.</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Белковая недостаточность у грудных детей является одной из причин гипотрофии. Белковая недостаточность нарушает деятельность эндокринных и ферментных   систем, снижает сопротивляемость к инфекциям.</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391908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1464506" cy="6127127"/>
          </a:xfrm>
          <a:prstGeom prst="rect">
            <a:avLst/>
          </a:prstGeom>
        </p:spPr>
        <p:txBody>
          <a:bodyPr wrap="square">
            <a:spAutoFit/>
          </a:bodyPr>
          <a:lstStyle/>
          <a:p>
            <a:pPr indent="288290">
              <a:lnSpc>
                <a:spcPct val="150000"/>
              </a:lnSpc>
              <a:spcAft>
                <a:spcPts val="0"/>
              </a:spcAft>
            </a:pPr>
            <a:r>
              <a:rPr lang="ru-RU" sz="2400" b="1" i="1"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Углеводный обмен. </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Углеводы - основной источник энергии, входят в состав соединительной ткани, ферментов, гормонов.</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Превращение к кишечнике:</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полисахариды   </a:t>
            </a:r>
            <a:r>
              <a:rPr lang="ru-RU" sz="2400" dirty="0">
                <a:solidFill>
                  <a:srgbClr val="000000"/>
                </a:solidFill>
                <a:latin typeface="Wingdings" panose="05000000000000000000" pitchFamily="2" charset="2"/>
                <a:ea typeface="Times New Roman" panose="02020603050405020304" pitchFamily="18" charset="0"/>
                <a:cs typeface="Times New Roman" panose="02020603050405020304" pitchFamily="18" charset="0"/>
              </a:rPr>
              <a:t>à</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моносахариды  </a:t>
            </a:r>
            <a:r>
              <a:rPr lang="ru-RU" sz="2400" dirty="0">
                <a:solidFill>
                  <a:srgbClr val="000000"/>
                </a:solidFill>
                <a:latin typeface="Wingdings" panose="05000000000000000000" pitchFamily="2" charset="2"/>
                <a:ea typeface="Times New Roman" panose="02020603050405020304" pitchFamily="18" charset="0"/>
                <a:cs typeface="Times New Roman" panose="02020603050405020304" pitchFamily="18" charset="0"/>
              </a:rPr>
              <a:t>à</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гликоген.</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Все сахара, кроме гликогена находятся в межклеточной жидкости, гликоген - внутриклеточное включение. Углеводы должны составлять не менее 40-50% всей энергетической потребности ребенка. Они способствуют усвоению белков, жиров, регулируют водный обмен.</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Патология углеводного обмена - сахарный диабет.</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Исследование: анализ крови и мочи на сахар, сахарная кривая, гликемический и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глюкозурический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профиль.</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6453852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1378242" cy="3416320"/>
          </a:xfrm>
          <a:prstGeom prst="rect">
            <a:avLst/>
          </a:prstGeom>
        </p:spPr>
        <p:txBody>
          <a:bodyPr wrap="square">
            <a:spAutoFit/>
          </a:bodyPr>
          <a:lstStyle/>
          <a:p>
            <a:pPr indent="288290">
              <a:lnSpc>
                <a:spcPct val="150000"/>
              </a:lnSpc>
              <a:spcAft>
                <a:spcPts val="0"/>
              </a:spcAft>
            </a:pPr>
            <a:r>
              <a:rPr lang="ru-RU" sz="2400" b="1" i="1"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Жировой обмен:</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Накопление жира в организме плода происходит в последние два месяца беременности. Жир используется организмом как источник энергии. Под влиянием липазы расщепляется на глицерин и жирные кислоты, всасывается, формируется собственный жир организма.</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Гиперлипопротеинемия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при заболеваниях: панкреатит, сахарный диабет, гипотиреоз. Способствует раннему атеросклерозу.</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855810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1447253" cy="5078313"/>
          </a:xfrm>
          <a:prstGeom prst="rect">
            <a:avLst/>
          </a:prstGeom>
        </p:spPr>
        <p:txBody>
          <a:bodyPr wrap="square">
            <a:spAutoFit/>
          </a:bodyPr>
          <a:lstStyle/>
          <a:p>
            <a:pPr indent="288290">
              <a:lnSpc>
                <a:spcPct val="150000"/>
              </a:lnSpc>
              <a:spcAft>
                <a:spcPts val="0"/>
              </a:spcAft>
            </a:pPr>
            <a:r>
              <a:rPr lang="ru-RU" sz="2400" b="1" i="1" u="sng"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Водно</a:t>
            </a:r>
            <a:r>
              <a:rPr lang="ru-RU" sz="2400" b="1" i="1"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солевой обмен:</a:t>
            </a:r>
            <a:endParaRPr lang="ru-RU" sz="2400" b="1" i="1" u="sng"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 тканях детского организма больше воды, чем у взрослого. Жидкость внутриклеточная и внеклеточная (плазма, интерстициальная жидкость). Водный обмен у детей протекает более интенсивно, чем у взрослых. Состав минеральных солей и их концентрация обусловливает осмотическое давление жидкости.</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Важнейшие соли: ионы натрия, калия, кальция, магния, фосфора, железа, хлора. Выводится вода и электролиты с мочой, калом, путем испарения и через легкие.</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8485794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1274725" cy="5632311"/>
          </a:xfrm>
          <a:prstGeom prst="rect">
            <a:avLst/>
          </a:prstGeom>
        </p:spPr>
        <p:txBody>
          <a:bodyPr wrap="square">
            <a:spAutoFit/>
          </a:bodyPr>
          <a:lstStyle/>
          <a:p>
            <a:pPr indent="288290">
              <a:lnSpc>
                <a:spcPct val="150000"/>
              </a:lnSpc>
              <a:spcAft>
                <a:spcPts val="0"/>
              </a:spcAft>
            </a:pPr>
            <a:r>
              <a:rPr lang="ru-RU" sz="24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Клинические симптомы дегидратации: </a:t>
            </a:r>
            <a:r>
              <a:rPr lang="ru-RU" sz="24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эксикоз</a:t>
            </a:r>
            <a:r>
              <a:rPr lang="ru-RU" sz="24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(обезвоживание):</a:t>
            </a:r>
            <a:endParaRPr lang="ru-RU" sz="2400" b="1"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 снижение массы тела</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 сухость кожи</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 изменение сердечно-сосудистой деятельности.</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Гипергидратация</a:t>
            </a:r>
            <a:r>
              <a:rPr lang="ru-RU" sz="24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задержка воды и солей в организме -</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острый и хронический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гломерулонефрит</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 головная боль</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 отеки в подкожной клетчатке (лицо, конечности), в полостях</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(брюшной - асцит, плевральной - плеврит, в полости перикарда -перикардит).</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 отек головного мозга.</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885513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indent="288290">
              <a:lnSpc>
                <a:spcPct val="150000"/>
              </a:lnSpc>
              <a:spcAft>
                <a:spcPts val="0"/>
              </a:spcAft>
            </a:pPr>
            <a:r>
              <a:rPr lang="ru-RU" sz="24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i="1"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Двенадцатиперстная кишка</a:t>
            </a:r>
            <a:r>
              <a:rPr lang="ru-RU" sz="24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Сюда открываются протоки поджелудочной железы с ферментом -панкреатин, который продолжает расщеплять белки и проток желчного пузыря с желчью, которая </a:t>
            </a:r>
            <a:r>
              <a:rPr lang="ru-RU" sz="24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эмульгирует</a:t>
            </a:r>
            <a:r>
              <a:rPr lang="ru-RU" sz="24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жиры, т.е. превращает в мелкие дисперсные частицы.</a:t>
            </a:r>
            <a:endParaRPr lang="ru-RU"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b="1" i="1"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Кишечник</a:t>
            </a:r>
            <a:r>
              <a:rPr lang="ru-RU" sz="24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относительно длиннее, чем у взрослого. Стенка кишечника состоит из ворсин, в толще которых проходят кровеносные и лимфатические сосуды. Площадь кишечника за счет ворсин очень большая, поэтому значительная всасывающая поверхность. Хорошо усваиваются питательные вещества, всасываются лекарственные препараты, но также хорошо всасываются и токсические вещества, что способствует быстрому развитию токсикозов. Тонкий кишечник стерилен от микробов к моменту рождения, но после рождения ребенка заселяется микробами. При естественном вскармливании - </a:t>
            </a:r>
            <a:r>
              <a:rPr lang="ru-RU" sz="24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бифидумбактерии</a:t>
            </a:r>
            <a:r>
              <a:rPr lang="ru-RU" sz="24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при искусственном вскармливании как у взрослого, энтерококки.</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6503280"/>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067504" cy="6119945"/>
          </a:xfrm>
          <a:prstGeom prst="rect">
            <a:avLst/>
          </a:prstGeom>
        </p:spPr>
        <p:txBody>
          <a:bodyPr wrap="square">
            <a:spAutoFit/>
          </a:bodyPr>
          <a:lstStyle/>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Переваривание при естественном вскармливании происходит в среднем 12-14ч, при искусственном - 16-18 часов (в тонком кишечнике).</a:t>
            </a:r>
          </a:p>
          <a:p>
            <a:pPr indent="288290">
              <a:lnSpc>
                <a:spcPct val="150000"/>
              </a:lnSpc>
              <a:spcAft>
                <a:spcPts val="0"/>
              </a:spcAft>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 толстом кишечнике происходит всасывание воды и формирование кала.</a:t>
            </a:r>
          </a:p>
          <a:p>
            <a:pPr>
              <a:lnSpc>
                <a:spcPct val="150000"/>
              </a:lnSpc>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Стул новорожденного -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меконий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первородный кал. Он образуется во внутриутробном периоде из секрета пищеварительных желез,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слущенного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эпителия и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заглоченных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околоплодных вод. Выделяется у новорожденного в первые 3-4 дня. Он представляет собой темно-оливкового цвета массу, консистенции сметаны, лишенную запаха, затем переходный стул 3-4 дня - желто-зеленый кашицеобразный. Затем стул новорожденного - золотисто-желтый с кислым запахом, оформленный. Частота стула обычно 1-3 раза в день. Более частый стул говорит о нарушении процесса пищеварения -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диспептический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стул. </a:t>
            </a:r>
            <a:endPar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639506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1475076" cy="4465133"/>
          </a:xfrm>
          <a:prstGeom prst="rect">
            <a:avLst/>
          </a:prstGeom>
        </p:spPr>
        <p:txBody>
          <a:bodyPr wrap="square">
            <a:spAutoFit/>
          </a:bodyPr>
          <a:lstStyle/>
          <a:p>
            <a:pPr indent="288290">
              <a:lnSpc>
                <a:spcPct val="150000"/>
              </a:lnSpc>
              <a:spcAft>
                <a:spcPts val="0"/>
              </a:spcAft>
            </a:pPr>
            <a:r>
              <a:rPr lang="ru-RU" sz="24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При искусственном вскармливании стул с гнилостным запахом, содержит меньше воды, темно-коричневого цвета, но может быть и светлым и в основном зависит от характера принимаемой пищи. Акт дефекации безусловно-рефлекторный и только после года у ребенка формируется условный рефлекс. </a:t>
            </a:r>
            <a:endParaRPr lang="ru-RU" sz="24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indent="288290">
              <a:lnSpc>
                <a:spcPct val="150000"/>
              </a:lnSpc>
              <a:spcAft>
                <a:spcPts val="0"/>
              </a:spcAft>
            </a:pPr>
            <a:r>
              <a:rPr lang="ru-RU" sz="2400" b="1" i="1"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Печень</a:t>
            </a:r>
            <a:r>
              <a:rPr lang="ru-RU" sz="24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богата кровеносными сосудами, относительно большая. Выступает из подреберья на 2-3 см. у грудных детей. Увеличивается при многих заболеваниях. Участвует во всех видах обмена веществ, является барьером для ряда эндо- и экзогенных веществ. Вырабатывает желчь.</a:t>
            </a:r>
            <a:endParaRPr lang="ru-RU"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233365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1487955" cy="5632311"/>
          </a:xfrm>
          <a:prstGeom prst="rect">
            <a:avLst/>
          </a:prstGeom>
        </p:spPr>
        <p:txBody>
          <a:bodyPr wrap="square">
            <a:spAutoFit/>
          </a:bodyPr>
          <a:lstStyle/>
          <a:p>
            <a:pPr>
              <a:lnSpc>
                <a:spcPct val="150000"/>
              </a:lnSpc>
              <a:spcAft>
                <a:spcPts val="0"/>
              </a:spcAft>
            </a:pPr>
            <a:r>
              <a:rPr lang="ru-RU" sz="2400" u="sng"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Исследование органов пищеварения.</a:t>
            </a:r>
            <a:endParaRPr lang="ru-RU"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b="1" i="1"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Анамнез: </a:t>
            </a:r>
            <a:r>
              <a:rPr lang="ru-RU" sz="24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Для детей первого года жизни: как вскармливается ребенок, как сосет грудь, соблюдается ли режим кормления, когда введены соки, когда введена дотация питания (творог, яичный желток, соки). Когда введен нормальный прикорм, какой, что получает в настоящее время. Нет ли срыгивания, характер стула, частота, нет ли метеоризма?</a:t>
            </a:r>
            <a:endParaRPr lang="ru-RU"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r>
              <a:rPr lang="ru-RU" sz="2400" dirty="0" smtClean="0">
                <a:solidFill>
                  <a:srgbClr val="000000"/>
                </a:solidFill>
                <a:effectLst/>
                <a:latin typeface="Times New Roman" panose="02020603050405020304" pitchFamily="18" charset="0"/>
                <a:ea typeface="Times New Roman" panose="02020603050405020304" pitchFamily="18" charset="0"/>
              </a:rPr>
              <a:t>Для детей старше года: жалобы ребенка и его матери. Наличие болей в животе, локализация, какие боли, продолжительность, время появления болей в зависимости от времени приема пищи, боли натощак. Характер болей (острая, ноющая, приступообразная, тупая). Локализация болей, иррадиация.</a:t>
            </a:r>
            <a:endParaRPr lang="ru-RU" sz="2400" dirty="0"/>
          </a:p>
        </p:txBody>
      </p:sp>
    </p:spTree>
    <p:extLst>
      <p:ext uri="{BB962C8B-B14F-4D97-AF65-F5344CB8AC3E}">
        <p14:creationId xmlns:p14="http://schemas.microsoft.com/office/powerpoint/2010/main" val="28001660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1513713" cy="6681124"/>
          </a:xfrm>
          <a:prstGeom prst="rect">
            <a:avLst/>
          </a:prstGeom>
        </p:spPr>
        <p:txBody>
          <a:bodyPr wrap="square">
            <a:spAutoFit/>
          </a:bodyPr>
          <a:lstStyle/>
          <a:p>
            <a:pPr indent="288290">
              <a:lnSpc>
                <a:spcPct val="150000"/>
              </a:lnSpc>
              <a:spcAft>
                <a:spcPts val="0"/>
              </a:spcAft>
            </a:pPr>
            <a:r>
              <a:rPr lang="ru-RU" sz="24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Диспептические</a:t>
            </a:r>
            <a:r>
              <a:rPr lang="ru-RU" sz="24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расстройства: отрыжка - воздухом, кислым, тухлым. Срыгивание, изжога, тошнота, рвота. Стул: жидкий, склонность к запорам, голодный - скудный, стул со слизью, непереваренный, серо-глинистый, обесцвеченный, с наличием крови, цвет, запах. Наличие метеоризма (вздутие живота), урчание, запоры.</a:t>
            </a:r>
            <a:endParaRPr lang="ru-RU"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Аппетит: нормальный, снижен, повышен, извращен. Тенезмы - спастическое сокращение прямой и сигмовидной кишки.</a:t>
            </a:r>
            <a:endParaRPr lang="ru-RU"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i="1"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Осмотр ротовой полости:</a:t>
            </a:r>
            <a:endParaRPr lang="ru-RU" sz="2400" b="1" i="1" dirty="0" smtClean="0">
              <a:effectLst/>
              <a:latin typeface="Calibri" panose="020F0502020204030204" pitchFamily="34" charset="0"/>
              <a:ea typeface="Calibri" panose="020F0502020204030204" pitchFamily="34" charset="0"/>
              <a:cs typeface="Times New Roman" panose="02020603050405020304" pitchFamily="18" charset="0"/>
            </a:endParaRPr>
          </a:p>
          <a:p>
            <a:pPr indent="288290">
              <a:lnSpc>
                <a:spcPct val="150000"/>
              </a:lnSpc>
              <a:spcAft>
                <a:spcPts val="0"/>
              </a:spcAft>
            </a:pPr>
            <a:r>
              <a:rPr lang="ru-RU" sz="24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Осмотр слизистой оболочки губ, языка, щек, наличие запаха изо рта: гнилостный, запах ацетона при сахарном диабете. Наличие аномалий и уродств, </a:t>
            </a:r>
            <a:r>
              <a:rPr lang="ru-RU" sz="24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заеды</a:t>
            </a:r>
            <a:r>
              <a:rPr lang="ru-RU" sz="24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Окраска слизистой оболочки, наличие молочницы, афт. Десны: набухание, </a:t>
            </a:r>
            <a:r>
              <a:rPr lang="ru-RU" sz="2400"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разрыхленность</a:t>
            </a:r>
            <a:r>
              <a:rPr lang="ru-RU" sz="24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гиперемия, кровоточивость. Язык: влажный, сухой, обложен налетом. Какой налет, цвет его. Укорочение уздечки языка (щелканье языком при кормлении).</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562769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1455879" cy="5078313"/>
          </a:xfrm>
          <a:prstGeom prst="rect">
            <a:avLst/>
          </a:prstGeom>
        </p:spPr>
        <p:txBody>
          <a:bodyPr wrap="square">
            <a:spAutoFit/>
          </a:bodyPr>
          <a:lstStyle/>
          <a:p>
            <a:pPr indent="288290">
              <a:lnSpc>
                <a:spcPct val="150000"/>
              </a:lnSpc>
              <a:spcAft>
                <a:spcPts val="0"/>
              </a:spcAft>
            </a:pPr>
            <a:r>
              <a:rPr lang="ru-RU" sz="2400"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Осмотр слизистой оболочки зева</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наличие гиперемии, миндалины, размер,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разрыхленность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наличие налетов на миндалинах, какие налеты, как снимаются. Наличие гнойных фолликул, дужки. Наличие сыпи в ротовой полости (пятна, везикулы</a:t>
            </a: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400" dirty="0" smtClean="0">
              <a:latin typeface="Calibri" panose="020F0502020204030204" pitchFamily="34" charset="0"/>
              <a:ea typeface="Times New Roman" panose="02020603050405020304" pitchFamily="18" charset="0"/>
              <a:cs typeface="Times New Roman" panose="02020603050405020304" pitchFamily="18" charset="0"/>
            </a:endParaRPr>
          </a:p>
          <a:p>
            <a:pPr indent="288290">
              <a:lnSpc>
                <a:spcPct val="150000"/>
              </a:lnSpc>
              <a:spcAft>
                <a:spcPts val="0"/>
              </a:spcAft>
            </a:pP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Осмотр </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проводит фельдшер с помощником. Помощник фиксирует руки и ноги ребенка. Сажает ребенка спиной к себе, фиксирует ноги своими ногами, фиксирует туловище. Фельдшер фиксирует голову. Осмотр проводят с помощью стерильного шпателя</a:t>
            </a: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indent="288290">
              <a:lnSpc>
                <a:spcPct val="150000"/>
              </a:lnSpc>
              <a:spcAft>
                <a:spcPts val="0"/>
              </a:spcAft>
            </a:pP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84193206"/>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Грань">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themeOverride>
</file>

<file path=docProps/app.xml><?xml version="1.0" encoding="utf-8"?>
<Properties xmlns="http://schemas.openxmlformats.org/officeDocument/2006/extended-properties" xmlns:vt="http://schemas.openxmlformats.org/officeDocument/2006/docPropsVTypes">
  <Template/>
  <TotalTime>388</TotalTime>
  <Words>265</Words>
  <Application>Microsoft Office PowerPoint</Application>
  <PresentationFormat>Широкоэкранный</PresentationFormat>
  <Paragraphs>181</Paragraphs>
  <Slides>38</Slides>
  <Notes>1</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38</vt:i4>
      </vt:variant>
    </vt:vector>
  </HeadingPairs>
  <TitlesOfParts>
    <vt:vector size="45" baseType="lpstr">
      <vt:lpstr>Arial</vt:lpstr>
      <vt:lpstr>Calibri</vt:lpstr>
      <vt:lpstr>Times New Roman</vt:lpstr>
      <vt:lpstr>Trebuchet MS</vt:lpstr>
      <vt:lpstr>Wingdings</vt:lpstr>
      <vt:lpstr>Wingdings 3</vt:lpstr>
      <vt:lpstr>Грань</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Преподаватель</dc:creator>
  <cp:lastModifiedBy>Преподаватель</cp:lastModifiedBy>
  <cp:revision>18</cp:revision>
  <dcterms:created xsi:type="dcterms:W3CDTF">2025-10-06T10:38:53Z</dcterms:created>
  <dcterms:modified xsi:type="dcterms:W3CDTF">2025-10-10T10:24:56Z</dcterms:modified>
</cp:coreProperties>
</file>